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90" r:id="rId2"/>
  </p:sldMasterIdLst>
  <p:notesMasterIdLst>
    <p:notesMasterId r:id="rId63"/>
  </p:notesMasterIdLst>
  <p:handoutMasterIdLst>
    <p:handoutMasterId r:id="rId64"/>
  </p:handoutMasterIdLst>
  <p:sldIdLst>
    <p:sldId id="273" r:id="rId3"/>
    <p:sldId id="332" r:id="rId4"/>
    <p:sldId id="395" r:id="rId5"/>
    <p:sldId id="394" r:id="rId6"/>
    <p:sldId id="259" r:id="rId7"/>
    <p:sldId id="345" r:id="rId8"/>
    <p:sldId id="351" r:id="rId9"/>
    <p:sldId id="278" r:id="rId10"/>
    <p:sldId id="396" r:id="rId11"/>
    <p:sldId id="349" r:id="rId12"/>
    <p:sldId id="352" r:id="rId13"/>
    <p:sldId id="354" r:id="rId14"/>
    <p:sldId id="364" r:id="rId15"/>
    <p:sldId id="279" r:id="rId16"/>
    <p:sldId id="291" r:id="rId17"/>
    <p:sldId id="378" r:id="rId18"/>
    <p:sldId id="379" r:id="rId19"/>
    <p:sldId id="380" r:id="rId20"/>
    <p:sldId id="397" r:id="rId21"/>
    <p:sldId id="357" r:id="rId22"/>
    <p:sldId id="290" r:id="rId23"/>
    <p:sldId id="390" r:id="rId24"/>
    <p:sldId id="404" r:id="rId25"/>
    <p:sldId id="391" r:id="rId26"/>
    <p:sldId id="392" r:id="rId27"/>
    <p:sldId id="398" r:id="rId28"/>
    <p:sldId id="268" r:id="rId29"/>
    <p:sldId id="399" r:id="rId30"/>
    <p:sldId id="284" r:id="rId31"/>
    <p:sldId id="405" r:id="rId32"/>
    <p:sldId id="406" r:id="rId33"/>
    <p:sldId id="400" r:id="rId34"/>
    <p:sldId id="359" r:id="rId35"/>
    <p:sldId id="360" r:id="rId36"/>
    <p:sldId id="373" r:id="rId37"/>
    <p:sldId id="401" r:id="rId38"/>
    <p:sldId id="296" r:id="rId39"/>
    <p:sldId id="366" r:id="rId40"/>
    <p:sldId id="298" r:id="rId41"/>
    <p:sldId id="299" r:id="rId42"/>
    <p:sldId id="301" r:id="rId43"/>
    <p:sldId id="387" r:id="rId44"/>
    <p:sldId id="374" r:id="rId45"/>
    <p:sldId id="375" r:id="rId46"/>
    <p:sldId id="570" r:id="rId47"/>
    <p:sldId id="602" r:id="rId48"/>
    <p:sldId id="603" r:id="rId49"/>
    <p:sldId id="604" r:id="rId50"/>
    <p:sldId id="369" r:id="rId51"/>
    <p:sldId id="372" r:id="rId52"/>
    <p:sldId id="402" r:id="rId53"/>
    <p:sldId id="303" r:id="rId54"/>
    <p:sldId id="304" r:id="rId55"/>
    <p:sldId id="388" r:id="rId56"/>
    <p:sldId id="313" r:id="rId57"/>
    <p:sldId id="330" r:id="rId58"/>
    <p:sldId id="403" r:id="rId59"/>
    <p:sldId id="329" r:id="rId60"/>
    <p:sldId id="327" r:id="rId61"/>
    <p:sldId id="389" r:id="rId62"/>
  </p:sldIdLst>
  <p:sldSz cx="9144000" cy="6858000" type="screen4x3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CC00"/>
    <a:srgbClr val="0000FF"/>
    <a:srgbClr val="0033CC"/>
    <a:srgbClr val="FFCC00"/>
    <a:srgbClr val="FF9900"/>
    <a:srgbClr val="FF6600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23186E-33F5-4437-954E-E619CC15D2BE}" v="9" dt="2023-01-23T09:58:10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94454" autoAdjust="0"/>
  </p:normalViewPr>
  <p:slideViewPr>
    <p:cSldViewPr>
      <p:cViewPr varScale="1">
        <p:scale>
          <a:sx n="74" d="100"/>
          <a:sy n="74" d="100"/>
        </p:scale>
        <p:origin x="1661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299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handoutMaster" Target="handoutMasters/handoutMaster1.xml"/><Relationship Id="rId69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965102286401928E-2"/>
          <c:y val="3.0769230769230767E-2"/>
          <c:w val="0.94223826714801451"/>
          <c:h val="0.894230769230769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Cooling</c:v>
                </c:pt>
              </c:strCache>
            </c:strRef>
          </c:tx>
          <c:spPr>
            <a:solidFill>
              <a:srgbClr val="0000FF"/>
            </a:solidFill>
            <a:ln w="1549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4.6769521473179754E-3"/>
                  <c:y val="-2.03056536319452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33B-4D41-BB7B-D62518F1BC5F}"/>
                </c:ext>
              </c:extLst>
            </c:dLbl>
            <c:dLbl>
              <c:idx val="1"/>
              <c:layout>
                <c:manualLayout>
                  <c:x val="1.1477526227803253E-3"/>
                  <c:y val="-1.34100791341045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3B-4D41-BB7B-D62518F1BC5F}"/>
                </c:ext>
              </c:extLst>
            </c:dLbl>
            <c:dLbl>
              <c:idx val="3"/>
              <c:layout>
                <c:manualLayout>
                  <c:x val="1.9668372532297583E-3"/>
                  <c:y val="-2.86069541494942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3B-4D41-BB7B-D62518F1BC5F}"/>
                </c:ext>
              </c:extLst>
            </c:dLbl>
            <c:spPr>
              <a:noFill/>
              <a:ln w="30986">
                <a:noFill/>
              </a:ln>
            </c:spPr>
            <c:txPr>
              <a:bodyPr/>
              <a:lstStyle/>
              <a:p>
                <a:pPr>
                  <a:defRPr sz="122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700V</c:v>
                </c:pt>
                <c:pt idx="1">
                  <c:v>800V</c:v>
                </c:pt>
                <c:pt idx="2">
                  <c:v>9000V</c:v>
                </c:pt>
                <c:pt idx="3">
                  <c:v>1000V</c:v>
                </c:pt>
                <c:pt idx="4">
                  <c:v>1100V</c:v>
                </c:pt>
                <c:pt idx="5">
                  <c:v>1200V</c:v>
                </c:pt>
                <c:pt idx="6">
                  <c:v>1400V</c:v>
                </c:pt>
                <c:pt idx="7">
                  <c:v>1600V</c:v>
                </c:pt>
                <c:pt idx="8">
                  <c:v>1800V</c:v>
                </c:pt>
                <c:pt idx="9">
                  <c:v>2100V</c:v>
                </c:pt>
                <c:pt idx="10">
                  <c:v>2400V</c:v>
                </c:pt>
              </c:strCache>
            </c:strRef>
          </c:cat>
          <c:val>
            <c:numRef>
              <c:f>Sheet1!$B$2:$L$2</c:f>
              <c:numCache>
                <c:formatCode>General</c:formatCode>
                <c:ptCount val="11"/>
                <c:pt idx="0">
                  <c:v>203</c:v>
                </c:pt>
                <c:pt idx="1">
                  <c:v>242</c:v>
                </c:pt>
                <c:pt idx="2">
                  <c:v>278</c:v>
                </c:pt>
                <c:pt idx="3">
                  <c:v>320</c:v>
                </c:pt>
                <c:pt idx="4">
                  <c:v>348</c:v>
                </c:pt>
                <c:pt idx="5">
                  <c:v>382</c:v>
                </c:pt>
                <c:pt idx="6">
                  <c:v>439</c:v>
                </c:pt>
                <c:pt idx="7">
                  <c:v>495</c:v>
                </c:pt>
                <c:pt idx="8">
                  <c:v>574</c:v>
                </c:pt>
                <c:pt idx="9">
                  <c:v>651</c:v>
                </c:pt>
                <c:pt idx="10">
                  <c:v>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3B-4D41-BB7B-D62518F1BC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0317568"/>
        <c:axId val="200353280"/>
      </c:barChart>
      <c:catAx>
        <c:axId val="200317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87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2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0353280"/>
        <c:crosses val="autoZero"/>
        <c:auto val="1"/>
        <c:lblAlgn val="ctr"/>
        <c:lblOffset val="100"/>
        <c:noMultiLvlLbl val="0"/>
      </c:catAx>
      <c:valAx>
        <c:axId val="200353280"/>
        <c:scaling>
          <c:orientation val="minMax"/>
          <c:max val="800"/>
          <c:min val="1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87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34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0317568"/>
        <c:crosses val="autoZero"/>
        <c:crossBetween val="between"/>
        <c:majorUnit val="100"/>
      </c:valAx>
      <c:spPr>
        <a:noFill/>
        <a:ln w="3098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19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5EB067-6FEA-4021-BC57-9BBB0F7C3C0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188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20BCE2-053A-4707-9B7E-81EAA9A638ED}" type="slidenum">
              <a:rPr lang="en-GB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148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2A1E87C-08E1-4BF2-954D-5EFC82F5EA6E}" type="slidenum">
              <a:rPr lang="en-GB" sz="1200"/>
              <a:pPr eaLnBrk="1" hangingPunct="1"/>
              <a:t>1</a:t>
            </a:fld>
            <a:endParaRPr lang="en-GB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0D7A69-7623-4CB3-811A-A4FB8F869B3E}" type="slidenum">
              <a:rPr lang="en-GB" sz="1200"/>
              <a:pPr eaLnBrk="1" hangingPunct="1"/>
              <a:t>2</a:t>
            </a:fld>
            <a:endParaRPr lang="en-GB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0D7A69-7623-4CB3-811A-A4FB8F869B3E}" type="slidenum">
              <a:rPr lang="en-GB" sz="1200"/>
              <a:pPr eaLnBrk="1" hangingPunct="1"/>
              <a:t>3</a:t>
            </a:fld>
            <a:endParaRPr lang="en-GB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15950"/>
            <a:ext cx="4810125" cy="36068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463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fld id="{5BFBAF79-F6A6-4AA7-9DE0-E61C270CE2A0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0223289-D3A2-491C-93C5-441E5DD0BEA5}" type="slidenum">
              <a:rPr lang="en-GB" sz="1200"/>
              <a:pPr eaLnBrk="1" hangingPunct="1"/>
              <a:t>5</a:t>
            </a:fld>
            <a:endParaRPr lang="en-GB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0E66623-2210-4D45-A29D-B646091F9AC7}" type="slidenum">
              <a:rPr lang="en-GB" sz="1200"/>
              <a:pPr eaLnBrk="1" hangingPunct="1"/>
              <a:t>6</a:t>
            </a:fld>
            <a:endParaRPr lang="en-GB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38FDC2-C8FF-4FFF-AF2E-BB5F3AE3584A}" type="slidenum">
              <a:rPr lang="en-GB" sz="1200"/>
              <a:pPr eaLnBrk="1" hangingPunct="1"/>
              <a:t>7</a:t>
            </a:fld>
            <a:endParaRPr lang="en-GB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C66FA5B-439B-4105-A575-C33ED711C766}" type="slidenum">
              <a:rPr lang="en-GB" sz="1200"/>
              <a:pPr eaLnBrk="1" hangingPunct="1"/>
              <a:t>8</a:t>
            </a:fld>
            <a:endParaRPr lang="en-GB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0D7A69-7623-4CB3-811A-A4FB8F869B3E}" type="slidenum">
              <a:rPr lang="en-GB" sz="1200">
                <a:solidFill>
                  <a:prstClr val="black"/>
                </a:solidFill>
              </a:rPr>
              <a:pPr eaLnBrk="1" hangingPunct="1"/>
              <a:t>9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2D3619E-1A6C-421C-9EDD-DD4DE7CE7E58}" type="slidenum">
              <a:rPr lang="en-GB" sz="1200"/>
              <a:pPr eaLnBrk="1" hangingPunct="1"/>
              <a:t>10</a:t>
            </a:fld>
            <a:endParaRPr lang="en-GB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3025" y="638175"/>
            <a:ext cx="4232275" cy="31750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4295775"/>
            <a:ext cx="5875338" cy="4300538"/>
          </a:xfrm>
          <a:noFill/>
        </p:spPr>
        <p:txBody>
          <a:bodyPr lIns="91706" tIns="45853" rIns="91706" bIns="45853"/>
          <a:lstStyle/>
          <a:p>
            <a:pPr eaLnBrk="1" hangingPunct="1"/>
            <a:r>
              <a:rPr lang="es-ES_tradnl"/>
              <a:t>La filosofía modular de este equipo puede verse claramente en la construcción del mismo en función de la potencia frigorífica que se necesita. Básicamente, cada módulo es una batería en V que ocupa menos espacio con esta disposición. Según aumentamos la potencia, vamos aumentando el número de módulos respetando siempre una construcción de tipo túnel.</a:t>
            </a:r>
          </a:p>
          <a:p>
            <a:pPr eaLnBrk="1" hangingPunct="1"/>
            <a:r>
              <a:rPr lang="es-ES_tradnl"/>
              <a:t>Como podemos observar en el dibujo la filosofía que se sigue es la de tener un equipo abierto por los dos laterales para tener acceso fácil y rápido a todos los componentes.</a:t>
            </a:r>
          </a:p>
          <a:p>
            <a:pPr eaLnBrk="1" hangingPunct="1"/>
            <a:r>
              <a:rPr lang="es-ES_tradnl"/>
              <a:t>El grupo hidraúlico se situaría en uno de los extremos del equipo y en el opuesto se encuentra el cuadro eléctrico.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46592FE-D87F-49F1-BDFC-1C6CB41765CA}" type="slidenum">
              <a:rPr lang="en-GB" sz="1200"/>
              <a:pPr eaLnBrk="1" hangingPunct="1"/>
              <a:t>11</a:t>
            </a:fld>
            <a:endParaRPr lang="en-GB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3025" y="638175"/>
            <a:ext cx="4232275" cy="3175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4295775"/>
            <a:ext cx="5875338" cy="4300538"/>
          </a:xfrm>
          <a:noFill/>
        </p:spPr>
        <p:txBody>
          <a:bodyPr lIns="91706" tIns="45853" rIns="91706" bIns="45853"/>
          <a:lstStyle/>
          <a:p>
            <a:pPr eaLnBrk="1" hangingPunct="1"/>
            <a:endParaRPr lang="es-ES_tradn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2EE6011-8B3A-436B-BDC4-2A29FFD40672}" type="slidenum">
              <a:rPr lang="en-GB" sz="1200"/>
              <a:pPr eaLnBrk="1" hangingPunct="1"/>
              <a:t>12</a:t>
            </a:fld>
            <a:endParaRPr lang="en-GB" sz="12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3025" y="638175"/>
            <a:ext cx="4232275" cy="317500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4295775"/>
            <a:ext cx="5875338" cy="4300538"/>
          </a:xfrm>
          <a:noFill/>
        </p:spPr>
        <p:txBody>
          <a:bodyPr lIns="91706" tIns="45853" rIns="91706" bIns="45853"/>
          <a:lstStyle/>
          <a:p>
            <a:pPr eaLnBrk="1" hangingPunct="1"/>
            <a:endParaRPr lang="es-ES_tradn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4CBF891-3CE9-457D-AF3E-8C57585E13B3}" type="slidenum">
              <a:rPr lang="en-GB" sz="1200"/>
              <a:pPr eaLnBrk="1" hangingPunct="1"/>
              <a:t>14</a:t>
            </a:fld>
            <a:endParaRPr lang="en-GB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69B0E07-8ED9-482A-BB77-88EDDCAFEBD2}" type="slidenum">
              <a:rPr lang="en-GB" sz="1200"/>
              <a:pPr eaLnBrk="1" hangingPunct="1"/>
              <a:t>15</a:t>
            </a:fld>
            <a:endParaRPr lang="en-GB" sz="12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0D7A69-7623-4CB3-811A-A4FB8F869B3E}" type="slidenum">
              <a:rPr lang="en-GB" sz="1200">
                <a:solidFill>
                  <a:prstClr val="black"/>
                </a:solidFill>
              </a:rPr>
              <a:pPr eaLnBrk="1" hangingPunct="1"/>
              <a:t>19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52F9DC8-98CE-4529-BC40-3F869726E8D6}" type="slidenum">
              <a:rPr lang="en-GB" sz="1200"/>
              <a:pPr eaLnBrk="1" hangingPunct="1"/>
              <a:t>20</a:t>
            </a:fld>
            <a:endParaRPr lang="en-GB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6CB234D-39DA-4F91-87EB-6DC530B3B615}" type="slidenum">
              <a:rPr lang="en-GB" sz="1200"/>
              <a:pPr eaLnBrk="1" hangingPunct="1"/>
              <a:t>21</a:t>
            </a:fld>
            <a:endParaRPr lang="en-GB" sz="120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52F9DC8-98CE-4529-BC40-3F869726E8D6}" type="slidenum">
              <a:rPr lang="en-GB" sz="1200"/>
              <a:pPr eaLnBrk="1" hangingPunct="1"/>
              <a:t>22</a:t>
            </a:fld>
            <a:endParaRPr lang="en-GB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52F9DC8-98CE-4529-BC40-3F869726E8D6}" type="slidenum">
              <a:rPr lang="en-GB" sz="1200"/>
              <a:pPr eaLnBrk="1" hangingPunct="1"/>
              <a:t>23</a:t>
            </a:fld>
            <a:endParaRPr lang="en-GB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52F9DC8-98CE-4529-BC40-3F869726E8D6}" type="slidenum">
              <a:rPr lang="en-GB" sz="1200"/>
              <a:pPr eaLnBrk="1" hangingPunct="1"/>
              <a:t>24</a:t>
            </a:fld>
            <a:endParaRPr lang="en-GB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52F9DC8-98CE-4529-BC40-3F869726E8D6}" type="slidenum">
              <a:rPr lang="en-GB" sz="1200"/>
              <a:pPr eaLnBrk="1" hangingPunct="1"/>
              <a:t>25</a:t>
            </a:fld>
            <a:endParaRPr lang="en-GB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0D7A69-7623-4CB3-811A-A4FB8F869B3E}" type="slidenum">
              <a:rPr lang="en-GB" sz="1200">
                <a:solidFill>
                  <a:prstClr val="black"/>
                </a:solidFill>
              </a:rPr>
              <a:pPr eaLnBrk="1" hangingPunct="1"/>
              <a:t>26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3492D18-9B74-4A42-A3D3-EE8EC90471F8}" type="slidenum">
              <a:rPr lang="en-GB" sz="1200"/>
              <a:pPr eaLnBrk="1" hangingPunct="1"/>
              <a:t>27</a:t>
            </a:fld>
            <a:endParaRPr lang="en-GB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0D7A69-7623-4CB3-811A-A4FB8F869B3E}" type="slidenum">
              <a:rPr lang="en-GB" sz="1200">
                <a:solidFill>
                  <a:prstClr val="black"/>
                </a:solidFill>
              </a:rPr>
              <a:pPr eaLnBrk="1" hangingPunct="1"/>
              <a:t>28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F057E1E-7BF3-4153-B3CB-EC92E5E561B7}" type="slidenum">
              <a:rPr lang="en-GB" sz="1200"/>
              <a:pPr eaLnBrk="1" hangingPunct="1"/>
              <a:t>29</a:t>
            </a:fld>
            <a:endParaRPr lang="en-GB" sz="12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56100"/>
            <a:ext cx="5029200" cy="4135438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6038" rIns="93662" bIns="46038"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0D7A69-7623-4CB3-811A-A4FB8F869B3E}" type="slidenum">
              <a:rPr lang="en-GB" sz="1200">
                <a:solidFill>
                  <a:prstClr val="black"/>
                </a:solidFill>
              </a:rPr>
              <a:pPr eaLnBrk="1" hangingPunct="1"/>
              <a:t>32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10EBAD1-F25E-42F1-B31A-A7487603CBC8}" type="slidenum">
              <a:rPr lang="en-GB" sz="1200"/>
              <a:pPr eaLnBrk="1" hangingPunct="1"/>
              <a:t>33</a:t>
            </a:fld>
            <a:endParaRPr lang="en-GB" sz="12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2E3AB3F-1639-4132-867B-0B24B4108A50}" type="slidenum">
              <a:rPr lang="en-GB" sz="1200"/>
              <a:pPr eaLnBrk="1" hangingPunct="1"/>
              <a:t>34</a:t>
            </a:fld>
            <a:endParaRPr lang="en-GB" sz="12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0D7A69-7623-4CB3-811A-A4FB8F869B3E}" type="slidenum">
              <a:rPr lang="en-GB" sz="1200">
                <a:solidFill>
                  <a:prstClr val="black"/>
                </a:solidFill>
              </a:rPr>
              <a:pPr eaLnBrk="1" hangingPunct="1"/>
              <a:t>36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AD031B3-2BDF-40C8-9516-DBB1888FA744}" type="slidenum">
              <a:rPr lang="en-GB" sz="1200"/>
              <a:pPr eaLnBrk="1" hangingPunct="1"/>
              <a:t>37</a:t>
            </a:fld>
            <a:endParaRPr lang="en-GB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B564D73-57D7-41AC-BECD-C7F2B579B6FE}" type="slidenum">
              <a:rPr lang="en-GB" sz="1200"/>
              <a:pPr eaLnBrk="1" hangingPunct="1"/>
              <a:t>38</a:t>
            </a:fld>
            <a:endParaRPr lang="en-GB" sz="12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101F6C9-D1F9-4C45-8B91-98E6CF420CDB}" type="slidenum">
              <a:rPr lang="en-GB" sz="1200"/>
              <a:pPr eaLnBrk="1" hangingPunct="1"/>
              <a:t>39</a:t>
            </a:fld>
            <a:endParaRPr lang="en-GB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928E879-E518-4436-95E6-6512A09EC645}" type="slidenum">
              <a:rPr lang="en-GB" sz="1200"/>
              <a:pPr eaLnBrk="1" hangingPunct="1"/>
              <a:t>40</a:t>
            </a:fld>
            <a:endParaRPr lang="en-GB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BD0282F-9B0F-4898-B937-998FC828FC13}" type="slidenum">
              <a:rPr lang="en-GB" sz="1200"/>
              <a:pPr eaLnBrk="1" hangingPunct="1"/>
              <a:t>41</a:t>
            </a:fld>
            <a:endParaRPr lang="en-GB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56100"/>
            <a:ext cx="5029200" cy="4135438"/>
          </a:xfrm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0D7A69-7623-4CB3-811A-A4FB8F869B3E}" type="slidenum">
              <a:rPr lang="en-GB" sz="1200">
                <a:solidFill>
                  <a:prstClr val="black"/>
                </a:solidFill>
              </a:rPr>
              <a:pPr eaLnBrk="1" hangingPunct="1"/>
              <a:t>51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B423D2F-555C-47BD-969F-C9BE5FEA810B}" type="slidenum">
              <a:rPr lang="en-GB" sz="1200"/>
              <a:pPr eaLnBrk="1" hangingPunct="1"/>
              <a:t>52</a:t>
            </a:fld>
            <a:endParaRPr lang="en-GB" sz="12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123521F-2BF5-4E73-B04C-6AE250E426AF}" type="slidenum">
              <a:rPr lang="en-GB" sz="1200"/>
              <a:pPr eaLnBrk="1" hangingPunct="1"/>
              <a:t>53</a:t>
            </a:fld>
            <a:endParaRPr lang="en-GB" sz="12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B15A908-26DB-454C-AA4F-DCD599833870}" type="slidenum">
              <a:rPr lang="en-GB" sz="1200"/>
              <a:pPr eaLnBrk="1" hangingPunct="1"/>
              <a:t>55</a:t>
            </a:fld>
            <a:endParaRPr lang="en-GB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A931220-E94A-49AB-8ADE-C1FE8F2391DB}" type="slidenum">
              <a:rPr lang="en-GB" sz="1200"/>
              <a:pPr eaLnBrk="1" hangingPunct="1"/>
              <a:t>56</a:t>
            </a:fld>
            <a:endParaRPr lang="en-GB" sz="12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0D7A69-7623-4CB3-811A-A4FB8F869B3E}" type="slidenum">
              <a:rPr lang="en-GB" sz="1200">
                <a:solidFill>
                  <a:prstClr val="black"/>
                </a:solidFill>
              </a:rPr>
              <a:pPr eaLnBrk="1" hangingPunct="1"/>
              <a:t>57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463114C-45CA-4E34-9CED-7CE5BBD8010F}" type="slidenum">
              <a:rPr lang="en-GB" sz="1200"/>
              <a:pPr eaLnBrk="1" hangingPunct="1"/>
              <a:t>58</a:t>
            </a:fld>
            <a:endParaRPr lang="en-GB" sz="12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56100"/>
            <a:ext cx="5029200" cy="4135438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6038" rIns="93662" bIns="46038"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0F5B788-4F28-4E98-B19B-78F39CDE576C}" type="slidenum">
              <a:rPr lang="en-GB" sz="1200"/>
              <a:pPr eaLnBrk="1" hangingPunct="1"/>
              <a:t>59</a:t>
            </a:fld>
            <a:endParaRPr lang="en-GB" sz="12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2A1E87C-08E1-4BF2-954D-5EFC82F5EA6E}" type="slidenum">
              <a:rPr lang="en-GB" sz="1200"/>
              <a:pPr eaLnBrk="1" hangingPunct="1"/>
              <a:t>60</a:t>
            </a:fld>
            <a:endParaRPr lang="en-GB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83086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14766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94874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6262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8856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6735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77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76551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7976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81459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28153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75488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3977" y="0"/>
            <a:ext cx="8229600" cy="483351"/>
          </a:xfrm>
          <a:prstGeom prst="rect">
            <a:avLst/>
          </a:prstGeom>
        </p:spPr>
        <p:txBody>
          <a:bodyPr lIns="91423" tIns="45711" rIns="91423" bIns="45711"/>
          <a:lstStyle>
            <a:lvl1pPr>
              <a:defRPr sz="21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23" tIns="45711" rIns="91423" bIns="45711"/>
          <a:lstStyle/>
          <a:p>
            <a:fld id="{8A767212-6320-4522-84B3-3F9F80FD32EE}" type="datetimeFigureOut">
              <a:rPr lang="en-GB" smtClean="0"/>
              <a:pPr/>
              <a:t>23/01/2023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23" tIns="45711" rIns="91423" bIns="45711"/>
          <a:lstStyle/>
          <a:p>
            <a:fld id="{9B06A22A-2916-45BA-8C45-C549BA1F3156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043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5164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3977" y="0"/>
            <a:ext cx="8229600" cy="483351"/>
          </a:xfrm>
          <a:prstGeom prst="rect">
            <a:avLst/>
          </a:prstGeom>
        </p:spPr>
        <p:txBody>
          <a:bodyPr lIns="91423" tIns="45711" rIns="91423" bIns="45711"/>
          <a:lstStyle>
            <a:lvl1pPr>
              <a:defRPr sz="21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23" tIns="45711" rIns="91423" bIns="45711"/>
          <a:lstStyle/>
          <a:p>
            <a:fld id="{8A767212-6320-4522-84B3-3F9F80FD32EE}" type="datetimeFigureOut">
              <a:rPr lang="en-GB" smtClean="0">
                <a:solidFill>
                  <a:prstClr val="black"/>
                </a:solidFill>
              </a:rPr>
              <a:pPr/>
              <a:t>23/01/2023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23" tIns="45711" rIns="91423" bIns="45711"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23" tIns="45711" rIns="91423" bIns="45711"/>
          <a:lstStyle/>
          <a:p>
            <a:fld id="{9B06A22A-2916-45BA-8C45-C549BA1F3156}" type="slidenum">
              <a:rPr lang="en-GB" smtClean="0">
                <a:solidFill>
                  <a:prstClr val="black"/>
                </a:solidFill>
              </a:rPr>
              <a:pPr/>
              <a:t>‹N°›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gray">
          <a:xfrm>
            <a:off x="323528" y="548499"/>
            <a:ext cx="8566083" cy="72189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3" tIns="45711" rIns="91423" bIns="45711" anchor="ctr"/>
          <a:lstStyle/>
          <a:p>
            <a:pPr defTabSz="914935"/>
            <a:endParaRPr kumimoji="1" lang="en-GB" sz="24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938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 userDrawn="1"/>
        </p:nvSpPr>
        <p:spPr bwMode="auto">
          <a:xfrm>
            <a:off x="7380288" y="0"/>
            <a:ext cx="1754187" cy="11255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53" name="Rectangle 5"/>
          <p:cNvSpPr>
            <a:spLocks noChangeArrowheads="1"/>
          </p:cNvSpPr>
          <p:nvPr userDrawn="1"/>
        </p:nvSpPr>
        <p:spPr bwMode="gray">
          <a:xfrm flipV="1">
            <a:off x="323529" y="562769"/>
            <a:ext cx="8569646" cy="103662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fr-FR" sz="2400">
              <a:latin typeface="Tahoma" pitchFamily="34" charset="0"/>
            </a:endParaRPr>
          </a:p>
        </p:txBody>
      </p:sp>
      <p:pic>
        <p:nvPicPr>
          <p:cNvPr id="2054" name="Picture 7" descr="DynaciatPower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543" y="118676"/>
            <a:ext cx="3636591" cy="41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 userDrawn="1"/>
        </p:nvSpPr>
        <p:spPr>
          <a:xfrm>
            <a:off x="-36512" y="6639221"/>
            <a:ext cx="1440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000" dirty="0"/>
              <a:t>Update 02-2023</a:t>
            </a:r>
          </a:p>
        </p:txBody>
      </p:sp>
      <p:pic>
        <p:nvPicPr>
          <p:cNvPr id="8" name="Picture 10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6" y="6295978"/>
            <a:ext cx="691214" cy="35338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747" r:id="rId13"/>
    <p:sldLayoutId id="2147483748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celecler\Desktop\PPT CIAT\02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019" y="-162779"/>
            <a:ext cx="9361040" cy="702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1" y="0"/>
            <a:ext cx="9193020" cy="558924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endParaRPr lang="fr-FR">
              <a:solidFill>
                <a:prstClr val="white"/>
              </a:solidFill>
            </a:endParaRPr>
          </a:p>
        </p:txBody>
      </p:sp>
      <p:pic>
        <p:nvPicPr>
          <p:cNvPr id="5" name="Picture 3" descr="C:\Users\celecler\Desktop\PPT CIAT\02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4" t="95601" r="61552" b="128"/>
          <a:stretch/>
        </p:blipFill>
        <p:spPr bwMode="auto">
          <a:xfrm>
            <a:off x="-168018" y="6528021"/>
            <a:ext cx="2473897" cy="303360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6" name="Picture 3" descr="C:\Users\celecler\Desktop\PPT CIAT\02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4" t="95601" r="61552" b="128"/>
          <a:stretch/>
        </p:blipFill>
        <p:spPr bwMode="auto">
          <a:xfrm>
            <a:off x="6719125" y="6554641"/>
            <a:ext cx="2473897" cy="30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 userDrawn="1"/>
        </p:nvSpPr>
        <p:spPr>
          <a:xfrm>
            <a:off x="-180528" y="6639221"/>
            <a:ext cx="1440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000" dirty="0"/>
              <a:t>Update 02-2023</a:t>
            </a:r>
          </a:p>
        </p:txBody>
      </p:sp>
    </p:spTree>
    <p:extLst>
      <p:ext uri="{BB962C8B-B14F-4D97-AF65-F5344CB8AC3E}">
        <p14:creationId xmlns:p14="http://schemas.microsoft.com/office/powerpoint/2010/main" val="247681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ctr" defTabSz="91434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9" indent="-342879" algn="l" defTabSz="91434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04" indent="-285732" algn="l" defTabSz="91434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30" indent="-228586" algn="l" defTabSz="91434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2" indent="-228586" algn="l" defTabSz="91434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4" indent="-228586" algn="l" defTabSz="91434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5" indent="-228586" algn="l" defTabSz="91434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7" indent="-228586" algn="l" defTabSz="91434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9" indent="-228586" algn="l" defTabSz="91434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61" indent="-228586" algn="l" defTabSz="91434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4" algn="l" defTabSz="9143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5" algn="l" defTabSz="9143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7" algn="l" defTabSz="9143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9" algn="l" defTabSz="9143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31" algn="l" defTabSz="9143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3" algn="l" defTabSz="9143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4" algn="l" defTabSz="9143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18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png"/><Relationship Id="rId5" Type="http://schemas.openxmlformats.org/officeDocument/2006/relationships/image" Target="../media/image30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wmf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39.png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63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openxmlformats.org/officeDocument/2006/relationships/image" Target="../media/image84.pn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12" Type="http://schemas.openxmlformats.org/officeDocument/2006/relationships/image" Target="../media/image83.png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jpeg"/><Relationship Id="rId15" Type="http://schemas.openxmlformats.org/officeDocument/2006/relationships/image" Target="../media/image86.png"/><Relationship Id="rId10" Type="http://schemas.openxmlformats.org/officeDocument/2006/relationships/image" Target="../media/image81.jpeg"/><Relationship Id="rId4" Type="http://schemas.openxmlformats.org/officeDocument/2006/relationships/image" Target="../media/image75.wmf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png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11" Type="http://schemas.openxmlformats.org/officeDocument/2006/relationships/image" Target="../media/image95.jpeg"/><Relationship Id="rId5" Type="http://schemas.openxmlformats.org/officeDocument/2006/relationships/image" Target="../media/image89.jpeg"/><Relationship Id="rId10" Type="http://schemas.openxmlformats.org/officeDocument/2006/relationships/image" Target="../media/image94.png"/><Relationship Id="rId4" Type="http://schemas.openxmlformats.org/officeDocument/2006/relationships/image" Target="../media/image88.jpeg"/><Relationship Id="rId9" Type="http://schemas.openxmlformats.org/officeDocument/2006/relationships/image" Target="../media/image9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7" Type="http://schemas.openxmlformats.org/officeDocument/2006/relationships/image" Target="../media/image95.jpeg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png"/><Relationship Id="rId4" Type="http://schemas.openxmlformats.org/officeDocument/2006/relationships/image" Target="../media/image97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8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108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07.jpeg"/><Relationship Id="rId5" Type="http://schemas.openxmlformats.org/officeDocument/2006/relationships/image" Target="../media/image103.png"/><Relationship Id="rId10" Type="http://schemas.openxmlformats.org/officeDocument/2006/relationships/image" Target="../media/image95.jpeg"/><Relationship Id="rId4" Type="http://schemas.openxmlformats.org/officeDocument/2006/relationships/image" Target="../media/image102.png"/><Relationship Id="rId9" Type="http://schemas.openxmlformats.org/officeDocument/2006/relationships/image" Target="../media/image8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tiff"/><Relationship Id="rId15" Type="http://schemas.openxmlformats.org/officeDocument/2006/relationships/image" Target="../media/image86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31.jpeg"/><Relationship Id="rId7" Type="http://schemas.openxmlformats.org/officeDocument/2006/relationships/image" Target="../media/image39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133.png"/><Relationship Id="rId10" Type="http://schemas.openxmlformats.org/officeDocument/2006/relationships/image" Target="../media/image63.png"/><Relationship Id="rId4" Type="http://schemas.openxmlformats.org/officeDocument/2006/relationships/image" Target="../media/image132.png"/><Relationship Id="rId9" Type="http://schemas.openxmlformats.org/officeDocument/2006/relationships/image" Target="../media/image13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png"/><Relationship Id="rId4" Type="http://schemas.openxmlformats.org/officeDocument/2006/relationships/image" Target="../media/image14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wmf"/><Relationship Id="rId4" Type="http://schemas.openxmlformats.org/officeDocument/2006/relationships/image" Target="../media/image14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eg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4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9.png"/><Relationship Id="rId9" Type="http://schemas.openxmlformats.org/officeDocument/2006/relationships/image" Target="../media/image15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1.jpeg"/><Relationship Id="rId7" Type="http://schemas.openxmlformats.org/officeDocument/2006/relationships/image" Target="../media/image15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jpeg"/><Relationship Id="rId5" Type="http://schemas.openxmlformats.org/officeDocument/2006/relationships/image" Target="../media/image152.wmf"/><Relationship Id="rId4" Type="http://schemas.openxmlformats.org/officeDocument/2006/relationships/image" Target="../media/image55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9"/>
          <p:cNvSpPr txBox="1">
            <a:spLocks noChangeArrowheads="1"/>
          </p:cNvSpPr>
          <p:nvPr/>
        </p:nvSpPr>
        <p:spPr bwMode="auto">
          <a:xfrm>
            <a:off x="4716463" y="3062288"/>
            <a:ext cx="431800" cy="3667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fr-FR" sz="1800"/>
          </a:p>
        </p:txBody>
      </p:sp>
      <p:sp>
        <p:nvSpPr>
          <p:cNvPr id="3075" name="Text Box 12"/>
          <p:cNvSpPr txBox="1">
            <a:spLocks noChangeArrowheads="1"/>
          </p:cNvSpPr>
          <p:nvPr/>
        </p:nvSpPr>
        <p:spPr bwMode="auto">
          <a:xfrm>
            <a:off x="4643438" y="2924175"/>
            <a:ext cx="433387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fr-FR" sz="240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4" y="-1"/>
            <a:ext cx="4835907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71600" y="764704"/>
            <a:ext cx="453707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EFFICIENCY-COMPETITIVENESS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LIMIT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LEVEL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ACCESSIBILITY-HYDRAULIC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LGN serial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652120" y="1588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71600" y="764704"/>
            <a:ext cx="453707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EFFICIENCY-COMPETITIVENESS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LIMIT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LEVEL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ACCESSIBILITY-HYDRAULIC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LGN serial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52120" y="1588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37248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301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à coins arrondis 82"/>
          <p:cNvSpPr/>
          <p:nvPr/>
        </p:nvSpPr>
        <p:spPr>
          <a:xfrm>
            <a:off x="540029" y="5760682"/>
            <a:ext cx="4766132" cy="53979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fr-FR"/>
          </a:p>
        </p:txBody>
      </p:sp>
      <p:grpSp>
        <p:nvGrpSpPr>
          <p:cNvPr id="84" name="Groupe 83"/>
          <p:cNvGrpSpPr/>
          <p:nvPr/>
        </p:nvGrpSpPr>
        <p:grpSpPr>
          <a:xfrm>
            <a:off x="313241" y="5661252"/>
            <a:ext cx="248888" cy="369332"/>
            <a:chOff x="689636" y="5262357"/>
            <a:chExt cx="248888" cy="369332"/>
          </a:xfrm>
        </p:grpSpPr>
        <p:sp>
          <p:nvSpPr>
            <p:cNvPr id="85" name="Ellipse 84"/>
            <p:cNvSpPr/>
            <p:nvPr/>
          </p:nvSpPr>
          <p:spPr>
            <a:xfrm>
              <a:off x="689636" y="5322579"/>
              <a:ext cx="248888" cy="24888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89636" y="5262357"/>
              <a:ext cx="248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sp>
        <p:nvSpPr>
          <p:cNvPr id="87" name="ZoneTexte 86"/>
          <p:cNvSpPr txBox="1"/>
          <p:nvPr/>
        </p:nvSpPr>
        <p:spPr>
          <a:xfrm>
            <a:off x="646346" y="5911164"/>
            <a:ext cx="4542674" cy="307771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 range: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answer adapted to each needs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Image 4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5497" y="606176"/>
            <a:ext cx="519764" cy="519764"/>
          </a:xfrm>
          <a:prstGeom prst="rect">
            <a:avLst/>
          </a:prstGeom>
        </p:spPr>
      </p:pic>
      <p:sp>
        <p:nvSpPr>
          <p:cNvPr id="49" name="Text Box 3"/>
          <p:cNvSpPr txBox="1">
            <a:spLocks noChangeArrowheads="1"/>
          </p:cNvSpPr>
          <p:nvPr/>
        </p:nvSpPr>
        <p:spPr bwMode="auto">
          <a:xfrm>
            <a:off x="6498346" y="612830"/>
            <a:ext cx="2600077" cy="523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4" tIns="45717" rIns="91434" bIns="4571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WC Range</a:t>
            </a:r>
          </a:p>
        </p:txBody>
      </p:sp>
      <p:pic>
        <p:nvPicPr>
          <p:cNvPr id="70" name="Image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795" y="612829"/>
            <a:ext cx="470263" cy="519764"/>
          </a:xfrm>
          <a:prstGeom prst="rect">
            <a:avLst/>
          </a:prstGeom>
        </p:spPr>
      </p:pic>
      <p:sp>
        <p:nvSpPr>
          <p:cNvPr id="101" name="Line 46"/>
          <p:cNvSpPr>
            <a:spLocks noChangeShapeType="1"/>
          </p:cNvSpPr>
          <p:nvPr/>
        </p:nvSpPr>
        <p:spPr bwMode="auto">
          <a:xfrm flipH="1">
            <a:off x="5306160" y="4545107"/>
            <a:ext cx="3837841" cy="2312895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711" tIns="40855" rIns="81711" bIns="40855" anchor="ctr"/>
          <a:lstStyle/>
          <a:p>
            <a:endParaRPr lang="fr-FR"/>
          </a:p>
        </p:txBody>
      </p:sp>
      <p:sp>
        <p:nvSpPr>
          <p:cNvPr id="102" name="Rectangle 48"/>
          <p:cNvSpPr>
            <a:spLocks noChangeArrowheads="1"/>
          </p:cNvSpPr>
          <p:nvPr/>
        </p:nvSpPr>
        <p:spPr bwMode="auto">
          <a:xfrm>
            <a:off x="6682042" y="6598010"/>
            <a:ext cx="1099457" cy="249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860" tIns="39721" rIns="80860" bIns="3972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100" b="1" dirty="0"/>
              <a:t>OPERA</a:t>
            </a:r>
          </a:p>
        </p:txBody>
      </p:sp>
      <p:pic>
        <p:nvPicPr>
          <p:cNvPr id="100" name="Picture 17" descr="13_det_bd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7798" y="5780675"/>
            <a:ext cx="1472122" cy="100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Image 10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383" y="5131241"/>
            <a:ext cx="1096077" cy="1060023"/>
          </a:xfrm>
          <a:prstGeom prst="rect">
            <a:avLst/>
          </a:prstGeom>
        </p:spPr>
      </p:pic>
      <p:sp>
        <p:nvSpPr>
          <p:cNvPr id="104" name="Rectangle 48"/>
          <p:cNvSpPr>
            <a:spLocks noChangeArrowheads="1"/>
          </p:cNvSpPr>
          <p:nvPr/>
        </p:nvSpPr>
        <p:spPr bwMode="auto">
          <a:xfrm>
            <a:off x="8117169" y="6282741"/>
            <a:ext cx="1099457" cy="249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860" tIns="39721" rIns="80860" bIns="3972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100" b="1" dirty="0">
                <a:latin typeface="+mj-lt"/>
              </a:rPr>
              <a:t>VEXTRA</a:t>
            </a: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5360" y="2551465"/>
            <a:ext cx="1426302" cy="1035977"/>
          </a:xfrm>
          <a:prstGeom prst="rect">
            <a:avLst/>
          </a:prstGeom>
        </p:spPr>
      </p:pic>
      <p:sp>
        <p:nvSpPr>
          <p:cNvPr id="64" name="Rectangle à coins arrondis 63"/>
          <p:cNvSpPr/>
          <p:nvPr/>
        </p:nvSpPr>
        <p:spPr>
          <a:xfrm>
            <a:off x="539552" y="1246022"/>
            <a:ext cx="4872960" cy="2415854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fr-FR"/>
          </a:p>
        </p:txBody>
      </p:sp>
      <p:pic>
        <p:nvPicPr>
          <p:cNvPr id="65" name="Picture 27" descr="_DSC0007_b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967" y="2504349"/>
            <a:ext cx="1014695" cy="99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 6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1667" y="2663505"/>
            <a:ext cx="747037" cy="839721"/>
          </a:xfrm>
          <a:prstGeom prst="rect">
            <a:avLst/>
          </a:prstGeom>
        </p:spPr>
      </p:pic>
      <p:pic>
        <p:nvPicPr>
          <p:cNvPr id="67" name="Image 6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366" y="2726996"/>
            <a:ext cx="657493" cy="744481"/>
          </a:xfrm>
          <a:prstGeom prst="rect">
            <a:avLst/>
          </a:prstGeom>
        </p:spPr>
      </p:pic>
      <p:sp>
        <p:nvSpPr>
          <p:cNvPr id="68" name="Rectangle à coins arrondis 67"/>
          <p:cNvSpPr/>
          <p:nvPr/>
        </p:nvSpPr>
        <p:spPr>
          <a:xfrm>
            <a:off x="5399056" y="1246022"/>
            <a:ext cx="1778909" cy="2416669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fr-FR"/>
          </a:p>
        </p:txBody>
      </p:sp>
      <p:sp>
        <p:nvSpPr>
          <p:cNvPr id="71" name="Rectangle à coins arrondis 70"/>
          <p:cNvSpPr/>
          <p:nvPr/>
        </p:nvSpPr>
        <p:spPr>
          <a:xfrm>
            <a:off x="7152348" y="1246022"/>
            <a:ext cx="1509053" cy="243399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fr-FR"/>
          </a:p>
        </p:txBody>
      </p: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881" y="2512038"/>
            <a:ext cx="1258790" cy="1009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Picture 2" descr="06T_DD_TS_001"/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9577" y="1254248"/>
            <a:ext cx="860367" cy="511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7384" y="1820705"/>
            <a:ext cx="1015531" cy="609016"/>
          </a:xfrm>
          <a:prstGeom prst="rect">
            <a:avLst/>
          </a:prstGeom>
          <a:noFill/>
        </p:spPr>
      </p:pic>
      <p:pic>
        <p:nvPicPr>
          <p:cNvPr id="75" name="Picture 2" descr="Afficher l'image d'origin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786" y="1328075"/>
            <a:ext cx="514613" cy="43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Image 12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131" y="1328076"/>
            <a:ext cx="337195" cy="346509"/>
          </a:xfrm>
          <a:prstGeom prst="rect">
            <a:avLst/>
          </a:prstGeom>
        </p:spPr>
      </p:pic>
      <p:pic>
        <p:nvPicPr>
          <p:cNvPr id="129" name="Image 12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594" y="1336888"/>
            <a:ext cx="337195" cy="346509"/>
          </a:xfrm>
          <a:prstGeom prst="rect">
            <a:avLst/>
          </a:prstGeom>
        </p:spPr>
      </p:pic>
      <p:pic>
        <p:nvPicPr>
          <p:cNvPr id="130" name="Image 12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59" y="1386711"/>
            <a:ext cx="319082" cy="346509"/>
          </a:xfrm>
          <a:prstGeom prst="rect">
            <a:avLst/>
          </a:prstGeom>
        </p:spPr>
      </p:pic>
      <p:grpSp>
        <p:nvGrpSpPr>
          <p:cNvPr id="131" name="Group 71"/>
          <p:cNvGrpSpPr>
            <a:grpSpLocks/>
          </p:cNvGrpSpPr>
          <p:nvPr/>
        </p:nvGrpSpPr>
        <p:grpSpPr bwMode="auto">
          <a:xfrm>
            <a:off x="1997592" y="1359365"/>
            <a:ext cx="990108" cy="591327"/>
            <a:chOff x="2835" y="3438"/>
            <a:chExt cx="700" cy="400"/>
          </a:xfrm>
        </p:grpSpPr>
        <p:pic>
          <p:nvPicPr>
            <p:cNvPr id="132" name="Picture 61" descr="Performer2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2750" r="7500"/>
            <a:stretch>
              <a:fillRect/>
            </a:stretch>
          </p:blipFill>
          <p:spPr bwMode="auto">
            <a:xfrm>
              <a:off x="3089" y="3438"/>
              <a:ext cx="225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" name="Picture 63" descr="compscroll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4" r="12064" b="1360"/>
            <a:stretch>
              <a:fillRect/>
            </a:stretch>
          </p:blipFill>
          <p:spPr bwMode="auto">
            <a:xfrm>
              <a:off x="2835" y="3452"/>
              <a:ext cx="232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4" name="Picture 64" descr="DP300_ASYMM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8" t="8122" r="43309" b="9335"/>
            <a:stretch>
              <a:fillRect/>
            </a:stretch>
          </p:blipFill>
          <p:spPr bwMode="auto">
            <a:xfrm>
              <a:off x="3356" y="3439"/>
              <a:ext cx="179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5" name="Rectangle à coins arrondis 134"/>
          <p:cNvSpPr/>
          <p:nvPr/>
        </p:nvSpPr>
        <p:spPr>
          <a:xfrm>
            <a:off x="3472380" y="2276872"/>
            <a:ext cx="1792059" cy="136892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fr-FR"/>
          </a:p>
        </p:txBody>
      </p:sp>
      <p:sp>
        <p:nvSpPr>
          <p:cNvPr id="136" name="Rectangle à coins arrondis 135"/>
          <p:cNvSpPr/>
          <p:nvPr/>
        </p:nvSpPr>
        <p:spPr>
          <a:xfrm>
            <a:off x="581487" y="4905106"/>
            <a:ext cx="3149097" cy="35661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DYNACIAT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Rectangle à coins arrondis 136"/>
          <p:cNvSpPr/>
          <p:nvPr/>
        </p:nvSpPr>
        <p:spPr>
          <a:xfrm>
            <a:off x="3965715" y="4545106"/>
            <a:ext cx="4595145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HYDROCIAT</a:t>
            </a:r>
          </a:p>
        </p:txBody>
      </p:sp>
      <p:sp>
        <p:nvSpPr>
          <p:cNvPr id="138" name="Rectangle à coins arrondis 137"/>
          <p:cNvSpPr/>
          <p:nvPr/>
        </p:nvSpPr>
        <p:spPr>
          <a:xfrm>
            <a:off x="3730583" y="4914273"/>
            <a:ext cx="2165304" cy="35661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DYNACIAT</a:t>
            </a:r>
            <a:r>
              <a:rPr lang="en-US" sz="1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8181807" y="4067387"/>
            <a:ext cx="535475" cy="287409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fr-FR" sz="1200" b="1" dirty="0"/>
              <a:t>kW</a:t>
            </a:r>
            <a:endParaRPr lang="en-US" sz="1200" b="1" dirty="0"/>
          </a:p>
        </p:txBody>
      </p:sp>
      <p:cxnSp>
        <p:nvCxnSpPr>
          <p:cNvPr id="140" name="Connecteur droit avec flèche 139"/>
          <p:cNvCxnSpPr/>
          <p:nvPr/>
        </p:nvCxnSpPr>
        <p:spPr>
          <a:xfrm>
            <a:off x="610476" y="4084831"/>
            <a:ext cx="788819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ZoneTexte 140"/>
          <p:cNvSpPr txBox="1"/>
          <p:nvPr/>
        </p:nvSpPr>
        <p:spPr>
          <a:xfrm>
            <a:off x="1065064" y="3724767"/>
            <a:ext cx="391092" cy="287409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fr-FR" sz="1200" dirty="0"/>
              <a:t>30</a:t>
            </a:r>
            <a:endParaRPr lang="en-US" sz="1200" dirty="0"/>
          </a:p>
        </p:txBody>
      </p:sp>
      <p:sp>
        <p:nvSpPr>
          <p:cNvPr id="142" name="ZoneTexte 141"/>
          <p:cNvSpPr txBox="1"/>
          <p:nvPr/>
        </p:nvSpPr>
        <p:spPr>
          <a:xfrm>
            <a:off x="2217192" y="3724766"/>
            <a:ext cx="422145" cy="287409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fr-FR" sz="1200" dirty="0"/>
              <a:t>90</a:t>
            </a:r>
            <a:endParaRPr lang="en-US" sz="1200" dirty="0"/>
          </a:p>
        </p:txBody>
      </p:sp>
      <p:sp>
        <p:nvSpPr>
          <p:cNvPr id="143" name="ZoneTexte 142"/>
          <p:cNvSpPr txBox="1"/>
          <p:nvPr/>
        </p:nvSpPr>
        <p:spPr>
          <a:xfrm>
            <a:off x="3225304" y="3724767"/>
            <a:ext cx="494153" cy="287409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fr-FR" sz="1200" dirty="0"/>
              <a:t>200</a:t>
            </a:r>
            <a:endParaRPr lang="en-US" sz="1200" dirty="0"/>
          </a:p>
        </p:txBody>
      </p:sp>
      <p:sp>
        <p:nvSpPr>
          <p:cNvPr id="144" name="ZoneTexte 143"/>
          <p:cNvSpPr txBox="1"/>
          <p:nvPr/>
        </p:nvSpPr>
        <p:spPr>
          <a:xfrm>
            <a:off x="4089400" y="3708861"/>
            <a:ext cx="782185" cy="287409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fr-FR" sz="1200" dirty="0"/>
              <a:t>500</a:t>
            </a:r>
            <a:endParaRPr lang="en-US" sz="1200" dirty="0"/>
          </a:p>
        </p:txBody>
      </p:sp>
      <p:sp>
        <p:nvSpPr>
          <p:cNvPr id="145" name="ZoneTexte 144"/>
          <p:cNvSpPr txBox="1"/>
          <p:nvPr/>
        </p:nvSpPr>
        <p:spPr>
          <a:xfrm>
            <a:off x="5313536" y="3724766"/>
            <a:ext cx="782185" cy="287409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fr-FR" sz="1200" dirty="0"/>
              <a:t>700</a:t>
            </a:r>
            <a:endParaRPr lang="en-US" sz="1200" dirty="0"/>
          </a:p>
        </p:txBody>
      </p:sp>
      <p:sp>
        <p:nvSpPr>
          <p:cNvPr id="146" name="ZoneTexte 145"/>
          <p:cNvSpPr txBox="1"/>
          <p:nvPr/>
        </p:nvSpPr>
        <p:spPr>
          <a:xfrm>
            <a:off x="6465664" y="3751855"/>
            <a:ext cx="639079" cy="287409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 algn="r"/>
            <a:r>
              <a:rPr lang="fr-FR" sz="1200" dirty="0"/>
              <a:t>1000</a:t>
            </a:r>
            <a:endParaRPr lang="en-US" sz="1200" dirty="0"/>
          </a:p>
        </p:txBody>
      </p:sp>
      <p:cxnSp>
        <p:nvCxnSpPr>
          <p:cNvPr id="147" name="Connecteur droit 146"/>
          <p:cNvCxnSpPr/>
          <p:nvPr/>
        </p:nvCxnSpPr>
        <p:spPr>
          <a:xfrm>
            <a:off x="1217592" y="3986016"/>
            <a:ext cx="0" cy="988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Connecteur droit 147"/>
          <p:cNvCxnSpPr/>
          <p:nvPr/>
        </p:nvCxnSpPr>
        <p:spPr>
          <a:xfrm>
            <a:off x="3432648" y="3986016"/>
            <a:ext cx="0" cy="988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Connecteur droit 148"/>
          <p:cNvCxnSpPr/>
          <p:nvPr/>
        </p:nvCxnSpPr>
        <p:spPr>
          <a:xfrm>
            <a:off x="4377432" y="3986016"/>
            <a:ext cx="0" cy="988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Connecteur droit 149"/>
          <p:cNvCxnSpPr/>
          <p:nvPr/>
        </p:nvCxnSpPr>
        <p:spPr>
          <a:xfrm>
            <a:off x="5673576" y="3986016"/>
            <a:ext cx="0" cy="988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Connecteur droit 150"/>
          <p:cNvCxnSpPr/>
          <p:nvPr/>
        </p:nvCxnSpPr>
        <p:spPr>
          <a:xfrm>
            <a:off x="6792307" y="3986016"/>
            <a:ext cx="0" cy="988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Connecteur droit 151"/>
          <p:cNvCxnSpPr/>
          <p:nvPr/>
        </p:nvCxnSpPr>
        <p:spPr>
          <a:xfrm>
            <a:off x="2368664" y="3986016"/>
            <a:ext cx="0" cy="988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ZoneTexte 152"/>
          <p:cNvSpPr txBox="1"/>
          <p:nvPr/>
        </p:nvSpPr>
        <p:spPr>
          <a:xfrm>
            <a:off x="457948" y="3708861"/>
            <a:ext cx="391092" cy="287409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fr-FR" sz="1200" dirty="0"/>
              <a:t>20</a:t>
            </a:r>
            <a:endParaRPr lang="en-US" sz="1200" dirty="0"/>
          </a:p>
        </p:txBody>
      </p:sp>
      <p:sp>
        <p:nvSpPr>
          <p:cNvPr id="154" name="Rectangle à coins arrondis 153"/>
          <p:cNvSpPr/>
          <p:nvPr/>
        </p:nvSpPr>
        <p:spPr>
          <a:xfrm>
            <a:off x="5125586" y="4156447"/>
            <a:ext cx="3109506" cy="39874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HYDROCIAT</a:t>
            </a:r>
            <a:r>
              <a:rPr lang="fr-FR" sz="1400" b="1" baseline="30000" dirty="0">
                <a:solidFill>
                  <a:schemeClr val="bg1"/>
                </a:solidFill>
              </a:rPr>
              <a:t>TURBO</a:t>
            </a:r>
            <a:endParaRPr lang="en-US" sz="1400" b="1" baseline="30000" dirty="0">
              <a:solidFill>
                <a:schemeClr val="bg1"/>
              </a:solidFill>
            </a:endParaRPr>
          </a:p>
        </p:txBody>
      </p:sp>
      <p:cxnSp>
        <p:nvCxnSpPr>
          <p:cNvPr id="155" name="Connecteur droit 154"/>
          <p:cNvCxnSpPr/>
          <p:nvPr/>
        </p:nvCxnSpPr>
        <p:spPr>
          <a:xfrm>
            <a:off x="8298208" y="3978257"/>
            <a:ext cx="0" cy="988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6" name="ZoneTexte 155"/>
          <p:cNvSpPr txBox="1"/>
          <p:nvPr/>
        </p:nvSpPr>
        <p:spPr>
          <a:xfrm>
            <a:off x="7914817" y="3744462"/>
            <a:ext cx="639079" cy="287409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 algn="r"/>
            <a:r>
              <a:rPr lang="fr-FR" sz="1200" dirty="0"/>
              <a:t>1700</a:t>
            </a:r>
            <a:endParaRPr lang="en-US" sz="1200" dirty="0"/>
          </a:p>
        </p:txBody>
      </p:sp>
      <p:cxnSp>
        <p:nvCxnSpPr>
          <p:cNvPr id="157" name="Connecteur droit 156"/>
          <p:cNvCxnSpPr/>
          <p:nvPr/>
        </p:nvCxnSpPr>
        <p:spPr>
          <a:xfrm>
            <a:off x="633392" y="3986016"/>
            <a:ext cx="0" cy="988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3444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7"/>
          <p:cNvSpPr>
            <a:spLocks noChangeArrowheads="1"/>
          </p:cNvSpPr>
          <p:nvPr/>
        </p:nvSpPr>
        <p:spPr bwMode="auto">
          <a:xfrm>
            <a:off x="611188" y="2565400"/>
            <a:ext cx="8353300" cy="2182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spcBef>
                <a:spcPct val="50000"/>
              </a:spcBef>
            </a:pPr>
            <a:r>
              <a:rPr lang="fr-FR" sz="2800" dirty="0"/>
              <a:t>11 sizes </a:t>
            </a:r>
            <a:r>
              <a:rPr lang="fr-FR" sz="2800" b="1" dirty="0"/>
              <a:t>of water / water </a:t>
            </a:r>
            <a:r>
              <a:rPr lang="fr-FR" sz="2800" b="1" dirty="0" err="1"/>
              <a:t>chiller</a:t>
            </a:r>
            <a:r>
              <a:rPr lang="fr-FR" sz="2800" b="1" dirty="0"/>
              <a:t> and </a:t>
            </a:r>
            <a:r>
              <a:rPr lang="fr-FR" sz="2800" b="1" dirty="0" err="1"/>
              <a:t>heat</a:t>
            </a:r>
            <a:r>
              <a:rPr lang="fr-FR" sz="2800" b="1" dirty="0"/>
              <a:t> </a:t>
            </a:r>
            <a:r>
              <a:rPr lang="fr-FR" sz="2800" b="1" dirty="0" err="1"/>
              <a:t>pump</a:t>
            </a:r>
            <a:r>
              <a:rPr lang="fr-FR" sz="2800" b="1" dirty="0"/>
              <a:t>  </a:t>
            </a:r>
          </a:p>
          <a:p>
            <a:pPr algn="l" defTabSz="762000"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0000FF"/>
                </a:solidFill>
              </a:rPr>
              <a:t>	LG  </a:t>
            </a:r>
            <a:r>
              <a:rPr lang="fr-FR" sz="2400" b="1" dirty="0" err="1">
                <a:solidFill>
                  <a:srgbClr val="0000FF"/>
                </a:solidFill>
              </a:rPr>
              <a:t>Cooling</a:t>
            </a:r>
            <a:r>
              <a:rPr lang="fr-FR" sz="2400" b="1" dirty="0">
                <a:solidFill>
                  <a:srgbClr val="0000FF"/>
                </a:solidFill>
              </a:rPr>
              <a:t> </a:t>
            </a:r>
            <a:r>
              <a:rPr lang="fr-FR" sz="2400" b="1" dirty="0" err="1">
                <a:solidFill>
                  <a:srgbClr val="0000FF"/>
                </a:solidFill>
              </a:rPr>
              <a:t>capacity</a:t>
            </a:r>
            <a:r>
              <a:rPr lang="fr-FR" sz="2400" b="1" dirty="0">
                <a:solidFill>
                  <a:srgbClr val="0000FF"/>
                </a:solidFill>
              </a:rPr>
              <a:t> </a:t>
            </a:r>
            <a:r>
              <a:rPr lang="fr-FR" sz="2400" b="1" dirty="0" err="1">
                <a:solidFill>
                  <a:srgbClr val="0000FF"/>
                </a:solidFill>
              </a:rPr>
              <a:t>from</a:t>
            </a:r>
            <a:r>
              <a:rPr lang="fr-FR" sz="2400" b="1" dirty="0">
                <a:solidFill>
                  <a:srgbClr val="0000FF"/>
                </a:solidFill>
              </a:rPr>
              <a:t> 200 to 700 kW</a:t>
            </a:r>
          </a:p>
          <a:p>
            <a:pPr algn="l" defTabSz="762000" eaLnBrk="0" hangingPunct="0">
              <a:spcBef>
                <a:spcPct val="50000"/>
              </a:spcBef>
            </a:pPr>
            <a:r>
              <a:rPr lang="fr-FR" sz="2400" b="1" dirty="0">
                <a:solidFill>
                  <a:srgbClr val="FF0000"/>
                </a:solidFill>
              </a:rPr>
              <a:t>	LG </a:t>
            </a:r>
            <a:r>
              <a:rPr lang="fr-FR" sz="2400" b="1" dirty="0" err="1">
                <a:solidFill>
                  <a:srgbClr val="FF0000"/>
                </a:solidFill>
              </a:rPr>
              <a:t>Heating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 err="1">
                <a:solidFill>
                  <a:srgbClr val="FF0000"/>
                </a:solidFill>
              </a:rPr>
              <a:t>capacity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 err="1">
                <a:solidFill>
                  <a:srgbClr val="FF0000"/>
                </a:solidFill>
              </a:rPr>
              <a:t>from</a:t>
            </a:r>
            <a:r>
              <a:rPr lang="fr-FR" sz="2400" b="1" dirty="0">
                <a:solidFill>
                  <a:srgbClr val="FF0000"/>
                </a:solidFill>
              </a:rPr>
              <a:t> 250 to 820 kW</a:t>
            </a:r>
            <a:endParaRPr lang="fr-FR" sz="2400" b="1" dirty="0"/>
          </a:p>
          <a:p>
            <a:pPr algn="l" defTabSz="762000" eaLnBrk="0" hangingPunct="0">
              <a:spcBef>
                <a:spcPct val="50000"/>
              </a:spcBef>
            </a:pPr>
            <a:endParaRPr lang="fr-FR" sz="2400" dirty="0"/>
          </a:p>
        </p:txBody>
      </p:sp>
      <p:pic>
        <p:nvPicPr>
          <p:cNvPr id="7172" name="Picture 8" descr="DynaciatPow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320800"/>
            <a:ext cx="4248150" cy="558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3" name="Group 13"/>
          <p:cNvGrpSpPr>
            <a:grpSpLocks/>
          </p:cNvGrpSpPr>
          <p:nvPr/>
        </p:nvGrpSpPr>
        <p:grpSpPr bwMode="auto">
          <a:xfrm>
            <a:off x="2195514" y="5443538"/>
            <a:ext cx="4824413" cy="854075"/>
            <a:chOff x="1558" y="2976"/>
            <a:chExt cx="3039" cy="538"/>
          </a:xfrm>
        </p:grpSpPr>
        <p:sp>
          <p:nvSpPr>
            <p:cNvPr id="7178" name="Text Box 14"/>
            <p:cNvSpPr txBox="1">
              <a:spLocks noChangeArrowheads="1"/>
            </p:cNvSpPr>
            <p:nvPr/>
          </p:nvSpPr>
          <p:spPr bwMode="auto">
            <a:xfrm>
              <a:off x="2050" y="2976"/>
              <a:ext cx="2547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2500" b="1"/>
                <a:t>3 ACOUSTICS VERSIONS</a:t>
              </a:r>
            </a:p>
            <a:p>
              <a:pPr eaLnBrk="1" hangingPunct="1"/>
              <a:r>
                <a:rPr lang="fr-FR" sz="2500" b="1"/>
                <a:t>STD – LN - XLN</a:t>
              </a:r>
            </a:p>
          </p:txBody>
        </p:sp>
        <p:pic>
          <p:nvPicPr>
            <p:cNvPr id="7179" name="Picture 15" descr="note_musiqu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81" t="13445" r="17667" b="12630"/>
            <a:stretch>
              <a:fillRect/>
            </a:stretch>
          </p:blipFill>
          <p:spPr bwMode="auto">
            <a:xfrm>
              <a:off x="1558" y="2980"/>
              <a:ext cx="414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497" y="1040504"/>
            <a:ext cx="1122855" cy="111938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17" y="3789040"/>
            <a:ext cx="428581" cy="428581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17" y="3162058"/>
            <a:ext cx="422348" cy="42234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844675"/>
            <a:ext cx="755650" cy="4464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195" name="Rectangle 15"/>
          <p:cNvSpPr>
            <a:spLocks noChangeArrowheads="1"/>
          </p:cNvSpPr>
          <p:nvPr/>
        </p:nvSpPr>
        <p:spPr bwMode="auto">
          <a:xfrm>
            <a:off x="3132138" y="622300"/>
            <a:ext cx="316865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The range  </a:t>
            </a:r>
          </a:p>
        </p:txBody>
      </p:sp>
      <p:grpSp>
        <p:nvGrpSpPr>
          <p:cNvPr id="135219" name="Group 51"/>
          <p:cNvGrpSpPr>
            <a:grpSpLocks/>
          </p:cNvGrpSpPr>
          <p:nvPr/>
        </p:nvGrpSpPr>
        <p:grpSpPr bwMode="auto">
          <a:xfrm>
            <a:off x="2555875" y="2636838"/>
            <a:ext cx="2808288" cy="3600450"/>
            <a:chOff x="1610" y="1661"/>
            <a:chExt cx="1769" cy="2268"/>
          </a:xfrm>
        </p:grpSpPr>
        <p:sp>
          <p:nvSpPr>
            <p:cNvPr id="8213" name="Line 5"/>
            <p:cNvSpPr>
              <a:spLocks noChangeShapeType="1"/>
            </p:cNvSpPr>
            <p:nvPr/>
          </p:nvSpPr>
          <p:spPr bwMode="auto">
            <a:xfrm>
              <a:off x="1610" y="1661"/>
              <a:ext cx="0" cy="226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214" name="AutoShape 14"/>
            <p:cNvSpPr>
              <a:spLocks noChangeArrowheads="1"/>
            </p:cNvSpPr>
            <p:nvPr/>
          </p:nvSpPr>
          <p:spPr bwMode="auto">
            <a:xfrm>
              <a:off x="1927" y="2037"/>
              <a:ext cx="1225" cy="758"/>
            </a:xfrm>
            <a:prstGeom prst="roundRect">
              <a:avLst>
                <a:gd name="adj" fmla="val 12431"/>
              </a:avLst>
            </a:prstGeom>
            <a:solidFill>
              <a:srgbClr val="DDDDDD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pPr eaLnBrk="0" hangingPunct="0"/>
              <a:r>
                <a:rPr lang="en-US" sz="2200" b="1"/>
                <a:t>1400V</a:t>
              </a:r>
            </a:p>
            <a:p>
              <a:pPr eaLnBrk="0" hangingPunct="0"/>
              <a:r>
                <a:rPr lang="en-US" sz="2200" b="1"/>
                <a:t>1600V</a:t>
              </a:r>
            </a:p>
          </p:txBody>
        </p:sp>
        <p:pic>
          <p:nvPicPr>
            <p:cNvPr id="8215" name="Picture 27" descr="compscro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1" y="3242"/>
              <a:ext cx="44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16" name="Picture 30" descr="compscro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" y="3242"/>
              <a:ext cx="44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17" name="Picture 31" descr="compscro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4" y="3242"/>
              <a:ext cx="44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18" name="Picture 32" descr="compscro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" y="3242"/>
              <a:ext cx="44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5218" name="Group 50"/>
          <p:cNvGrpSpPr>
            <a:grpSpLocks/>
          </p:cNvGrpSpPr>
          <p:nvPr/>
        </p:nvGrpSpPr>
        <p:grpSpPr bwMode="auto">
          <a:xfrm>
            <a:off x="60325" y="2636838"/>
            <a:ext cx="2424113" cy="3455987"/>
            <a:chOff x="38" y="1661"/>
            <a:chExt cx="1527" cy="2177"/>
          </a:xfrm>
        </p:grpSpPr>
        <p:sp>
          <p:nvSpPr>
            <p:cNvPr id="8208" name="AutoShape 6"/>
            <p:cNvSpPr>
              <a:spLocks noChangeArrowheads="1"/>
            </p:cNvSpPr>
            <p:nvPr/>
          </p:nvSpPr>
          <p:spPr bwMode="auto">
            <a:xfrm>
              <a:off x="158" y="1661"/>
              <a:ext cx="1180" cy="1316"/>
            </a:xfrm>
            <a:prstGeom prst="roundRect">
              <a:avLst>
                <a:gd name="adj" fmla="val 12296"/>
              </a:avLst>
            </a:prstGeom>
            <a:solidFill>
              <a:srgbClr val="DDDDDD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pPr eaLnBrk="0" hangingPunct="0"/>
              <a:r>
                <a:rPr lang="fr-FR" sz="2200" b="1"/>
                <a:t>700V</a:t>
              </a:r>
            </a:p>
            <a:p>
              <a:pPr eaLnBrk="0" hangingPunct="0"/>
              <a:r>
                <a:rPr lang="fr-FR" sz="2200" b="1"/>
                <a:t>800V</a:t>
              </a:r>
            </a:p>
            <a:p>
              <a:pPr eaLnBrk="0" hangingPunct="0"/>
              <a:r>
                <a:rPr lang="fr-FR" sz="2200" b="1"/>
                <a:t>900V</a:t>
              </a:r>
            </a:p>
            <a:p>
              <a:pPr eaLnBrk="0" hangingPunct="0"/>
              <a:r>
                <a:rPr lang="fr-FR" sz="2200" b="1"/>
                <a:t>1000V</a:t>
              </a:r>
            </a:p>
            <a:p>
              <a:pPr eaLnBrk="0" hangingPunct="0"/>
              <a:r>
                <a:rPr lang="fr-FR" sz="2200" b="1"/>
                <a:t>1100V</a:t>
              </a:r>
            </a:p>
            <a:p>
              <a:pPr eaLnBrk="0" hangingPunct="0"/>
              <a:r>
                <a:rPr lang="fr-FR" sz="2200" b="1"/>
                <a:t>1200V</a:t>
              </a:r>
              <a:endParaRPr lang="fr-FR" sz="2200" b="1" i="1"/>
            </a:p>
          </p:txBody>
        </p:sp>
        <p:pic>
          <p:nvPicPr>
            <p:cNvPr id="8209" name="Picture 39" descr="Performer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2750" r="7500"/>
            <a:stretch>
              <a:fillRect/>
            </a:stretch>
          </p:blipFill>
          <p:spPr bwMode="auto">
            <a:xfrm>
              <a:off x="38" y="3248"/>
              <a:ext cx="344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10" name="Picture 40" descr="Performer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2750" r="7500"/>
            <a:stretch>
              <a:fillRect/>
            </a:stretch>
          </p:blipFill>
          <p:spPr bwMode="auto">
            <a:xfrm>
              <a:off x="385" y="3248"/>
              <a:ext cx="344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11" name="Picture 41" descr="Performer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2750" r="7500"/>
            <a:stretch>
              <a:fillRect/>
            </a:stretch>
          </p:blipFill>
          <p:spPr bwMode="auto">
            <a:xfrm>
              <a:off x="877" y="3248"/>
              <a:ext cx="344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12" name="Picture 42" descr="Performer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2750" r="7500"/>
            <a:stretch>
              <a:fillRect/>
            </a:stretch>
          </p:blipFill>
          <p:spPr bwMode="auto">
            <a:xfrm>
              <a:off x="1221" y="3248"/>
              <a:ext cx="344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5220" name="Group 52"/>
          <p:cNvGrpSpPr>
            <a:grpSpLocks/>
          </p:cNvGrpSpPr>
          <p:nvPr/>
        </p:nvGrpSpPr>
        <p:grpSpPr bwMode="auto">
          <a:xfrm>
            <a:off x="5435600" y="2563813"/>
            <a:ext cx="3673475" cy="3600450"/>
            <a:chOff x="3424" y="1615"/>
            <a:chExt cx="2314" cy="2268"/>
          </a:xfrm>
        </p:grpSpPr>
        <p:sp>
          <p:nvSpPr>
            <p:cNvPr id="8200" name="AutoShape 28"/>
            <p:cNvSpPr>
              <a:spLocks noChangeArrowheads="1"/>
            </p:cNvSpPr>
            <p:nvPr/>
          </p:nvSpPr>
          <p:spPr bwMode="auto">
            <a:xfrm>
              <a:off x="4014" y="2037"/>
              <a:ext cx="1134" cy="758"/>
            </a:xfrm>
            <a:prstGeom prst="roundRect">
              <a:avLst>
                <a:gd name="adj" fmla="val 12431"/>
              </a:avLst>
            </a:prstGeom>
            <a:solidFill>
              <a:srgbClr val="DDDDDD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pPr eaLnBrk="0" hangingPunct="0"/>
              <a:r>
                <a:rPr lang="en-US" sz="2200" b="1" dirty="0"/>
                <a:t>1800V</a:t>
              </a:r>
            </a:p>
            <a:p>
              <a:pPr eaLnBrk="0" hangingPunct="0"/>
              <a:r>
                <a:rPr lang="en-US" sz="2200" b="1" dirty="0"/>
                <a:t>2100V</a:t>
              </a:r>
            </a:p>
            <a:p>
              <a:pPr eaLnBrk="0" hangingPunct="0"/>
              <a:r>
                <a:rPr lang="en-US" sz="2200" b="1" dirty="0"/>
                <a:t>2400V</a:t>
              </a:r>
            </a:p>
          </p:txBody>
        </p:sp>
        <p:pic>
          <p:nvPicPr>
            <p:cNvPr id="8201" name="Picture 33" descr="compscro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3242"/>
              <a:ext cx="44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2" name="Picture 34" descr="compscro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3" y="3242"/>
              <a:ext cx="44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3" name="Picture 35" descr="compscro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4" y="3242"/>
              <a:ext cx="44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4" name="Picture 36" descr="compscro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" y="3242"/>
              <a:ext cx="44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5" name="Picture 37" descr="compscro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" y="3242"/>
              <a:ext cx="44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6" name="Picture 38" descr="compscro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6" y="3242"/>
              <a:ext cx="44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7" name="Line 43"/>
            <p:cNvSpPr>
              <a:spLocks noChangeShapeType="1"/>
            </p:cNvSpPr>
            <p:nvPr/>
          </p:nvSpPr>
          <p:spPr bwMode="auto">
            <a:xfrm>
              <a:off x="3424" y="1615"/>
              <a:ext cx="0" cy="226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5217" name="AutoShape 49"/>
          <p:cNvSpPr>
            <a:spLocks noChangeArrowheads="1"/>
          </p:cNvSpPr>
          <p:nvPr/>
        </p:nvSpPr>
        <p:spPr bwMode="auto">
          <a:xfrm>
            <a:off x="2916238" y="1557338"/>
            <a:ext cx="3671887" cy="504825"/>
          </a:xfrm>
          <a:prstGeom prst="roundRect">
            <a:avLst>
              <a:gd name="adj" fmla="val 12431"/>
            </a:avLst>
          </a:prstGeom>
          <a:solidFill>
            <a:srgbClr val="DDDDDD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en-US" sz="2400" b="1"/>
              <a:t>2 refrigerant circuits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3636963" y="762000"/>
            <a:ext cx="266382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The range</a:t>
            </a:r>
            <a:r>
              <a:rPr lang="en-US" sz="3600" b="1">
                <a:solidFill>
                  <a:schemeClr val="bg2"/>
                </a:solidFill>
              </a:rPr>
              <a:t> </a:t>
            </a:r>
            <a:r>
              <a:rPr lang="en-US" sz="2800" b="1">
                <a:solidFill>
                  <a:schemeClr val="bg2"/>
                </a:solidFill>
              </a:rPr>
              <a:t> </a:t>
            </a:r>
            <a:endParaRPr lang="en-US" sz="3600" b="1">
              <a:solidFill>
                <a:schemeClr val="bg2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42740"/>
            <a:ext cx="975446" cy="975446"/>
          </a:xfrm>
          <a:prstGeom prst="rect">
            <a:avLst/>
          </a:prstGeom>
        </p:spPr>
      </p:pic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728663" y="1022350"/>
            <a:ext cx="7753350" cy="5334000"/>
            <a:chOff x="459" y="559"/>
            <a:chExt cx="4884" cy="3360"/>
          </a:xfrm>
        </p:grpSpPr>
        <p:graphicFrame>
          <p:nvGraphicFramePr>
            <p:cNvPr id="1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35755030"/>
                </p:ext>
              </p:extLst>
            </p:nvPr>
          </p:nvGraphicFramePr>
          <p:xfrm>
            <a:off x="459" y="559"/>
            <a:ext cx="4884" cy="31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Text Box 3"/>
            <p:cNvSpPr txBox="1">
              <a:spLocks noChangeArrowheads="1"/>
            </p:cNvSpPr>
            <p:nvPr/>
          </p:nvSpPr>
          <p:spPr bwMode="auto">
            <a:xfrm>
              <a:off x="1910" y="3746"/>
              <a:ext cx="2440" cy="1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fr-FR" sz="1200" b="1" dirty="0" err="1"/>
                <a:t>Chilled</a:t>
              </a:r>
              <a:r>
                <a:rPr lang="fr-FR" sz="1200" b="1" dirty="0"/>
                <a:t> water = 12°C / 7°C    Hot water = 30°C / 35°C</a:t>
              </a:r>
              <a:endParaRPr lang="fr-FR" sz="1200" dirty="0"/>
            </a:p>
          </p:txBody>
        </p:sp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 rot="10800000">
              <a:off x="724" y="572"/>
              <a:ext cx="388" cy="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anchor="b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GB" sz="1400" b="1" dirty="0"/>
                <a:t>Cooing cap.</a:t>
              </a:r>
            </a:p>
            <a:p>
              <a:r>
                <a:rPr lang="en-GB" sz="1400" b="1" dirty="0"/>
                <a:t> Pf kW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6"/>
          <p:cNvSpPr>
            <a:spLocks noChangeArrowheads="1"/>
          </p:cNvSpPr>
          <p:nvPr/>
        </p:nvSpPr>
        <p:spPr bwMode="auto">
          <a:xfrm>
            <a:off x="3708400" y="692150"/>
            <a:ext cx="266382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The range</a:t>
            </a:r>
            <a:r>
              <a:rPr lang="en-US" sz="3600" b="1">
                <a:solidFill>
                  <a:schemeClr val="bg2"/>
                </a:solidFill>
              </a:rPr>
              <a:t> </a:t>
            </a:r>
            <a:r>
              <a:rPr lang="en-US" sz="2800" b="1">
                <a:solidFill>
                  <a:schemeClr val="bg2"/>
                </a:solidFill>
              </a:rPr>
              <a:t> </a:t>
            </a:r>
            <a:endParaRPr lang="en-US" sz="3600" b="1">
              <a:solidFill>
                <a:schemeClr val="bg2"/>
              </a:solidFill>
            </a:endParaRPr>
          </a:p>
        </p:txBody>
      </p:sp>
      <p:grpSp>
        <p:nvGrpSpPr>
          <p:cNvPr id="32788" name="Group 20"/>
          <p:cNvGrpSpPr>
            <a:grpSpLocks/>
          </p:cNvGrpSpPr>
          <p:nvPr/>
        </p:nvGrpSpPr>
        <p:grpSpPr bwMode="auto">
          <a:xfrm>
            <a:off x="677863" y="836613"/>
            <a:ext cx="7854950" cy="5603875"/>
            <a:chOff x="427" y="527"/>
            <a:chExt cx="4948" cy="3530"/>
          </a:xfrm>
        </p:grpSpPr>
        <p:graphicFrame>
          <p:nvGraphicFramePr>
            <p:cNvPr id="10244" name="Object 4"/>
            <p:cNvGraphicFramePr>
              <a:graphicFrameLocks noChangeAspect="1"/>
            </p:cNvGraphicFramePr>
            <p:nvPr/>
          </p:nvGraphicFramePr>
          <p:xfrm>
            <a:off x="427" y="527"/>
            <a:ext cx="4948" cy="3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1" name="Graphique" r:id="rId4" imgW="6438805" imgH="4067294" progId="MSGraph.Chart.8">
                    <p:embed followColorScheme="full"/>
                  </p:oleObj>
                </mc:Choice>
                <mc:Fallback>
                  <p:oleObj name="Graphique" r:id="rId4" imgW="6438805" imgH="4067294" progId="MSGraph.Chart.8">
                    <p:embed followColorScheme="full"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7" y="527"/>
                          <a:ext cx="4948" cy="3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875" y="3884"/>
              <a:ext cx="42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fr-FR" sz="1200" b="1"/>
                <a:t>Hot water = 40°C / 45°C</a:t>
              </a:r>
              <a:r>
                <a:rPr lang="fr-FR" sz="1200"/>
                <a:t>   </a:t>
              </a:r>
              <a:r>
                <a:rPr lang="fr-FR" sz="1200" b="1"/>
                <a:t>Chilled water inlet = 10°C with same water flow than cooling mode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 rot="10800000">
              <a:off x="793" y="572"/>
              <a:ext cx="250" cy="5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anchor="b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GB" sz="1400" b="1"/>
                <a:t>Pc kW</a:t>
              </a:r>
            </a:p>
          </p:txBody>
        </p:sp>
        <p:sp>
          <p:nvSpPr>
            <p:cNvPr id="10247" name="Text Box 17"/>
            <p:cNvSpPr txBox="1">
              <a:spLocks noChangeArrowheads="1"/>
            </p:cNvSpPr>
            <p:nvPr/>
          </p:nvSpPr>
          <p:spPr bwMode="auto">
            <a:xfrm>
              <a:off x="1557" y="1162"/>
              <a:ext cx="55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b="1"/>
                <a:t>Heat </a:t>
              </a:r>
            </a:p>
            <a:p>
              <a:pPr eaLnBrk="1" hangingPunct="1"/>
              <a:r>
                <a:rPr lang="en-GB" b="1"/>
                <a:t>pump</a:t>
              </a:r>
            </a:p>
          </p:txBody>
        </p:sp>
      </p:grpSp>
      <p:pic>
        <p:nvPicPr>
          <p:cNvPr id="9" name="Imag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772816"/>
            <a:ext cx="992794" cy="992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71600" y="764704"/>
            <a:ext cx="453707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EFFICIENCY-COMPETITIVENESS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LIMIT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LEVEL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ACCESSIBILITY-HYDRAULIC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LGN serial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52120" y="1588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2182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301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ChangeArrowheads="1"/>
          </p:cNvSpPr>
          <p:nvPr/>
        </p:nvSpPr>
        <p:spPr bwMode="auto">
          <a:xfrm>
            <a:off x="3348038" y="620713"/>
            <a:ext cx="29527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Design  </a:t>
            </a:r>
          </a:p>
        </p:txBody>
      </p:sp>
      <p:grpSp>
        <p:nvGrpSpPr>
          <p:cNvPr id="139323" name="Group 59"/>
          <p:cNvGrpSpPr>
            <a:grpSpLocks/>
          </p:cNvGrpSpPr>
          <p:nvPr/>
        </p:nvGrpSpPr>
        <p:grpSpPr bwMode="auto">
          <a:xfrm>
            <a:off x="1042988" y="1458913"/>
            <a:ext cx="6635750" cy="2906712"/>
            <a:chOff x="657" y="919"/>
            <a:chExt cx="4180" cy="1831"/>
          </a:xfrm>
        </p:grpSpPr>
        <p:pic>
          <p:nvPicPr>
            <p:cNvPr id="12295" name="Picture 56" descr="_DSC0008_b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919"/>
              <a:ext cx="1859" cy="1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6" name="Text Box 57"/>
            <p:cNvSpPr txBox="1">
              <a:spLocks noChangeArrowheads="1"/>
            </p:cNvSpPr>
            <p:nvPr/>
          </p:nvSpPr>
          <p:spPr bwMode="auto">
            <a:xfrm>
              <a:off x="2725" y="1509"/>
              <a:ext cx="21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2400" b="1"/>
                <a:t>STANDARD VERSION</a:t>
              </a:r>
            </a:p>
          </p:txBody>
        </p:sp>
      </p:grpSp>
      <p:grpSp>
        <p:nvGrpSpPr>
          <p:cNvPr id="139324" name="Group 60"/>
          <p:cNvGrpSpPr>
            <a:grpSpLocks/>
          </p:cNvGrpSpPr>
          <p:nvPr/>
        </p:nvGrpSpPr>
        <p:grpSpPr bwMode="auto">
          <a:xfrm>
            <a:off x="1871663" y="3789363"/>
            <a:ext cx="6588125" cy="3049587"/>
            <a:chOff x="1179" y="2387"/>
            <a:chExt cx="4150" cy="1921"/>
          </a:xfrm>
        </p:grpSpPr>
        <p:pic>
          <p:nvPicPr>
            <p:cNvPr id="12293" name="Picture 55" descr="_DSC0007_bd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9" y="2387"/>
              <a:ext cx="1950" cy="1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4" name="Text Box 58"/>
            <p:cNvSpPr txBox="1">
              <a:spLocks noChangeArrowheads="1"/>
            </p:cNvSpPr>
            <p:nvPr/>
          </p:nvSpPr>
          <p:spPr bwMode="auto">
            <a:xfrm>
              <a:off x="1179" y="3414"/>
              <a:ext cx="201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2400" b="1"/>
                <a:t>LN – XLN VERSIONS</a:t>
              </a:r>
            </a:p>
          </p:txBody>
        </p: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348038" y="620713"/>
            <a:ext cx="29527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Design</a:t>
            </a:r>
            <a:r>
              <a:rPr lang="en-US" sz="3600" b="1">
                <a:solidFill>
                  <a:schemeClr val="bg2"/>
                </a:solidFill>
              </a:rPr>
              <a:t> </a:t>
            </a:r>
            <a:r>
              <a:rPr lang="en-US" sz="2800" b="1">
                <a:solidFill>
                  <a:schemeClr val="bg2"/>
                </a:solidFill>
              </a:rPr>
              <a:t> </a:t>
            </a:r>
            <a:endParaRPr lang="en-US" sz="3600" b="1">
              <a:solidFill>
                <a:schemeClr val="bg2"/>
              </a:solidFill>
            </a:endParaRPr>
          </a:p>
        </p:txBody>
      </p:sp>
      <p:graphicFrame>
        <p:nvGraphicFramePr>
          <p:cNvPr id="143688" name="Group 328"/>
          <p:cNvGraphicFramePr>
            <a:graphicFrameLocks noGrp="1"/>
          </p:cNvGraphicFramePr>
          <p:nvPr/>
        </p:nvGraphicFramePr>
        <p:xfrm>
          <a:off x="3132138" y="4724400"/>
          <a:ext cx="5832475" cy="1930400"/>
        </p:xfrm>
        <a:graphic>
          <a:graphicData uri="http://schemas.openxmlformats.org/drawingml/2006/table">
            <a:tbl>
              <a:tblPr/>
              <a:tblGrid>
                <a:gridCol w="1655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063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Modèles</a:t>
                      </a:r>
                    </a:p>
                  </a:txBody>
                  <a:tcPr marT="45735" marB="4573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kW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Dimensions (mm)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63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700V à 1200V</a:t>
                      </a:r>
                    </a:p>
                  </a:txBody>
                  <a:tcPr marT="45735" marB="4573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</a:rPr>
                        <a:t>218 à 386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2099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996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1869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1400V à 1600V</a:t>
                      </a:r>
                    </a:p>
                  </a:txBody>
                  <a:tcPr marT="45735" marB="4573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</a:rPr>
                        <a:t>444 à 500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2499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1970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1800V à 2400V</a:t>
                      </a:r>
                    </a:p>
                  </a:txBody>
                  <a:tcPr marT="45735" marB="4573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</a:rPr>
                        <a:t>584 à 716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3350</a:t>
                      </a:r>
                    </a:p>
                  </a:txBody>
                  <a:tcPr marT="45735" marB="457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43690" name="Group 330"/>
          <p:cNvGrpSpPr>
            <a:grpSpLocks/>
          </p:cNvGrpSpPr>
          <p:nvPr/>
        </p:nvGrpSpPr>
        <p:grpSpPr bwMode="auto">
          <a:xfrm>
            <a:off x="0" y="1557338"/>
            <a:ext cx="8377238" cy="3175000"/>
            <a:chOff x="0" y="981"/>
            <a:chExt cx="5277" cy="2000"/>
          </a:xfrm>
        </p:grpSpPr>
        <p:grpSp>
          <p:nvGrpSpPr>
            <p:cNvPr id="13348" name="Group 307"/>
            <p:cNvGrpSpPr>
              <a:grpSpLocks/>
            </p:cNvGrpSpPr>
            <p:nvPr/>
          </p:nvGrpSpPr>
          <p:grpSpPr bwMode="auto">
            <a:xfrm>
              <a:off x="0" y="981"/>
              <a:ext cx="5277" cy="2000"/>
              <a:chOff x="0" y="981"/>
              <a:chExt cx="5277" cy="2000"/>
            </a:xfrm>
          </p:grpSpPr>
          <p:grpSp>
            <p:nvGrpSpPr>
              <p:cNvPr id="13526" name="Group 304"/>
              <p:cNvGrpSpPr>
                <a:grpSpLocks/>
              </p:cNvGrpSpPr>
              <p:nvPr/>
            </p:nvGrpSpPr>
            <p:grpSpPr bwMode="auto">
              <a:xfrm>
                <a:off x="0" y="981"/>
                <a:ext cx="2540" cy="2000"/>
                <a:chOff x="-114" y="1207"/>
                <a:chExt cx="2540" cy="2000"/>
              </a:xfrm>
            </p:grpSpPr>
            <p:pic>
              <p:nvPicPr>
                <p:cNvPr id="13528" name="Picture 94" descr="_DSC0007_bd"/>
                <p:cNvPicPr>
                  <a:picLocks noChangeAspect="1" noChangeArrowheads="1"/>
                </p:cNvPicPr>
                <p:nvPr/>
              </p:nvPicPr>
              <p:blipFill>
                <a:blip r:embed="rId3">
                  <a:clrChange>
                    <a:clrFrom>
                      <a:srgbClr val="FCFCFC"/>
                    </a:clrFrom>
                    <a:clrTo>
                      <a:srgbClr val="FCFCFC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" y="1207"/>
                  <a:ext cx="2086" cy="17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529" name="Line 95"/>
                <p:cNvSpPr>
                  <a:spLocks noChangeShapeType="1"/>
                </p:cNvSpPr>
                <p:nvPr/>
              </p:nvSpPr>
              <p:spPr bwMode="auto">
                <a:xfrm>
                  <a:off x="203" y="1298"/>
                  <a:ext cx="0" cy="140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30" name="Line 96"/>
                <p:cNvSpPr>
                  <a:spLocks noChangeShapeType="1"/>
                </p:cNvSpPr>
                <p:nvPr/>
              </p:nvSpPr>
              <p:spPr bwMode="auto">
                <a:xfrm>
                  <a:off x="294" y="2840"/>
                  <a:ext cx="408" cy="22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31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884" y="2795"/>
                  <a:ext cx="1542" cy="31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32" name="Text Box 98"/>
                <p:cNvSpPr txBox="1">
                  <a:spLocks noChangeArrowheads="1"/>
                </p:cNvSpPr>
                <p:nvPr/>
              </p:nvSpPr>
              <p:spPr bwMode="auto">
                <a:xfrm>
                  <a:off x="-114" y="1884"/>
                  <a:ext cx="22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r>
                    <a:rPr lang="en-GB" sz="1800" b="1"/>
                    <a:t>H</a:t>
                  </a:r>
                </a:p>
              </p:txBody>
            </p:sp>
            <p:sp>
              <p:nvSpPr>
                <p:cNvPr id="13533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1617" y="2976"/>
                  <a:ext cx="20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r>
                    <a:rPr lang="en-GB" sz="1800" b="1"/>
                    <a:t>L</a:t>
                  </a:r>
                </a:p>
              </p:txBody>
            </p:sp>
            <p:sp>
              <p:nvSpPr>
                <p:cNvPr id="13534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274" y="2976"/>
                  <a:ext cx="25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r>
                    <a:rPr lang="en-GB" sz="1800" b="1"/>
                    <a:t>W</a:t>
                  </a:r>
                </a:p>
              </p:txBody>
            </p:sp>
          </p:grpSp>
          <p:sp>
            <p:nvSpPr>
              <p:cNvPr id="13527" name="Text Box 101"/>
              <p:cNvSpPr txBox="1">
                <a:spLocks noChangeArrowheads="1"/>
              </p:cNvSpPr>
              <p:nvPr/>
            </p:nvSpPr>
            <p:spPr bwMode="auto">
              <a:xfrm>
                <a:off x="3308" y="1201"/>
                <a:ext cx="1969" cy="5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en-GB" sz="2800" b="1"/>
                  <a:t>Compact units </a:t>
                </a:r>
              </a:p>
              <a:p>
                <a:pPr eaLnBrk="1" hangingPunct="1"/>
                <a:r>
                  <a:rPr lang="en-GB" sz="2800" b="1"/>
                  <a:t>up to 200 kW / m</a:t>
                </a:r>
                <a:r>
                  <a:rPr lang="en-GB" sz="2800" b="1" baseline="30000"/>
                  <a:t>2</a:t>
                </a:r>
                <a:endParaRPr lang="en-GB" sz="2800" b="1"/>
              </a:p>
            </p:txBody>
          </p:sp>
        </p:grpSp>
        <p:grpSp>
          <p:nvGrpSpPr>
            <p:cNvPr id="13349" name="Group 303"/>
            <p:cNvGrpSpPr>
              <a:grpSpLocks/>
            </p:cNvGrpSpPr>
            <p:nvPr/>
          </p:nvGrpSpPr>
          <p:grpSpPr bwMode="auto">
            <a:xfrm>
              <a:off x="2155" y="1824"/>
              <a:ext cx="861" cy="744"/>
              <a:chOff x="2203" y="2044"/>
              <a:chExt cx="976" cy="744"/>
            </a:xfrm>
          </p:grpSpPr>
          <p:grpSp>
            <p:nvGrpSpPr>
              <p:cNvPr id="13466" name="Group 300"/>
              <p:cNvGrpSpPr>
                <a:grpSpLocks/>
              </p:cNvGrpSpPr>
              <p:nvPr/>
            </p:nvGrpSpPr>
            <p:grpSpPr bwMode="auto">
              <a:xfrm>
                <a:off x="2207" y="2044"/>
                <a:ext cx="972" cy="733"/>
                <a:chOff x="2207" y="2044"/>
                <a:chExt cx="972" cy="733"/>
              </a:xfrm>
            </p:grpSpPr>
            <p:sp>
              <p:nvSpPr>
                <p:cNvPr id="13524" name="Freeform 123"/>
                <p:cNvSpPr>
                  <a:spLocks/>
                </p:cNvSpPr>
                <p:nvPr/>
              </p:nvSpPr>
              <p:spPr bwMode="auto">
                <a:xfrm>
                  <a:off x="2314" y="2044"/>
                  <a:ext cx="865" cy="733"/>
                </a:xfrm>
                <a:custGeom>
                  <a:avLst/>
                  <a:gdLst>
                    <a:gd name="T0" fmla="*/ 0 w 6344"/>
                    <a:gd name="T1" fmla="*/ 0 h 5376"/>
                    <a:gd name="T2" fmla="*/ 0 w 6344"/>
                    <a:gd name="T3" fmla="*/ 0 h 5376"/>
                    <a:gd name="T4" fmla="*/ 0 w 6344"/>
                    <a:gd name="T5" fmla="*/ 0 h 5376"/>
                    <a:gd name="T6" fmla="*/ 0 w 6344"/>
                    <a:gd name="T7" fmla="*/ 0 h 5376"/>
                    <a:gd name="T8" fmla="*/ 0 w 6344"/>
                    <a:gd name="T9" fmla="*/ 0 h 5376"/>
                    <a:gd name="T10" fmla="*/ 0 w 6344"/>
                    <a:gd name="T11" fmla="*/ 0 h 5376"/>
                    <a:gd name="T12" fmla="*/ 0 w 6344"/>
                    <a:gd name="T13" fmla="*/ 0 h 5376"/>
                    <a:gd name="T14" fmla="*/ 0 w 6344"/>
                    <a:gd name="T15" fmla="*/ 0 h 5376"/>
                    <a:gd name="T16" fmla="*/ 0 w 6344"/>
                    <a:gd name="T17" fmla="*/ 0 h 5376"/>
                    <a:gd name="T18" fmla="*/ 0 w 6344"/>
                    <a:gd name="T19" fmla="*/ 0 h 5376"/>
                    <a:gd name="T20" fmla="*/ 0 w 6344"/>
                    <a:gd name="T21" fmla="*/ 0 h 5376"/>
                    <a:gd name="T22" fmla="*/ 0 w 6344"/>
                    <a:gd name="T23" fmla="*/ 0 h 5376"/>
                    <a:gd name="T24" fmla="*/ 0 w 6344"/>
                    <a:gd name="T25" fmla="*/ 0 h 5376"/>
                    <a:gd name="T26" fmla="*/ 0 w 6344"/>
                    <a:gd name="T27" fmla="*/ 0 h 5376"/>
                    <a:gd name="T28" fmla="*/ 0 w 6344"/>
                    <a:gd name="T29" fmla="*/ 0 h 5376"/>
                    <a:gd name="T30" fmla="*/ 0 w 6344"/>
                    <a:gd name="T31" fmla="*/ 0 h 5376"/>
                    <a:gd name="T32" fmla="*/ 0 w 6344"/>
                    <a:gd name="T33" fmla="*/ 0 h 5376"/>
                    <a:gd name="T34" fmla="*/ 0 w 6344"/>
                    <a:gd name="T35" fmla="*/ 0 h 5376"/>
                    <a:gd name="T36" fmla="*/ 0 w 6344"/>
                    <a:gd name="T37" fmla="*/ 0 h 5376"/>
                    <a:gd name="T38" fmla="*/ 0 w 6344"/>
                    <a:gd name="T39" fmla="*/ 0 h 5376"/>
                    <a:gd name="T40" fmla="*/ 0 w 6344"/>
                    <a:gd name="T41" fmla="*/ 0 h 5376"/>
                    <a:gd name="T42" fmla="*/ 0 w 6344"/>
                    <a:gd name="T43" fmla="*/ 0 h 5376"/>
                    <a:gd name="T44" fmla="*/ 0 w 6344"/>
                    <a:gd name="T45" fmla="*/ 0 h 5376"/>
                    <a:gd name="T46" fmla="*/ 0 w 6344"/>
                    <a:gd name="T47" fmla="*/ 0 h 5376"/>
                    <a:gd name="T48" fmla="*/ 0 w 6344"/>
                    <a:gd name="T49" fmla="*/ 0 h 5376"/>
                    <a:gd name="T50" fmla="*/ 0 w 6344"/>
                    <a:gd name="T51" fmla="*/ 0 h 5376"/>
                    <a:gd name="T52" fmla="*/ 0 w 6344"/>
                    <a:gd name="T53" fmla="*/ 0 h 5376"/>
                    <a:gd name="T54" fmla="*/ 0 w 6344"/>
                    <a:gd name="T55" fmla="*/ 0 h 5376"/>
                    <a:gd name="T56" fmla="*/ 0 w 6344"/>
                    <a:gd name="T57" fmla="*/ 0 h 5376"/>
                    <a:gd name="T58" fmla="*/ 0 w 6344"/>
                    <a:gd name="T59" fmla="*/ 0 h 5376"/>
                    <a:gd name="T60" fmla="*/ 0 w 6344"/>
                    <a:gd name="T61" fmla="*/ 0 h 5376"/>
                    <a:gd name="T62" fmla="*/ 0 w 6344"/>
                    <a:gd name="T63" fmla="*/ 0 h 5376"/>
                    <a:gd name="T64" fmla="*/ 0 w 6344"/>
                    <a:gd name="T65" fmla="*/ 0 h 5376"/>
                    <a:gd name="T66" fmla="*/ 0 w 6344"/>
                    <a:gd name="T67" fmla="*/ 0 h 5376"/>
                    <a:gd name="T68" fmla="*/ 0 w 6344"/>
                    <a:gd name="T69" fmla="*/ 0 h 5376"/>
                    <a:gd name="T70" fmla="*/ 0 w 6344"/>
                    <a:gd name="T71" fmla="*/ 0 h 5376"/>
                    <a:gd name="T72" fmla="*/ 0 w 6344"/>
                    <a:gd name="T73" fmla="*/ 0 h 5376"/>
                    <a:gd name="T74" fmla="*/ 0 w 6344"/>
                    <a:gd name="T75" fmla="*/ 0 h 5376"/>
                    <a:gd name="T76" fmla="*/ 0 w 6344"/>
                    <a:gd name="T77" fmla="*/ 0 h 5376"/>
                    <a:gd name="T78" fmla="*/ 0 w 6344"/>
                    <a:gd name="T79" fmla="*/ 0 h 5376"/>
                    <a:gd name="T80" fmla="*/ 0 w 6344"/>
                    <a:gd name="T81" fmla="*/ 0 h 5376"/>
                    <a:gd name="T82" fmla="*/ 0 w 6344"/>
                    <a:gd name="T83" fmla="*/ 0 h 5376"/>
                    <a:gd name="T84" fmla="*/ 0 w 6344"/>
                    <a:gd name="T85" fmla="*/ 0 h 5376"/>
                    <a:gd name="T86" fmla="*/ 0 w 6344"/>
                    <a:gd name="T87" fmla="*/ 0 h 5376"/>
                    <a:gd name="T88" fmla="*/ 0 w 6344"/>
                    <a:gd name="T89" fmla="*/ 0 h 5376"/>
                    <a:gd name="T90" fmla="*/ 0 w 6344"/>
                    <a:gd name="T91" fmla="*/ 0 h 5376"/>
                    <a:gd name="T92" fmla="*/ 0 w 6344"/>
                    <a:gd name="T93" fmla="*/ 0 h 5376"/>
                    <a:gd name="T94" fmla="*/ 0 w 6344"/>
                    <a:gd name="T95" fmla="*/ 0 h 5376"/>
                    <a:gd name="T96" fmla="*/ 0 w 6344"/>
                    <a:gd name="T97" fmla="*/ 0 h 5376"/>
                    <a:gd name="T98" fmla="*/ 0 w 6344"/>
                    <a:gd name="T99" fmla="*/ 0 h 537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6344" h="5376">
                      <a:moveTo>
                        <a:pt x="2014" y="1878"/>
                      </a:moveTo>
                      <a:lnTo>
                        <a:pt x="2048" y="1811"/>
                      </a:lnTo>
                      <a:lnTo>
                        <a:pt x="2098" y="1736"/>
                      </a:lnTo>
                      <a:lnTo>
                        <a:pt x="2161" y="1651"/>
                      </a:lnTo>
                      <a:lnTo>
                        <a:pt x="2237" y="1558"/>
                      </a:lnTo>
                      <a:lnTo>
                        <a:pt x="2326" y="1457"/>
                      </a:lnTo>
                      <a:lnTo>
                        <a:pt x="2426" y="1349"/>
                      </a:lnTo>
                      <a:lnTo>
                        <a:pt x="2537" y="1235"/>
                      </a:lnTo>
                      <a:lnTo>
                        <a:pt x="2659" y="1115"/>
                      </a:lnTo>
                      <a:lnTo>
                        <a:pt x="2789" y="989"/>
                      </a:lnTo>
                      <a:lnTo>
                        <a:pt x="2928" y="857"/>
                      </a:lnTo>
                      <a:lnTo>
                        <a:pt x="3074" y="721"/>
                      </a:lnTo>
                      <a:lnTo>
                        <a:pt x="3227" y="582"/>
                      </a:lnTo>
                      <a:lnTo>
                        <a:pt x="3386" y="440"/>
                      </a:lnTo>
                      <a:lnTo>
                        <a:pt x="3550" y="296"/>
                      </a:lnTo>
                      <a:lnTo>
                        <a:pt x="3719" y="148"/>
                      </a:lnTo>
                      <a:lnTo>
                        <a:pt x="3892" y="0"/>
                      </a:lnTo>
                      <a:lnTo>
                        <a:pt x="3904" y="17"/>
                      </a:lnTo>
                      <a:lnTo>
                        <a:pt x="3939" y="63"/>
                      </a:lnTo>
                      <a:lnTo>
                        <a:pt x="3996" y="136"/>
                      </a:lnTo>
                      <a:lnTo>
                        <a:pt x="4076" y="232"/>
                      </a:lnTo>
                      <a:lnTo>
                        <a:pt x="4175" y="345"/>
                      </a:lnTo>
                      <a:lnTo>
                        <a:pt x="4292" y="472"/>
                      </a:lnTo>
                      <a:lnTo>
                        <a:pt x="4429" y="607"/>
                      </a:lnTo>
                      <a:lnTo>
                        <a:pt x="4583" y="750"/>
                      </a:lnTo>
                      <a:lnTo>
                        <a:pt x="4753" y="893"/>
                      </a:lnTo>
                      <a:lnTo>
                        <a:pt x="4938" y="1033"/>
                      </a:lnTo>
                      <a:lnTo>
                        <a:pt x="5137" y="1167"/>
                      </a:lnTo>
                      <a:lnTo>
                        <a:pt x="5350" y="1288"/>
                      </a:lnTo>
                      <a:lnTo>
                        <a:pt x="5574" y="1396"/>
                      </a:lnTo>
                      <a:lnTo>
                        <a:pt x="5809" y="1483"/>
                      </a:lnTo>
                      <a:lnTo>
                        <a:pt x="6055" y="1546"/>
                      </a:lnTo>
                      <a:lnTo>
                        <a:pt x="6309" y="1583"/>
                      </a:lnTo>
                      <a:lnTo>
                        <a:pt x="6342" y="1592"/>
                      </a:lnTo>
                      <a:lnTo>
                        <a:pt x="6344" y="1616"/>
                      </a:lnTo>
                      <a:lnTo>
                        <a:pt x="6318" y="1651"/>
                      </a:lnTo>
                      <a:lnTo>
                        <a:pt x="6263" y="1697"/>
                      </a:lnTo>
                      <a:lnTo>
                        <a:pt x="6180" y="1751"/>
                      </a:lnTo>
                      <a:lnTo>
                        <a:pt x="6070" y="1814"/>
                      </a:lnTo>
                      <a:lnTo>
                        <a:pt x="5934" y="1883"/>
                      </a:lnTo>
                      <a:lnTo>
                        <a:pt x="5772" y="1959"/>
                      </a:lnTo>
                      <a:lnTo>
                        <a:pt x="5585" y="2040"/>
                      </a:lnTo>
                      <a:lnTo>
                        <a:pt x="5374" y="2123"/>
                      </a:lnTo>
                      <a:lnTo>
                        <a:pt x="5140" y="2209"/>
                      </a:lnTo>
                      <a:lnTo>
                        <a:pt x="4882" y="2296"/>
                      </a:lnTo>
                      <a:lnTo>
                        <a:pt x="4602" y="2384"/>
                      </a:lnTo>
                      <a:lnTo>
                        <a:pt x="4302" y="2470"/>
                      </a:lnTo>
                      <a:lnTo>
                        <a:pt x="3981" y="2553"/>
                      </a:lnTo>
                      <a:lnTo>
                        <a:pt x="3640" y="2634"/>
                      </a:lnTo>
                      <a:lnTo>
                        <a:pt x="3727" y="2558"/>
                      </a:lnTo>
                      <a:lnTo>
                        <a:pt x="3639" y="2646"/>
                      </a:lnTo>
                      <a:lnTo>
                        <a:pt x="3553" y="2739"/>
                      </a:lnTo>
                      <a:lnTo>
                        <a:pt x="3467" y="2837"/>
                      </a:lnTo>
                      <a:lnTo>
                        <a:pt x="3384" y="2939"/>
                      </a:lnTo>
                      <a:lnTo>
                        <a:pt x="3302" y="3042"/>
                      </a:lnTo>
                      <a:lnTo>
                        <a:pt x="3223" y="3148"/>
                      </a:lnTo>
                      <a:lnTo>
                        <a:pt x="3147" y="3255"/>
                      </a:lnTo>
                      <a:lnTo>
                        <a:pt x="3073" y="3361"/>
                      </a:lnTo>
                      <a:lnTo>
                        <a:pt x="3003" y="3468"/>
                      </a:lnTo>
                      <a:lnTo>
                        <a:pt x="2937" y="3573"/>
                      </a:lnTo>
                      <a:lnTo>
                        <a:pt x="2875" y="3675"/>
                      </a:lnTo>
                      <a:lnTo>
                        <a:pt x="2818" y="3774"/>
                      </a:lnTo>
                      <a:lnTo>
                        <a:pt x="2766" y="3869"/>
                      </a:lnTo>
                      <a:lnTo>
                        <a:pt x="2719" y="3960"/>
                      </a:lnTo>
                      <a:lnTo>
                        <a:pt x="2678" y="4044"/>
                      </a:lnTo>
                      <a:lnTo>
                        <a:pt x="2644" y="4124"/>
                      </a:lnTo>
                      <a:lnTo>
                        <a:pt x="2613" y="4179"/>
                      </a:lnTo>
                      <a:lnTo>
                        <a:pt x="2559" y="4257"/>
                      </a:lnTo>
                      <a:lnTo>
                        <a:pt x="2485" y="4354"/>
                      </a:lnTo>
                      <a:lnTo>
                        <a:pt x="2393" y="4464"/>
                      </a:lnTo>
                      <a:lnTo>
                        <a:pt x="2285" y="4585"/>
                      </a:lnTo>
                      <a:lnTo>
                        <a:pt x="2164" y="4710"/>
                      </a:lnTo>
                      <a:lnTo>
                        <a:pt x="2031" y="4836"/>
                      </a:lnTo>
                      <a:lnTo>
                        <a:pt x="1891" y="4959"/>
                      </a:lnTo>
                      <a:lnTo>
                        <a:pt x="1744" y="5073"/>
                      </a:lnTo>
                      <a:lnTo>
                        <a:pt x="1595" y="5175"/>
                      </a:lnTo>
                      <a:lnTo>
                        <a:pt x="1444" y="5260"/>
                      </a:lnTo>
                      <a:lnTo>
                        <a:pt x="1295" y="5324"/>
                      </a:lnTo>
                      <a:lnTo>
                        <a:pt x="1149" y="5364"/>
                      </a:lnTo>
                      <a:lnTo>
                        <a:pt x="1011" y="5372"/>
                      </a:lnTo>
                      <a:lnTo>
                        <a:pt x="880" y="5347"/>
                      </a:lnTo>
                      <a:lnTo>
                        <a:pt x="763" y="5283"/>
                      </a:lnTo>
                      <a:lnTo>
                        <a:pt x="643" y="5344"/>
                      </a:lnTo>
                      <a:lnTo>
                        <a:pt x="569" y="5361"/>
                      </a:lnTo>
                      <a:lnTo>
                        <a:pt x="499" y="5372"/>
                      </a:lnTo>
                      <a:lnTo>
                        <a:pt x="430" y="5376"/>
                      </a:lnTo>
                      <a:lnTo>
                        <a:pt x="365" y="5372"/>
                      </a:lnTo>
                      <a:lnTo>
                        <a:pt x="303" y="5361"/>
                      </a:lnTo>
                      <a:lnTo>
                        <a:pt x="245" y="5346"/>
                      </a:lnTo>
                      <a:lnTo>
                        <a:pt x="193" y="5326"/>
                      </a:lnTo>
                      <a:lnTo>
                        <a:pt x="145" y="5302"/>
                      </a:lnTo>
                      <a:lnTo>
                        <a:pt x="104" y="5272"/>
                      </a:lnTo>
                      <a:lnTo>
                        <a:pt x="68" y="5241"/>
                      </a:lnTo>
                      <a:lnTo>
                        <a:pt x="39" y="5206"/>
                      </a:lnTo>
                      <a:lnTo>
                        <a:pt x="18" y="5169"/>
                      </a:lnTo>
                      <a:lnTo>
                        <a:pt x="5" y="5131"/>
                      </a:lnTo>
                      <a:lnTo>
                        <a:pt x="0" y="5092"/>
                      </a:lnTo>
                      <a:lnTo>
                        <a:pt x="5" y="5053"/>
                      </a:lnTo>
                      <a:lnTo>
                        <a:pt x="19" y="5015"/>
                      </a:lnTo>
                      <a:lnTo>
                        <a:pt x="2014" y="1878"/>
                      </a:lnTo>
                      <a:close/>
                    </a:path>
                  </a:pathLst>
                </a:custGeom>
                <a:solidFill>
                  <a:srgbClr val="FDD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25" name="Freeform 124"/>
                <p:cNvSpPr>
                  <a:spLocks/>
                </p:cNvSpPr>
                <p:nvPr/>
              </p:nvSpPr>
              <p:spPr bwMode="auto">
                <a:xfrm>
                  <a:off x="2207" y="2223"/>
                  <a:ext cx="412" cy="538"/>
                </a:xfrm>
                <a:custGeom>
                  <a:avLst/>
                  <a:gdLst>
                    <a:gd name="T0" fmla="*/ 0 w 3025"/>
                    <a:gd name="T1" fmla="*/ 0 h 3947"/>
                    <a:gd name="T2" fmla="*/ 0 w 3025"/>
                    <a:gd name="T3" fmla="*/ 0 h 3947"/>
                    <a:gd name="T4" fmla="*/ 0 w 3025"/>
                    <a:gd name="T5" fmla="*/ 0 h 3947"/>
                    <a:gd name="T6" fmla="*/ 0 w 3025"/>
                    <a:gd name="T7" fmla="*/ 0 h 3947"/>
                    <a:gd name="T8" fmla="*/ 0 w 3025"/>
                    <a:gd name="T9" fmla="*/ 0 h 3947"/>
                    <a:gd name="T10" fmla="*/ 0 w 3025"/>
                    <a:gd name="T11" fmla="*/ 0 h 3947"/>
                    <a:gd name="T12" fmla="*/ 0 w 3025"/>
                    <a:gd name="T13" fmla="*/ 0 h 3947"/>
                    <a:gd name="T14" fmla="*/ 0 w 3025"/>
                    <a:gd name="T15" fmla="*/ 0 h 3947"/>
                    <a:gd name="T16" fmla="*/ 0 w 3025"/>
                    <a:gd name="T17" fmla="*/ 0 h 3947"/>
                    <a:gd name="T18" fmla="*/ 0 w 3025"/>
                    <a:gd name="T19" fmla="*/ 0 h 3947"/>
                    <a:gd name="T20" fmla="*/ 0 w 3025"/>
                    <a:gd name="T21" fmla="*/ 0 h 3947"/>
                    <a:gd name="T22" fmla="*/ 0 w 3025"/>
                    <a:gd name="T23" fmla="*/ 0 h 3947"/>
                    <a:gd name="T24" fmla="*/ 0 w 3025"/>
                    <a:gd name="T25" fmla="*/ 0 h 3947"/>
                    <a:gd name="T26" fmla="*/ 0 w 3025"/>
                    <a:gd name="T27" fmla="*/ 0 h 3947"/>
                    <a:gd name="T28" fmla="*/ 0 w 3025"/>
                    <a:gd name="T29" fmla="*/ 0 h 3947"/>
                    <a:gd name="T30" fmla="*/ 0 w 3025"/>
                    <a:gd name="T31" fmla="*/ 0 h 3947"/>
                    <a:gd name="T32" fmla="*/ 0 w 3025"/>
                    <a:gd name="T33" fmla="*/ 0 h 3947"/>
                    <a:gd name="T34" fmla="*/ 0 w 3025"/>
                    <a:gd name="T35" fmla="*/ 0 h 3947"/>
                    <a:gd name="T36" fmla="*/ 0 w 3025"/>
                    <a:gd name="T37" fmla="*/ 0 h 3947"/>
                    <a:gd name="T38" fmla="*/ 0 w 3025"/>
                    <a:gd name="T39" fmla="*/ 0 h 3947"/>
                    <a:gd name="T40" fmla="*/ 0 w 3025"/>
                    <a:gd name="T41" fmla="*/ 0 h 3947"/>
                    <a:gd name="T42" fmla="*/ 0 w 3025"/>
                    <a:gd name="T43" fmla="*/ 0 h 3947"/>
                    <a:gd name="T44" fmla="*/ 0 w 3025"/>
                    <a:gd name="T45" fmla="*/ 0 h 3947"/>
                    <a:gd name="T46" fmla="*/ 0 w 3025"/>
                    <a:gd name="T47" fmla="*/ 0 h 3947"/>
                    <a:gd name="T48" fmla="*/ 0 w 3025"/>
                    <a:gd name="T49" fmla="*/ 0 h 3947"/>
                    <a:gd name="T50" fmla="*/ 0 w 3025"/>
                    <a:gd name="T51" fmla="*/ 0 h 3947"/>
                    <a:gd name="T52" fmla="*/ 0 w 3025"/>
                    <a:gd name="T53" fmla="*/ 0 h 3947"/>
                    <a:gd name="T54" fmla="*/ 0 w 3025"/>
                    <a:gd name="T55" fmla="*/ 0 h 3947"/>
                    <a:gd name="T56" fmla="*/ 0 w 3025"/>
                    <a:gd name="T57" fmla="*/ 0 h 3947"/>
                    <a:gd name="T58" fmla="*/ 0 w 3025"/>
                    <a:gd name="T59" fmla="*/ 0 h 3947"/>
                    <a:gd name="T60" fmla="*/ 0 w 3025"/>
                    <a:gd name="T61" fmla="*/ 0 h 3947"/>
                    <a:gd name="T62" fmla="*/ 0 w 3025"/>
                    <a:gd name="T63" fmla="*/ 0 h 3947"/>
                    <a:gd name="T64" fmla="*/ 0 w 3025"/>
                    <a:gd name="T65" fmla="*/ 0 h 3947"/>
                    <a:gd name="T66" fmla="*/ 0 w 3025"/>
                    <a:gd name="T67" fmla="*/ 0 h 3947"/>
                    <a:gd name="T68" fmla="*/ 0 w 3025"/>
                    <a:gd name="T69" fmla="*/ 0 h 3947"/>
                    <a:gd name="T70" fmla="*/ 0 w 3025"/>
                    <a:gd name="T71" fmla="*/ 0 h 3947"/>
                    <a:gd name="T72" fmla="*/ 0 w 3025"/>
                    <a:gd name="T73" fmla="*/ 0 h 3947"/>
                    <a:gd name="T74" fmla="*/ 0 w 3025"/>
                    <a:gd name="T75" fmla="*/ 0 h 3947"/>
                    <a:gd name="T76" fmla="*/ 0 w 3025"/>
                    <a:gd name="T77" fmla="*/ 0 h 3947"/>
                    <a:gd name="T78" fmla="*/ 0 w 3025"/>
                    <a:gd name="T79" fmla="*/ 0 h 3947"/>
                    <a:gd name="T80" fmla="*/ 0 w 3025"/>
                    <a:gd name="T81" fmla="*/ 0 h 3947"/>
                    <a:gd name="T82" fmla="*/ 0 w 3025"/>
                    <a:gd name="T83" fmla="*/ 0 h 3947"/>
                    <a:gd name="T84" fmla="*/ 0 w 3025"/>
                    <a:gd name="T85" fmla="*/ 0 h 3947"/>
                    <a:gd name="T86" fmla="*/ 0 w 3025"/>
                    <a:gd name="T87" fmla="*/ 0 h 3947"/>
                    <a:gd name="T88" fmla="*/ 0 w 3025"/>
                    <a:gd name="T89" fmla="*/ 0 h 3947"/>
                    <a:gd name="T90" fmla="*/ 0 w 3025"/>
                    <a:gd name="T91" fmla="*/ 0 h 3947"/>
                    <a:gd name="T92" fmla="*/ 0 w 3025"/>
                    <a:gd name="T93" fmla="*/ 0 h 3947"/>
                    <a:gd name="T94" fmla="*/ 0 w 3025"/>
                    <a:gd name="T95" fmla="*/ 0 h 3947"/>
                    <a:gd name="T96" fmla="*/ 0 w 3025"/>
                    <a:gd name="T97" fmla="*/ 0 h 3947"/>
                    <a:gd name="T98" fmla="*/ 0 w 3025"/>
                    <a:gd name="T99" fmla="*/ 0 h 3947"/>
                    <a:gd name="T100" fmla="*/ 0 w 3025"/>
                    <a:gd name="T101" fmla="*/ 0 h 3947"/>
                    <a:gd name="T102" fmla="*/ 0 w 3025"/>
                    <a:gd name="T103" fmla="*/ 0 h 3947"/>
                    <a:gd name="T104" fmla="*/ 0 w 3025"/>
                    <a:gd name="T105" fmla="*/ 0 h 3947"/>
                    <a:gd name="T106" fmla="*/ 0 w 3025"/>
                    <a:gd name="T107" fmla="*/ 0 h 3947"/>
                    <a:gd name="T108" fmla="*/ 0 w 3025"/>
                    <a:gd name="T109" fmla="*/ 0 h 3947"/>
                    <a:gd name="T110" fmla="*/ 0 w 3025"/>
                    <a:gd name="T111" fmla="*/ 0 h 3947"/>
                    <a:gd name="T112" fmla="*/ 0 w 3025"/>
                    <a:gd name="T113" fmla="*/ 0 h 3947"/>
                    <a:gd name="T114" fmla="*/ 0 w 3025"/>
                    <a:gd name="T115" fmla="*/ 0 h 3947"/>
                    <a:gd name="T116" fmla="*/ 0 w 3025"/>
                    <a:gd name="T117" fmla="*/ 0 h 3947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3025" h="3947">
                      <a:moveTo>
                        <a:pt x="2028" y="2765"/>
                      </a:moveTo>
                      <a:lnTo>
                        <a:pt x="2026" y="2766"/>
                      </a:lnTo>
                      <a:lnTo>
                        <a:pt x="2023" y="2780"/>
                      </a:lnTo>
                      <a:lnTo>
                        <a:pt x="2020" y="2806"/>
                      </a:lnTo>
                      <a:lnTo>
                        <a:pt x="2015" y="2841"/>
                      </a:lnTo>
                      <a:lnTo>
                        <a:pt x="2006" y="2884"/>
                      </a:lnTo>
                      <a:lnTo>
                        <a:pt x="1994" y="2934"/>
                      </a:lnTo>
                      <a:lnTo>
                        <a:pt x="1977" y="2988"/>
                      </a:lnTo>
                      <a:lnTo>
                        <a:pt x="1955" y="3047"/>
                      </a:lnTo>
                      <a:lnTo>
                        <a:pt x="1927" y="3107"/>
                      </a:lnTo>
                      <a:lnTo>
                        <a:pt x="1892" y="3166"/>
                      </a:lnTo>
                      <a:lnTo>
                        <a:pt x="1848" y="3225"/>
                      </a:lnTo>
                      <a:lnTo>
                        <a:pt x="1797" y="3281"/>
                      </a:lnTo>
                      <a:lnTo>
                        <a:pt x="1736" y="3332"/>
                      </a:lnTo>
                      <a:lnTo>
                        <a:pt x="1664" y="3377"/>
                      </a:lnTo>
                      <a:lnTo>
                        <a:pt x="1583" y="3415"/>
                      </a:lnTo>
                      <a:lnTo>
                        <a:pt x="1489" y="3443"/>
                      </a:lnTo>
                      <a:lnTo>
                        <a:pt x="1451" y="3458"/>
                      </a:lnTo>
                      <a:lnTo>
                        <a:pt x="1389" y="3492"/>
                      </a:lnTo>
                      <a:lnTo>
                        <a:pt x="1306" y="3539"/>
                      </a:lnTo>
                      <a:lnTo>
                        <a:pt x="1207" y="3595"/>
                      </a:lnTo>
                      <a:lnTo>
                        <a:pt x="1094" y="3658"/>
                      </a:lnTo>
                      <a:lnTo>
                        <a:pt x="972" y="3723"/>
                      </a:lnTo>
                      <a:lnTo>
                        <a:pt x="844" y="3786"/>
                      </a:lnTo>
                      <a:lnTo>
                        <a:pt x="712" y="3844"/>
                      </a:lnTo>
                      <a:lnTo>
                        <a:pt x="583" y="3893"/>
                      </a:lnTo>
                      <a:lnTo>
                        <a:pt x="457" y="3929"/>
                      </a:lnTo>
                      <a:lnTo>
                        <a:pt x="339" y="3947"/>
                      </a:lnTo>
                      <a:lnTo>
                        <a:pt x="234" y="3945"/>
                      </a:lnTo>
                      <a:lnTo>
                        <a:pt x="143" y="3919"/>
                      </a:lnTo>
                      <a:lnTo>
                        <a:pt x="72" y="3865"/>
                      </a:lnTo>
                      <a:lnTo>
                        <a:pt x="23" y="3778"/>
                      </a:lnTo>
                      <a:lnTo>
                        <a:pt x="0" y="3656"/>
                      </a:lnTo>
                      <a:lnTo>
                        <a:pt x="4" y="3660"/>
                      </a:lnTo>
                      <a:lnTo>
                        <a:pt x="18" y="3655"/>
                      </a:lnTo>
                      <a:lnTo>
                        <a:pt x="41" y="3638"/>
                      </a:lnTo>
                      <a:lnTo>
                        <a:pt x="72" y="3610"/>
                      </a:lnTo>
                      <a:lnTo>
                        <a:pt x="111" y="3574"/>
                      </a:lnTo>
                      <a:lnTo>
                        <a:pt x="157" y="3529"/>
                      </a:lnTo>
                      <a:lnTo>
                        <a:pt x="211" y="3476"/>
                      </a:lnTo>
                      <a:lnTo>
                        <a:pt x="272" y="3416"/>
                      </a:lnTo>
                      <a:lnTo>
                        <a:pt x="340" y="3349"/>
                      </a:lnTo>
                      <a:lnTo>
                        <a:pt x="414" y="3277"/>
                      </a:lnTo>
                      <a:lnTo>
                        <a:pt x="496" y="3199"/>
                      </a:lnTo>
                      <a:lnTo>
                        <a:pt x="584" y="3119"/>
                      </a:lnTo>
                      <a:lnTo>
                        <a:pt x="678" y="3033"/>
                      </a:lnTo>
                      <a:lnTo>
                        <a:pt x="777" y="2946"/>
                      </a:lnTo>
                      <a:lnTo>
                        <a:pt x="881" y="2856"/>
                      </a:lnTo>
                      <a:lnTo>
                        <a:pt x="992" y="2766"/>
                      </a:lnTo>
                      <a:lnTo>
                        <a:pt x="1006" y="2748"/>
                      </a:lnTo>
                      <a:lnTo>
                        <a:pt x="1020" y="2723"/>
                      </a:lnTo>
                      <a:lnTo>
                        <a:pt x="1034" y="2690"/>
                      </a:lnTo>
                      <a:lnTo>
                        <a:pt x="1049" y="2648"/>
                      </a:lnTo>
                      <a:lnTo>
                        <a:pt x="1063" y="2603"/>
                      </a:lnTo>
                      <a:lnTo>
                        <a:pt x="1077" y="2553"/>
                      </a:lnTo>
                      <a:lnTo>
                        <a:pt x="1090" y="2501"/>
                      </a:lnTo>
                      <a:lnTo>
                        <a:pt x="1102" y="2446"/>
                      </a:lnTo>
                      <a:lnTo>
                        <a:pt x="1114" y="2392"/>
                      </a:lnTo>
                      <a:lnTo>
                        <a:pt x="1126" y="2339"/>
                      </a:lnTo>
                      <a:lnTo>
                        <a:pt x="1137" y="2289"/>
                      </a:lnTo>
                      <a:lnTo>
                        <a:pt x="1145" y="2241"/>
                      </a:lnTo>
                      <a:lnTo>
                        <a:pt x="1154" y="2200"/>
                      </a:lnTo>
                      <a:lnTo>
                        <a:pt x="1162" y="2164"/>
                      </a:lnTo>
                      <a:lnTo>
                        <a:pt x="1168" y="2137"/>
                      </a:lnTo>
                      <a:lnTo>
                        <a:pt x="1174" y="2118"/>
                      </a:lnTo>
                      <a:lnTo>
                        <a:pt x="1187" y="2075"/>
                      </a:lnTo>
                      <a:lnTo>
                        <a:pt x="1201" y="2037"/>
                      </a:lnTo>
                      <a:lnTo>
                        <a:pt x="1215" y="2002"/>
                      </a:lnTo>
                      <a:lnTo>
                        <a:pt x="1229" y="1971"/>
                      </a:lnTo>
                      <a:lnTo>
                        <a:pt x="1243" y="1943"/>
                      </a:lnTo>
                      <a:lnTo>
                        <a:pt x="1256" y="1916"/>
                      </a:lnTo>
                      <a:lnTo>
                        <a:pt x="1271" y="1894"/>
                      </a:lnTo>
                      <a:lnTo>
                        <a:pt x="1285" y="1872"/>
                      </a:lnTo>
                      <a:lnTo>
                        <a:pt x="1298" y="1854"/>
                      </a:lnTo>
                      <a:lnTo>
                        <a:pt x="1311" y="1835"/>
                      </a:lnTo>
                      <a:lnTo>
                        <a:pt x="1324" y="1819"/>
                      </a:lnTo>
                      <a:lnTo>
                        <a:pt x="1336" y="1804"/>
                      </a:lnTo>
                      <a:lnTo>
                        <a:pt x="1348" y="1788"/>
                      </a:lnTo>
                      <a:lnTo>
                        <a:pt x="1360" y="1774"/>
                      </a:lnTo>
                      <a:lnTo>
                        <a:pt x="1371" y="1760"/>
                      </a:lnTo>
                      <a:lnTo>
                        <a:pt x="1382" y="1746"/>
                      </a:lnTo>
                      <a:lnTo>
                        <a:pt x="1414" y="1697"/>
                      </a:lnTo>
                      <a:lnTo>
                        <a:pt x="1445" y="1658"/>
                      </a:lnTo>
                      <a:lnTo>
                        <a:pt x="1472" y="1627"/>
                      </a:lnTo>
                      <a:lnTo>
                        <a:pt x="1496" y="1602"/>
                      </a:lnTo>
                      <a:lnTo>
                        <a:pt x="1516" y="1582"/>
                      </a:lnTo>
                      <a:lnTo>
                        <a:pt x="1535" y="1566"/>
                      </a:lnTo>
                      <a:lnTo>
                        <a:pt x="1550" y="1553"/>
                      </a:lnTo>
                      <a:lnTo>
                        <a:pt x="1564" y="1542"/>
                      </a:lnTo>
                      <a:lnTo>
                        <a:pt x="1574" y="1531"/>
                      </a:lnTo>
                      <a:lnTo>
                        <a:pt x="1583" y="1520"/>
                      </a:lnTo>
                      <a:lnTo>
                        <a:pt x="1590" y="1506"/>
                      </a:lnTo>
                      <a:lnTo>
                        <a:pt x="1595" y="1490"/>
                      </a:lnTo>
                      <a:lnTo>
                        <a:pt x="1598" y="1469"/>
                      </a:lnTo>
                      <a:lnTo>
                        <a:pt x="1600" y="1443"/>
                      </a:lnTo>
                      <a:lnTo>
                        <a:pt x="1600" y="1409"/>
                      </a:lnTo>
                      <a:lnTo>
                        <a:pt x="1600" y="1369"/>
                      </a:lnTo>
                      <a:lnTo>
                        <a:pt x="1590" y="1276"/>
                      </a:lnTo>
                      <a:lnTo>
                        <a:pt x="1568" y="1206"/>
                      </a:lnTo>
                      <a:lnTo>
                        <a:pt x="1534" y="1157"/>
                      </a:lnTo>
                      <a:lnTo>
                        <a:pt x="1489" y="1127"/>
                      </a:lnTo>
                      <a:lnTo>
                        <a:pt x="1436" y="1112"/>
                      </a:lnTo>
                      <a:lnTo>
                        <a:pt x="1374" y="1108"/>
                      </a:lnTo>
                      <a:lnTo>
                        <a:pt x="1304" y="1113"/>
                      </a:lnTo>
                      <a:lnTo>
                        <a:pt x="1229" y="1124"/>
                      </a:lnTo>
                      <a:lnTo>
                        <a:pt x="1149" y="1137"/>
                      </a:lnTo>
                      <a:lnTo>
                        <a:pt x="1064" y="1150"/>
                      </a:lnTo>
                      <a:lnTo>
                        <a:pt x="977" y="1160"/>
                      </a:lnTo>
                      <a:lnTo>
                        <a:pt x="888" y="1163"/>
                      </a:lnTo>
                      <a:lnTo>
                        <a:pt x="797" y="1156"/>
                      </a:lnTo>
                      <a:lnTo>
                        <a:pt x="708" y="1138"/>
                      </a:lnTo>
                      <a:lnTo>
                        <a:pt x="621" y="1103"/>
                      </a:lnTo>
                      <a:lnTo>
                        <a:pt x="536" y="1051"/>
                      </a:lnTo>
                      <a:lnTo>
                        <a:pt x="482" y="1002"/>
                      </a:lnTo>
                      <a:lnTo>
                        <a:pt x="432" y="946"/>
                      </a:lnTo>
                      <a:lnTo>
                        <a:pt x="388" y="881"/>
                      </a:lnTo>
                      <a:lnTo>
                        <a:pt x="349" y="811"/>
                      </a:lnTo>
                      <a:lnTo>
                        <a:pt x="318" y="736"/>
                      </a:lnTo>
                      <a:lnTo>
                        <a:pt x="293" y="660"/>
                      </a:lnTo>
                      <a:lnTo>
                        <a:pt x="275" y="583"/>
                      </a:lnTo>
                      <a:lnTo>
                        <a:pt x="266" y="508"/>
                      </a:lnTo>
                      <a:lnTo>
                        <a:pt x="265" y="435"/>
                      </a:lnTo>
                      <a:lnTo>
                        <a:pt x="273" y="368"/>
                      </a:lnTo>
                      <a:lnTo>
                        <a:pt x="291" y="307"/>
                      </a:lnTo>
                      <a:lnTo>
                        <a:pt x="320" y="254"/>
                      </a:lnTo>
                      <a:lnTo>
                        <a:pt x="358" y="212"/>
                      </a:lnTo>
                      <a:lnTo>
                        <a:pt x="408" y="180"/>
                      </a:lnTo>
                      <a:lnTo>
                        <a:pt x="470" y="163"/>
                      </a:lnTo>
                      <a:lnTo>
                        <a:pt x="545" y="162"/>
                      </a:lnTo>
                      <a:lnTo>
                        <a:pt x="572" y="163"/>
                      </a:lnTo>
                      <a:lnTo>
                        <a:pt x="603" y="165"/>
                      </a:lnTo>
                      <a:lnTo>
                        <a:pt x="635" y="167"/>
                      </a:lnTo>
                      <a:lnTo>
                        <a:pt x="669" y="169"/>
                      </a:lnTo>
                      <a:lnTo>
                        <a:pt x="705" y="171"/>
                      </a:lnTo>
                      <a:lnTo>
                        <a:pt x="741" y="176"/>
                      </a:lnTo>
                      <a:lnTo>
                        <a:pt x="778" y="180"/>
                      </a:lnTo>
                      <a:lnTo>
                        <a:pt x="815" y="187"/>
                      </a:lnTo>
                      <a:lnTo>
                        <a:pt x="852" y="194"/>
                      </a:lnTo>
                      <a:lnTo>
                        <a:pt x="889" y="204"/>
                      </a:lnTo>
                      <a:lnTo>
                        <a:pt x="925" y="216"/>
                      </a:lnTo>
                      <a:lnTo>
                        <a:pt x="960" y="230"/>
                      </a:lnTo>
                      <a:lnTo>
                        <a:pt x="994" y="246"/>
                      </a:lnTo>
                      <a:lnTo>
                        <a:pt x="1027" y="265"/>
                      </a:lnTo>
                      <a:lnTo>
                        <a:pt x="1057" y="288"/>
                      </a:lnTo>
                      <a:lnTo>
                        <a:pt x="1086" y="314"/>
                      </a:lnTo>
                      <a:lnTo>
                        <a:pt x="1126" y="344"/>
                      </a:lnTo>
                      <a:lnTo>
                        <a:pt x="1170" y="362"/>
                      </a:lnTo>
                      <a:lnTo>
                        <a:pt x="1218" y="366"/>
                      </a:lnTo>
                      <a:lnTo>
                        <a:pt x="1271" y="360"/>
                      </a:lnTo>
                      <a:lnTo>
                        <a:pt x="1324" y="345"/>
                      </a:lnTo>
                      <a:lnTo>
                        <a:pt x="1380" y="322"/>
                      </a:lnTo>
                      <a:lnTo>
                        <a:pt x="1439" y="293"/>
                      </a:lnTo>
                      <a:lnTo>
                        <a:pt x="1498" y="259"/>
                      </a:lnTo>
                      <a:lnTo>
                        <a:pt x="1558" y="224"/>
                      </a:lnTo>
                      <a:lnTo>
                        <a:pt x="1618" y="186"/>
                      </a:lnTo>
                      <a:lnTo>
                        <a:pt x="1677" y="149"/>
                      </a:lnTo>
                      <a:lnTo>
                        <a:pt x="1736" y="113"/>
                      </a:lnTo>
                      <a:lnTo>
                        <a:pt x="1793" y="80"/>
                      </a:lnTo>
                      <a:lnTo>
                        <a:pt x="1848" y="53"/>
                      </a:lnTo>
                      <a:lnTo>
                        <a:pt x="1902" y="34"/>
                      </a:lnTo>
                      <a:lnTo>
                        <a:pt x="1952" y="22"/>
                      </a:lnTo>
                      <a:lnTo>
                        <a:pt x="2024" y="11"/>
                      </a:lnTo>
                      <a:lnTo>
                        <a:pt x="2097" y="3"/>
                      </a:lnTo>
                      <a:lnTo>
                        <a:pt x="2170" y="0"/>
                      </a:lnTo>
                      <a:lnTo>
                        <a:pt x="2242" y="0"/>
                      </a:lnTo>
                      <a:lnTo>
                        <a:pt x="2313" y="3"/>
                      </a:lnTo>
                      <a:lnTo>
                        <a:pt x="2383" y="10"/>
                      </a:lnTo>
                      <a:lnTo>
                        <a:pt x="2453" y="19"/>
                      </a:lnTo>
                      <a:lnTo>
                        <a:pt x="2523" y="34"/>
                      </a:lnTo>
                      <a:lnTo>
                        <a:pt x="2590" y="50"/>
                      </a:lnTo>
                      <a:lnTo>
                        <a:pt x="2657" y="72"/>
                      </a:lnTo>
                      <a:lnTo>
                        <a:pt x="2722" y="95"/>
                      </a:lnTo>
                      <a:lnTo>
                        <a:pt x="2785" y="124"/>
                      </a:lnTo>
                      <a:lnTo>
                        <a:pt x="2848" y="156"/>
                      </a:lnTo>
                      <a:lnTo>
                        <a:pt x="2909" y="191"/>
                      </a:lnTo>
                      <a:lnTo>
                        <a:pt x="2968" y="231"/>
                      </a:lnTo>
                      <a:lnTo>
                        <a:pt x="3025" y="275"/>
                      </a:lnTo>
                      <a:lnTo>
                        <a:pt x="2028" y="2765"/>
                      </a:lnTo>
                      <a:close/>
                    </a:path>
                  </a:pathLst>
                </a:custGeom>
                <a:solidFill>
                  <a:srgbClr val="FDD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3467" name="Freeform 125"/>
              <p:cNvSpPr>
                <a:spLocks/>
              </p:cNvSpPr>
              <p:nvPr/>
            </p:nvSpPr>
            <p:spPr bwMode="auto">
              <a:xfrm>
                <a:off x="2587" y="2053"/>
                <a:ext cx="252" cy="237"/>
              </a:xfrm>
              <a:custGeom>
                <a:avLst/>
                <a:gdLst>
                  <a:gd name="T0" fmla="*/ 0 w 1856"/>
                  <a:gd name="T1" fmla="*/ 0 h 1739"/>
                  <a:gd name="T2" fmla="*/ 0 w 1856"/>
                  <a:gd name="T3" fmla="*/ 0 h 1739"/>
                  <a:gd name="T4" fmla="*/ 0 w 1856"/>
                  <a:gd name="T5" fmla="*/ 0 h 1739"/>
                  <a:gd name="T6" fmla="*/ 0 w 1856"/>
                  <a:gd name="T7" fmla="*/ 0 h 1739"/>
                  <a:gd name="T8" fmla="*/ 0 w 1856"/>
                  <a:gd name="T9" fmla="*/ 0 h 1739"/>
                  <a:gd name="T10" fmla="*/ 0 w 1856"/>
                  <a:gd name="T11" fmla="*/ 0 h 1739"/>
                  <a:gd name="T12" fmla="*/ 0 w 1856"/>
                  <a:gd name="T13" fmla="*/ 0 h 1739"/>
                  <a:gd name="T14" fmla="*/ 0 w 1856"/>
                  <a:gd name="T15" fmla="*/ 0 h 1739"/>
                  <a:gd name="T16" fmla="*/ 0 w 1856"/>
                  <a:gd name="T17" fmla="*/ 0 h 1739"/>
                  <a:gd name="T18" fmla="*/ 0 w 1856"/>
                  <a:gd name="T19" fmla="*/ 0 h 1739"/>
                  <a:gd name="T20" fmla="*/ 0 w 1856"/>
                  <a:gd name="T21" fmla="*/ 0 h 1739"/>
                  <a:gd name="T22" fmla="*/ 0 w 1856"/>
                  <a:gd name="T23" fmla="*/ 0 h 1739"/>
                  <a:gd name="T24" fmla="*/ 0 w 1856"/>
                  <a:gd name="T25" fmla="*/ 0 h 1739"/>
                  <a:gd name="T26" fmla="*/ 0 w 1856"/>
                  <a:gd name="T27" fmla="*/ 0 h 1739"/>
                  <a:gd name="T28" fmla="*/ 0 w 1856"/>
                  <a:gd name="T29" fmla="*/ 0 h 1739"/>
                  <a:gd name="T30" fmla="*/ 0 w 1856"/>
                  <a:gd name="T31" fmla="*/ 0 h 1739"/>
                  <a:gd name="T32" fmla="*/ 0 w 1856"/>
                  <a:gd name="T33" fmla="*/ 0 h 17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856" h="1739">
                    <a:moveTo>
                      <a:pt x="0" y="1739"/>
                    </a:moveTo>
                    <a:lnTo>
                      <a:pt x="31" y="1675"/>
                    </a:lnTo>
                    <a:lnTo>
                      <a:pt x="75" y="1608"/>
                    </a:lnTo>
                    <a:lnTo>
                      <a:pt x="130" y="1537"/>
                    </a:lnTo>
                    <a:lnTo>
                      <a:pt x="196" y="1461"/>
                    </a:lnTo>
                    <a:lnTo>
                      <a:pt x="273" y="1381"/>
                    </a:lnTo>
                    <a:lnTo>
                      <a:pt x="361" y="1294"/>
                    </a:lnTo>
                    <a:lnTo>
                      <a:pt x="460" y="1201"/>
                    </a:lnTo>
                    <a:lnTo>
                      <a:pt x="570" y="1101"/>
                    </a:lnTo>
                    <a:lnTo>
                      <a:pt x="692" y="994"/>
                    </a:lnTo>
                    <a:lnTo>
                      <a:pt x="825" y="879"/>
                    </a:lnTo>
                    <a:lnTo>
                      <a:pt x="968" y="757"/>
                    </a:lnTo>
                    <a:lnTo>
                      <a:pt x="1123" y="625"/>
                    </a:lnTo>
                    <a:lnTo>
                      <a:pt x="1289" y="484"/>
                    </a:lnTo>
                    <a:lnTo>
                      <a:pt x="1466" y="333"/>
                    </a:lnTo>
                    <a:lnTo>
                      <a:pt x="1656" y="171"/>
                    </a:lnTo>
                    <a:lnTo>
                      <a:pt x="1856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68" name="Freeform 126"/>
              <p:cNvSpPr>
                <a:spLocks/>
              </p:cNvSpPr>
              <p:nvPr/>
            </p:nvSpPr>
            <p:spPr bwMode="auto">
              <a:xfrm>
                <a:off x="2581" y="2288"/>
                <a:ext cx="11" cy="5"/>
              </a:xfrm>
              <a:custGeom>
                <a:avLst/>
                <a:gdLst>
                  <a:gd name="T0" fmla="*/ 0 w 84"/>
                  <a:gd name="T1" fmla="*/ 0 h 37"/>
                  <a:gd name="T2" fmla="*/ 0 w 84"/>
                  <a:gd name="T3" fmla="*/ 0 h 37"/>
                  <a:gd name="T4" fmla="*/ 0 w 84"/>
                  <a:gd name="T5" fmla="*/ 0 h 3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37">
                    <a:moveTo>
                      <a:pt x="84" y="37"/>
                    </a:moveTo>
                    <a:lnTo>
                      <a:pt x="0" y="0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69" name="Freeform 127"/>
              <p:cNvSpPr>
                <a:spLocks/>
              </p:cNvSpPr>
              <p:nvPr/>
            </p:nvSpPr>
            <p:spPr bwMode="auto">
              <a:xfrm>
                <a:off x="2835" y="2048"/>
                <a:ext cx="9" cy="10"/>
              </a:xfrm>
              <a:custGeom>
                <a:avLst/>
                <a:gdLst>
                  <a:gd name="T0" fmla="*/ 0 w 61"/>
                  <a:gd name="T1" fmla="*/ 0 h 70"/>
                  <a:gd name="T2" fmla="*/ 0 w 61"/>
                  <a:gd name="T3" fmla="*/ 0 h 70"/>
                  <a:gd name="T4" fmla="*/ 0 w 61"/>
                  <a:gd name="T5" fmla="*/ 0 h 7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1" h="70">
                    <a:moveTo>
                      <a:pt x="0" y="0"/>
                    </a:moveTo>
                    <a:lnTo>
                      <a:pt x="61" y="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70" name="Freeform 128"/>
              <p:cNvSpPr>
                <a:spLocks/>
              </p:cNvSpPr>
              <p:nvPr/>
            </p:nvSpPr>
            <p:spPr bwMode="auto">
              <a:xfrm>
                <a:off x="2806" y="2269"/>
                <a:ext cx="364" cy="143"/>
              </a:xfrm>
              <a:custGeom>
                <a:avLst/>
                <a:gdLst>
                  <a:gd name="T0" fmla="*/ 0 w 2668"/>
                  <a:gd name="T1" fmla="*/ 0 h 1051"/>
                  <a:gd name="T2" fmla="*/ 0 w 2668"/>
                  <a:gd name="T3" fmla="*/ 0 h 1051"/>
                  <a:gd name="T4" fmla="*/ 0 w 2668"/>
                  <a:gd name="T5" fmla="*/ 0 h 1051"/>
                  <a:gd name="T6" fmla="*/ 0 w 2668"/>
                  <a:gd name="T7" fmla="*/ 0 h 1051"/>
                  <a:gd name="T8" fmla="*/ 0 w 2668"/>
                  <a:gd name="T9" fmla="*/ 0 h 1051"/>
                  <a:gd name="T10" fmla="*/ 0 w 2668"/>
                  <a:gd name="T11" fmla="*/ 0 h 1051"/>
                  <a:gd name="T12" fmla="*/ 0 w 2668"/>
                  <a:gd name="T13" fmla="*/ 0 h 1051"/>
                  <a:gd name="T14" fmla="*/ 0 w 2668"/>
                  <a:gd name="T15" fmla="*/ 0 h 1051"/>
                  <a:gd name="T16" fmla="*/ 0 w 2668"/>
                  <a:gd name="T17" fmla="*/ 0 h 1051"/>
                  <a:gd name="T18" fmla="*/ 0 w 2668"/>
                  <a:gd name="T19" fmla="*/ 0 h 1051"/>
                  <a:gd name="T20" fmla="*/ 0 w 2668"/>
                  <a:gd name="T21" fmla="*/ 0 h 1051"/>
                  <a:gd name="T22" fmla="*/ 0 w 2668"/>
                  <a:gd name="T23" fmla="*/ 0 h 1051"/>
                  <a:gd name="T24" fmla="*/ 0 w 2668"/>
                  <a:gd name="T25" fmla="*/ 0 h 1051"/>
                  <a:gd name="T26" fmla="*/ 0 w 2668"/>
                  <a:gd name="T27" fmla="*/ 0 h 1051"/>
                  <a:gd name="T28" fmla="*/ 0 w 2668"/>
                  <a:gd name="T29" fmla="*/ 0 h 1051"/>
                  <a:gd name="T30" fmla="*/ 0 w 2668"/>
                  <a:gd name="T31" fmla="*/ 0 h 1051"/>
                  <a:gd name="T32" fmla="*/ 0 w 2668"/>
                  <a:gd name="T33" fmla="*/ 0 h 105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68" h="1051">
                    <a:moveTo>
                      <a:pt x="2668" y="0"/>
                    </a:moveTo>
                    <a:lnTo>
                      <a:pt x="2661" y="5"/>
                    </a:lnTo>
                    <a:lnTo>
                      <a:pt x="2640" y="23"/>
                    </a:lnTo>
                    <a:lnTo>
                      <a:pt x="2603" y="52"/>
                    </a:lnTo>
                    <a:lnTo>
                      <a:pt x="2549" y="90"/>
                    </a:lnTo>
                    <a:lnTo>
                      <a:pt x="2476" y="139"/>
                    </a:lnTo>
                    <a:lnTo>
                      <a:pt x="2381" y="194"/>
                    </a:lnTo>
                    <a:lnTo>
                      <a:pt x="2266" y="259"/>
                    </a:lnTo>
                    <a:lnTo>
                      <a:pt x="2128" y="330"/>
                    </a:lnTo>
                    <a:lnTo>
                      <a:pt x="1963" y="407"/>
                    </a:lnTo>
                    <a:lnTo>
                      <a:pt x="1774" y="490"/>
                    </a:lnTo>
                    <a:lnTo>
                      <a:pt x="1557" y="576"/>
                    </a:lnTo>
                    <a:lnTo>
                      <a:pt x="1310" y="667"/>
                    </a:lnTo>
                    <a:lnTo>
                      <a:pt x="1031" y="760"/>
                    </a:lnTo>
                    <a:lnTo>
                      <a:pt x="722" y="856"/>
                    </a:lnTo>
                    <a:lnTo>
                      <a:pt x="378" y="953"/>
                    </a:lnTo>
                    <a:lnTo>
                      <a:pt x="0" y="1051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71" name="Freeform 129"/>
              <p:cNvSpPr>
                <a:spLocks/>
              </p:cNvSpPr>
              <p:nvPr/>
            </p:nvSpPr>
            <p:spPr bwMode="auto">
              <a:xfrm>
                <a:off x="3165" y="2264"/>
                <a:ext cx="9" cy="9"/>
              </a:xfrm>
              <a:custGeom>
                <a:avLst/>
                <a:gdLst>
                  <a:gd name="T0" fmla="*/ 0 w 63"/>
                  <a:gd name="T1" fmla="*/ 0 h 65"/>
                  <a:gd name="T2" fmla="*/ 0 w 63"/>
                  <a:gd name="T3" fmla="*/ 0 h 65"/>
                  <a:gd name="T4" fmla="*/ 0 w 63"/>
                  <a:gd name="T5" fmla="*/ 0 h 6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3" h="65">
                    <a:moveTo>
                      <a:pt x="0" y="0"/>
                    </a:moveTo>
                    <a:lnTo>
                      <a:pt x="63" y="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72" name="Freeform 130"/>
              <p:cNvSpPr>
                <a:spLocks/>
              </p:cNvSpPr>
              <p:nvPr/>
            </p:nvSpPr>
            <p:spPr bwMode="auto">
              <a:xfrm>
                <a:off x="2804" y="2406"/>
                <a:ext cx="4" cy="12"/>
              </a:xfrm>
              <a:custGeom>
                <a:avLst/>
                <a:gdLst>
                  <a:gd name="T0" fmla="*/ 0 w 22"/>
                  <a:gd name="T1" fmla="*/ 0 h 90"/>
                  <a:gd name="T2" fmla="*/ 0 w 22"/>
                  <a:gd name="T3" fmla="*/ 0 h 90"/>
                  <a:gd name="T4" fmla="*/ 0 w 22"/>
                  <a:gd name="T5" fmla="*/ 0 h 9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" h="90">
                    <a:moveTo>
                      <a:pt x="22" y="90"/>
                    </a:moveTo>
                    <a:lnTo>
                      <a:pt x="0" y="0"/>
                    </a:lnTo>
                    <a:lnTo>
                      <a:pt x="22" y="9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73" name="Line 131"/>
              <p:cNvSpPr>
                <a:spLocks noChangeShapeType="1"/>
              </p:cNvSpPr>
              <p:nvPr/>
            </p:nvSpPr>
            <p:spPr bwMode="auto">
              <a:xfrm flipV="1">
                <a:off x="2806" y="2402"/>
                <a:ext cx="11" cy="1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74" name="Freeform 132"/>
              <p:cNvSpPr>
                <a:spLocks/>
              </p:cNvSpPr>
              <p:nvPr/>
            </p:nvSpPr>
            <p:spPr bwMode="auto">
              <a:xfrm>
                <a:off x="2670" y="2402"/>
                <a:ext cx="147" cy="213"/>
              </a:xfrm>
              <a:custGeom>
                <a:avLst/>
                <a:gdLst>
                  <a:gd name="T0" fmla="*/ 0 w 1084"/>
                  <a:gd name="T1" fmla="*/ 0 h 1567"/>
                  <a:gd name="T2" fmla="*/ 0 w 1084"/>
                  <a:gd name="T3" fmla="*/ 0 h 1567"/>
                  <a:gd name="T4" fmla="*/ 0 w 1084"/>
                  <a:gd name="T5" fmla="*/ 0 h 1567"/>
                  <a:gd name="T6" fmla="*/ 0 w 1084"/>
                  <a:gd name="T7" fmla="*/ 0 h 1567"/>
                  <a:gd name="T8" fmla="*/ 0 w 1084"/>
                  <a:gd name="T9" fmla="*/ 0 h 1567"/>
                  <a:gd name="T10" fmla="*/ 0 w 1084"/>
                  <a:gd name="T11" fmla="*/ 0 h 1567"/>
                  <a:gd name="T12" fmla="*/ 0 w 1084"/>
                  <a:gd name="T13" fmla="*/ 0 h 1567"/>
                  <a:gd name="T14" fmla="*/ 0 w 1084"/>
                  <a:gd name="T15" fmla="*/ 0 h 1567"/>
                  <a:gd name="T16" fmla="*/ 0 w 1084"/>
                  <a:gd name="T17" fmla="*/ 0 h 1567"/>
                  <a:gd name="T18" fmla="*/ 0 w 1084"/>
                  <a:gd name="T19" fmla="*/ 0 h 1567"/>
                  <a:gd name="T20" fmla="*/ 0 w 1084"/>
                  <a:gd name="T21" fmla="*/ 0 h 1567"/>
                  <a:gd name="T22" fmla="*/ 0 w 1084"/>
                  <a:gd name="T23" fmla="*/ 0 h 1567"/>
                  <a:gd name="T24" fmla="*/ 0 w 1084"/>
                  <a:gd name="T25" fmla="*/ 0 h 1567"/>
                  <a:gd name="T26" fmla="*/ 0 w 1084"/>
                  <a:gd name="T27" fmla="*/ 0 h 1567"/>
                  <a:gd name="T28" fmla="*/ 0 w 1084"/>
                  <a:gd name="T29" fmla="*/ 0 h 1567"/>
                  <a:gd name="T30" fmla="*/ 0 w 1084"/>
                  <a:gd name="T31" fmla="*/ 0 h 1567"/>
                  <a:gd name="T32" fmla="*/ 0 w 1084"/>
                  <a:gd name="T33" fmla="*/ 0 h 15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84" h="1567">
                    <a:moveTo>
                      <a:pt x="1084" y="0"/>
                    </a:moveTo>
                    <a:lnTo>
                      <a:pt x="996" y="88"/>
                    </a:lnTo>
                    <a:lnTo>
                      <a:pt x="910" y="182"/>
                    </a:lnTo>
                    <a:lnTo>
                      <a:pt x="824" y="280"/>
                    </a:lnTo>
                    <a:lnTo>
                      <a:pt x="740" y="381"/>
                    </a:lnTo>
                    <a:lnTo>
                      <a:pt x="658" y="485"/>
                    </a:lnTo>
                    <a:lnTo>
                      <a:pt x="579" y="591"/>
                    </a:lnTo>
                    <a:lnTo>
                      <a:pt x="503" y="697"/>
                    </a:lnTo>
                    <a:lnTo>
                      <a:pt x="429" y="805"/>
                    </a:lnTo>
                    <a:lnTo>
                      <a:pt x="359" y="911"/>
                    </a:lnTo>
                    <a:lnTo>
                      <a:pt x="293" y="1015"/>
                    </a:lnTo>
                    <a:lnTo>
                      <a:pt x="231" y="1117"/>
                    </a:lnTo>
                    <a:lnTo>
                      <a:pt x="174" y="1217"/>
                    </a:lnTo>
                    <a:lnTo>
                      <a:pt x="122" y="1312"/>
                    </a:lnTo>
                    <a:lnTo>
                      <a:pt x="75" y="1403"/>
                    </a:lnTo>
                    <a:lnTo>
                      <a:pt x="34" y="1488"/>
                    </a:lnTo>
                    <a:lnTo>
                      <a:pt x="0" y="1567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75" name="Freeform 133"/>
              <p:cNvSpPr>
                <a:spLocks/>
              </p:cNvSpPr>
              <p:nvPr/>
            </p:nvSpPr>
            <p:spPr bwMode="auto">
              <a:xfrm>
                <a:off x="2813" y="2398"/>
                <a:ext cx="9" cy="9"/>
              </a:xfrm>
              <a:custGeom>
                <a:avLst/>
                <a:gdLst>
                  <a:gd name="T0" fmla="*/ 0 w 65"/>
                  <a:gd name="T1" fmla="*/ 0 h 66"/>
                  <a:gd name="T2" fmla="*/ 0 w 65"/>
                  <a:gd name="T3" fmla="*/ 0 h 66"/>
                  <a:gd name="T4" fmla="*/ 0 w 65"/>
                  <a:gd name="T5" fmla="*/ 0 h 6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66">
                    <a:moveTo>
                      <a:pt x="0" y="0"/>
                    </a:moveTo>
                    <a:lnTo>
                      <a:pt x="65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76" name="Freeform 134"/>
              <p:cNvSpPr>
                <a:spLocks/>
              </p:cNvSpPr>
              <p:nvPr/>
            </p:nvSpPr>
            <p:spPr bwMode="auto">
              <a:xfrm>
                <a:off x="2663" y="2613"/>
                <a:ext cx="13" cy="5"/>
              </a:xfrm>
              <a:custGeom>
                <a:avLst/>
                <a:gdLst>
                  <a:gd name="T0" fmla="*/ 0 w 85"/>
                  <a:gd name="T1" fmla="*/ 0 h 34"/>
                  <a:gd name="T2" fmla="*/ 0 w 85"/>
                  <a:gd name="T3" fmla="*/ 0 h 34"/>
                  <a:gd name="T4" fmla="*/ 0 w 85"/>
                  <a:gd name="T5" fmla="*/ 0 h 3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5" h="34">
                    <a:moveTo>
                      <a:pt x="85" y="34"/>
                    </a:moveTo>
                    <a:lnTo>
                      <a:pt x="0" y="0"/>
                    </a:lnTo>
                    <a:lnTo>
                      <a:pt x="85" y="3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77" name="Freeform 135"/>
              <p:cNvSpPr>
                <a:spLocks/>
              </p:cNvSpPr>
              <p:nvPr/>
            </p:nvSpPr>
            <p:spPr bwMode="auto">
              <a:xfrm>
                <a:off x="2413" y="2615"/>
                <a:ext cx="257" cy="171"/>
              </a:xfrm>
              <a:custGeom>
                <a:avLst/>
                <a:gdLst>
                  <a:gd name="T0" fmla="*/ 0 w 1881"/>
                  <a:gd name="T1" fmla="*/ 0 h 1249"/>
                  <a:gd name="T2" fmla="*/ 0 w 1881"/>
                  <a:gd name="T3" fmla="*/ 0 h 1249"/>
                  <a:gd name="T4" fmla="*/ 0 w 1881"/>
                  <a:gd name="T5" fmla="*/ 0 h 1249"/>
                  <a:gd name="T6" fmla="*/ 0 w 1881"/>
                  <a:gd name="T7" fmla="*/ 0 h 1249"/>
                  <a:gd name="T8" fmla="*/ 0 w 1881"/>
                  <a:gd name="T9" fmla="*/ 0 h 1249"/>
                  <a:gd name="T10" fmla="*/ 0 w 1881"/>
                  <a:gd name="T11" fmla="*/ 0 h 1249"/>
                  <a:gd name="T12" fmla="*/ 0 w 1881"/>
                  <a:gd name="T13" fmla="*/ 0 h 1249"/>
                  <a:gd name="T14" fmla="*/ 0 w 1881"/>
                  <a:gd name="T15" fmla="*/ 0 h 1249"/>
                  <a:gd name="T16" fmla="*/ 0 w 1881"/>
                  <a:gd name="T17" fmla="*/ 0 h 1249"/>
                  <a:gd name="T18" fmla="*/ 0 w 1881"/>
                  <a:gd name="T19" fmla="*/ 0 h 1249"/>
                  <a:gd name="T20" fmla="*/ 0 w 1881"/>
                  <a:gd name="T21" fmla="*/ 0 h 1249"/>
                  <a:gd name="T22" fmla="*/ 0 w 1881"/>
                  <a:gd name="T23" fmla="*/ 0 h 1249"/>
                  <a:gd name="T24" fmla="*/ 0 w 1881"/>
                  <a:gd name="T25" fmla="*/ 0 h 1249"/>
                  <a:gd name="T26" fmla="*/ 0 w 1881"/>
                  <a:gd name="T27" fmla="*/ 0 h 1249"/>
                  <a:gd name="T28" fmla="*/ 0 w 1881"/>
                  <a:gd name="T29" fmla="*/ 0 h 1249"/>
                  <a:gd name="T30" fmla="*/ 0 w 1881"/>
                  <a:gd name="T31" fmla="*/ 0 h 1249"/>
                  <a:gd name="T32" fmla="*/ 0 w 1881"/>
                  <a:gd name="T33" fmla="*/ 0 h 12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881" h="1249">
                    <a:moveTo>
                      <a:pt x="1881" y="0"/>
                    </a:moveTo>
                    <a:lnTo>
                      <a:pt x="1851" y="55"/>
                    </a:lnTo>
                    <a:lnTo>
                      <a:pt x="1797" y="133"/>
                    </a:lnTo>
                    <a:lnTo>
                      <a:pt x="1723" y="230"/>
                    </a:lnTo>
                    <a:lnTo>
                      <a:pt x="1631" y="341"/>
                    </a:lnTo>
                    <a:lnTo>
                      <a:pt x="1523" y="460"/>
                    </a:lnTo>
                    <a:lnTo>
                      <a:pt x="1401" y="586"/>
                    </a:lnTo>
                    <a:lnTo>
                      <a:pt x="1270" y="712"/>
                    </a:lnTo>
                    <a:lnTo>
                      <a:pt x="1129" y="835"/>
                    </a:lnTo>
                    <a:lnTo>
                      <a:pt x="982" y="949"/>
                    </a:lnTo>
                    <a:lnTo>
                      <a:pt x="832" y="1051"/>
                    </a:lnTo>
                    <a:lnTo>
                      <a:pt x="682" y="1137"/>
                    </a:lnTo>
                    <a:lnTo>
                      <a:pt x="532" y="1201"/>
                    </a:lnTo>
                    <a:lnTo>
                      <a:pt x="387" y="1240"/>
                    </a:lnTo>
                    <a:lnTo>
                      <a:pt x="248" y="1249"/>
                    </a:lnTo>
                    <a:lnTo>
                      <a:pt x="119" y="1224"/>
                    </a:lnTo>
                    <a:lnTo>
                      <a:pt x="0" y="116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78" name="Freeform 136"/>
              <p:cNvSpPr>
                <a:spLocks/>
              </p:cNvSpPr>
              <p:nvPr/>
            </p:nvSpPr>
            <p:spPr bwMode="auto">
              <a:xfrm>
                <a:off x="2663" y="2613"/>
                <a:ext cx="13" cy="5"/>
              </a:xfrm>
              <a:custGeom>
                <a:avLst/>
                <a:gdLst>
                  <a:gd name="T0" fmla="*/ 0 w 85"/>
                  <a:gd name="T1" fmla="*/ 0 h 34"/>
                  <a:gd name="T2" fmla="*/ 0 w 85"/>
                  <a:gd name="T3" fmla="*/ 0 h 34"/>
                  <a:gd name="T4" fmla="*/ 0 w 85"/>
                  <a:gd name="T5" fmla="*/ 0 h 3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5" h="34">
                    <a:moveTo>
                      <a:pt x="0" y="0"/>
                    </a:moveTo>
                    <a:lnTo>
                      <a:pt x="85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79" name="Freeform 137"/>
              <p:cNvSpPr>
                <a:spLocks/>
              </p:cNvSpPr>
              <p:nvPr/>
            </p:nvSpPr>
            <p:spPr bwMode="auto">
              <a:xfrm>
                <a:off x="2409" y="2768"/>
                <a:ext cx="8" cy="11"/>
              </a:xfrm>
              <a:custGeom>
                <a:avLst/>
                <a:gdLst>
                  <a:gd name="T0" fmla="*/ 0 w 54"/>
                  <a:gd name="T1" fmla="*/ 0 h 74"/>
                  <a:gd name="T2" fmla="*/ 0 w 54"/>
                  <a:gd name="T3" fmla="*/ 0 h 74"/>
                  <a:gd name="T4" fmla="*/ 0 w 54"/>
                  <a:gd name="T5" fmla="*/ 0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4" h="74">
                    <a:moveTo>
                      <a:pt x="0" y="74"/>
                    </a:moveTo>
                    <a:lnTo>
                      <a:pt x="54" y="0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80" name="Freeform 138"/>
              <p:cNvSpPr>
                <a:spLocks/>
              </p:cNvSpPr>
              <p:nvPr/>
            </p:nvSpPr>
            <p:spPr bwMode="auto">
              <a:xfrm>
                <a:off x="2309" y="2737"/>
                <a:ext cx="88" cy="49"/>
              </a:xfrm>
              <a:custGeom>
                <a:avLst/>
                <a:gdLst>
                  <a:gd name="T0" fmla="*/ 0 w 642"/>
                  <a:gd name="T1" fmla="*/ 0 h 361"/>
                  <a:gd name="T2" fmla="*/ 0 w 642"/>
                  <a:gd name="T3" fmla="*/ 0 h 361"/>
                  <a:gd name="T4" fmla="*/ 0 w 642"/>
                  <a:gd name="T5" fmla="*/ 0 h 361"/>
                  <a:gd name="T6" fmla="*/ 0 w 642"/>
                  <a:gd name="T7" fmla="*/ 0 h 361"/>
                  <a:gd name="T8" fmla="*/ 0 w 642"/>
                  <a:gd name="T9" fmla="*/ 0 h 361"/>
                  <a:gd name="T10" fmla="*/ 0 w 642"/>
                  <a:gd name="T11" fmla="*/ 0 h 361"/>
                  <a:gd name="T12" fmla="*/ 0 w 642"/>
                  <a:gd name="T13" fmla="*/ 0 h 361"/>
                  <a:gd name="T14" fmla="*/ 0 w 642"/>
                  <a:gd name="T15" fmla="*/ 0 h 361"/>
                  <a:gd name="T16" fmla="*/ 0 w 642"/>
                  <a:gd name="T17" fmla="*/ 0 h 361"/>
                  <a:gd name="T18" fmla="*/ 0 w 642"/>
                  <a:gd name="T19" fmla="*/ 0 h 361"/>
                  <a:gd name="T20" fmla="*/ 0 w 642"/>
                  <a:gd name="T21" fmla="*/ 0 h 361"/>
                  <a:gd name="T22" fmla="*/ 0 w 642"/>
                  <a:gd name="T23" fmla="*/ 0 h 361"/>
                  <a:gd name="T24" fmla="*/ 0 w 642"/>
                  <a:gd name="T25" fmla="*/ 0 h 361"/>
                  <a:gd name="T26" fmla="*/ 0 w 642"/>
                  <a:gd name="T27" fmla="*/ 0 h 361"/>
                  <a:gd name="T28" fmla="*/ 0 w 642"/>
                  <a:gd name="T29" fmla="*/ 0 h 361"/>
                  <a:gd name="T30" fmla="*/ 0 w 642"/>
                  <a:gd name="T31" fmla="*/ 0 h 361"/>
                  <a:gd name="T32" fmla="*/ 0 w 642"/>
                  <a:gd name="T33" fmla="*/ 0 h 361"/>
                  <a:gd name="T34" fmla="*/ 0 w 642"/>
                  <a:gd name="T35" fmla="*/ 0 h 3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642" h="361">
                    <a:moveTo>
                      <a:pt x="642" y="329"/>
                    </a:moveTo>
                    <a:lnTo>
                      <a:pt x="569" y="347"/>
                    </a:lnTo>
                    <a:lnTo>
                      <a:pt x="498" y="358"/>
                    </a:lnTo>
                    <a:lnTo>
                      <a:pt x="429" y="361"/>
                    </a:lnTo>
                    <a:lnTo>
                      <a:pt x="364" y="358"/>
                    </a:lnTo>
                    <a:lnTo>
                      <a:pt x="302" y="347"/>
                    </a:lnTo>
                    <a:lnTo>
                      <a:pt x="244" y="332"/>
                    </a:lnTo>
                    <a:lnTo>
                      <a:pt x="192" y="311"/>
                    </a:lnTo>
                    <a:lnTo>
                      <a:pt x="144" y="287"/>
                    </a:lnTo>
                    <a:lnTo>
                      <a:pt x="103" y="258"/>
                    </a:lnTo>
                    <a:lnTo>
                      <a:pt x="67" y="226"/>
                    </a:lnTo>
                    <a:lnTo>
                      <a:pt x="39" y="191"/>
                    </a:lnTo>
                    <a:lnTo>
                      <a:pt x="17" y="155"/>
                    </a:lnTo>
                    <a:lnTo>
                      <a:pt x="4" y="117"/>
                    </a:lnTo>
                    <a:lnTo>
                      <a:pt x="0" y="77"/>
                    </a:lnTo>
                    <a:lnTo>
                      <a:pt x="4" y="38"/>
                    </a:lnTo>
                    <a:lnTo>
                      <a:pt x="18" y="0"/>
                    </a:lnTo>
                    <a:lnTo>
                      <a:pt x="642" y="329"/>
                    </a:lnTo>
                    <a:close/>
                  </a:path>
                </a:pathLst>
              </a:custGeom>
              <a:solidFill>
                <a:srgbClr val="FDE6F2"/>
              </a:solidFill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81" name="Freeform 139"/>
              <p:cNvSpPr>
                <a:spLocks/>
              </p:cNvSpPr>
              <p:nvPr/>
            </p:nvSpPr>
            <p:spPr bwMode="auto">
              <a:xfrm>
                <a:off x="2409" y="2601"/>
                <a:ext cx="74" cy="94"/>
              </a:xfrm>
              <a:custGeom>
                <a:avLst/>
                <a:gdLst>
                  <a:gd name="T0" fmla="*/ 0 w 538"/>
                  <a:gd name="T1" fmla="*/ 0 h 680"/>
                  <a:gd name="T2" fmla="*/ 0 w 538"/>
                  <a:gd name="T3" fmla="*/ 0 h 680"/>
                  <a:gd name="T4" fmla="*/ 0 w 538"/>
                  <a:gd name="T5" fmla="*/ 0 h 680"/>
                  <a:gd name="T6" fmla="*/ 0 w 538"/>
                  <a:gd name="T7" fmla="*/ 0 h 680"/>
                  <a:gd name="T8" fmla="*/ 0 w 538"/>
                  <a:gd name="T9" fmla="*/ 0 h 680"/>
                  <a:gd name="T10" fmla="*/ 0 w 538"/>
                  <a:gd name="T11" fmla="*/ 0 h 680"/>
                  <a:gd name="T12" fmla="*/ 0 w 538"/>
                  <a:gd name="T13" fmla="*/ 0 h 680"/>
                  <a:gd name="T14" fmla="*/ 0 w 538"/>
                  <a:gd name="T15" fmla="*/ 0 h 680"/>
                  <a:gd name="T16" fmla="*/ 0 w 538"/>
                  <a:gd name="T17" fmla="*/ 0 h 680"/>
                  <a:gd name="T18" fmla="*/ 0 w 538"/>
                  <a:gd name="T19" fmla="*/ 0 h 680"/>
                  <a:gd name="T20" fmla="*/ 0 w 538"/>
                  <a:gd name="T21" fmla="*/ 0 h 680"/>
                  <a:gd name="T22" fmla="*/ 0 w 538"/>
                  <a:gd name="T23" fmla="*/ 0 h 680"/>
                  <a:gd name="T24" fmla="*/ 0 w 538"/>
                  <a:gd name="T25" fmla="*/ 0 h 680"/>
                  <a:gd name="T26" fmla="*/ 0 w 538"/>
                  <a:gd name="T27" fmla="*/ 0 h 680"/>
                  <a:gd name="T28" fmla="*/ 0 w 538"/>
                  <a:gd name="T29" fmla="*/ 0 h 680"/>
                  <a:gd name="T30" fmla="*/ 0 w 538"/>
                  <a:gd name="T31" fmla="*/ 0 h 680"/>
                  <a:gd name="T32" fmla="*/ 0 w 538"/>
                  <a:gd name="T33" fmla="*/ 0 h 6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38" h="680">
                    <a:moveTo>
                      <a:pt x="538" y="0"/>
                    </a:moveTo>
                    <a:lnTo>
                      <a:pt x="533" y="1"/>
                    </a:lnTo>
                    <a:lnTo>
                      <a:pt x="523" y="17"/>
                    </a:lnTo>
                    <a:lnTo>
                      <a:pt x="508" y="44"/>
                    </a:lnTo>
                    <a:lnTo>
                      <a:pt x="487" y="82"/>
                    </a:lnTo>
                    <a:lnTo>
                      <a:pt x="462" y="129"/>
                    </a:lnTo>
                    <a:lnTo>
                      <a:pt x="433" y="181"/>
                    </a:lnTo>
                    <a:lnTo>
                      <a:pt x="400" y="239"/>
                    </a:lnTo>
                    <a:lnTo>
                      <a:pt x="363" y="300"/>
                    </a:lnTo>
                    <a:lnTo>
                      <a:pt x="324" y="362"/>
                    </a:lnTo>
                    <a:lnTo>
                      <a:pt x="282" y="423"/>
                    </a:lnTo>
                    <a:lnTo>
                      <a:pt x="238" y="482"/>
                    </a:lnTo>
                    <a:lnTo>
                      <a:pt x="192" y="536"/>
                    </a:lnTo>
                    <a:lnTo>
                      <a:pt x="145" y="585"/>
                    </a:lnTo>
                    <a:lnTo>
                      <a:pt x="97" y="626"/>
                    </a:lnTo>
                    <a:lnTo>
                      <a:pt x="48" y="659"/>
                    </a:lnTo>
                    <a:lnTo>
                      <a:pt x="0" y="68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82" name="Freeform 140"/>
              <p:cNvSpPr>
                <a:spLocks/>
              </p:cNvSpPr>
              <p:nvPr/>
            </p:nvSpPr>
            <p:spPr bwMode="auto">
              <a:xfrm>
                <a:off x="2476" y="2600"/>
                <a:ext cx="12" cy="4"/>
              </a:xfrm>
              <a:custGeom>
                <a:avLst/>
                <a:gdLst>
                  <a:gd name="T0" fmla="*/ 0 w 90"/>
                  <a:gd name="T1" fmla="*/ 0 h 26"/>
                  <a:gd name="T2" fmla="*/ 0 w 90"/>
                  <a:gd name="T3" fmla="*/ 0 h 26"/>
                  <a:gd name="T4" fmla="*/ 0 w 90"/>
                  <a:gd name="T5" fmla="*/ 0 h 2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0" h="26">
                    <a:moveTo>
                      <a:pt x="90" y="0"/>
                    </a:moveTo>
                    <a:lnTo>
                      <a:pt x="0" y="2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83" name="Freeform 141"/>
              <p:cNvSpPr>
                <a:spLocks/>
              </p:cNvSpPr>
              <p:nvPr/>
            </p:nvSpPr>
            <p:spPr bwMode="auto">
              <a:xfrm>
                <a:off x="2407" y="2688"/>
                <a:ext cx="4" cy="12"/>
              </a:xfrm>
              <a:custGeom>
                <a:avLst/>
                <a:gdLst>
                  <a:gd name="T0" fmla="*/ 0 w 23"/>
                  <a:gd name="T1" fmla="*/ 0 h 89"/>
                  <a:gd name="T2" fmla="*/ 0 w 23"/>
                  <a:gd name="T3" fmla="*/ 0 h 89"/>
                  <a:gd name="T4" fmla="*/ 0 w 23"/>
                  <a:gd name="T5" fmla="*/ 0 h 8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3" h="89">
                    <a:moveTo>
                      <a:pt x="23" y="89"/>
                    </a:moveTo>
                    <a:lnTo>
                      <a:pt x="0" y="0"/>
                    </a:lnTo>
                    <a:lnTo>
                      <a:pt x="23" y="8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84" name="Freeform 142"/>
              <p:cNvSpPr>
                <a:spLocks/>
              </p:cNvSpPr>
              <p:nvPr/>
            </p:nvSpPr>
            <p:spPr bwMode="auto">
              <a:xfrm>
                <a:off x="2241" y="2695"/>
                <a:ext cx="168" cy="67"/>
              </a:xfrm>
              <a:custGeom>
                <a:avLst/>
                <a:gdLst>
                  <a:gd name="T0" fmla="*/ 0 w 1228"/>
                  <a:gd name="T1" fmla="*/ 0 h 492"/>
                  <a:gd name="T2" fmla="*/ 0 w 1228"/>
                  <a:gd name="T3" fmla="*/ 0 h 492"/>
                  <a:gd name="T4" fmla="*/ 0 w 1228"/>
                  <a:gd name="T5" fmla="*/ 0 h 492"/>
                  <a:gd name="T6" fmla="*/ 0 w 1228"/>
                  <a:gd name="T7" fmla="*/ 0 h 492"/>
                  <a:gd name="T8" fmla="*/ 0 w 1228"/>
                  <a:gd name="T9" fmla="*/ 0 h 492"/>
                  <a:gd name="T10" fmla="*/ 0 w 1228"/>
                  <a:gd name="T11" fmla="*/ 0 h 492"/>
                  <a:gd name="T12" fmla="*/ 0 w 1228"/>
                  <a:gd name="T13" fmla="*/ 0 h 492"/>
                  <a:gd name="T14" fmla="*/ 0 w 1228"/>
                  <a:gd name="T15" fmla="*/ 0 h 492"/>
                  <a:gd name="T16" fmla="*/ 0 w 1228"/>
                  <a:gd name="T17" fmla="*/ 0 h 492"/>
                  <a:gd name="T18" fmla="*/ 0 w 1228"/>
                  <a:gd name="T19" fmla="*/ 0 h 492"/>
                  <a:gd name="T20" fmla="*/ 0 w 1228"/>
                  <a:gd name="T21" fmla="*/ 0 h 492"/>
                  <a:gd name="T22" fmla="*/ 0 w 1228"/>
                  <a:gd name="T23" fmla="*/ 0 h 492"/>
                  <a:gd name="T24" fmla="*/ 0 w 1228"/>
                  <a:gd name="T25" fmla="*/ 0 h 492"/>
                  <a:gd name="T26" fmla="*/ 0 w 1228"/>
                  <a:gd name="T27" fmla="*/ 0 h 492"/>
                  <a:gd name="T28" fmla="*/ 0 w 1228"/>
                  <a:gd name="T29" fmla="*/ 0 h 492"/>
                  <a:gd name="T30" fmla="*/ 0 w 1228"/>
                  <a:gd name="T31" fmla="*/ 0 h 492"/>
                  <a:gd name="T32" fmla="*/ 0 w 1228"/>
                  <a:gd name="T33" fmla="*/ 0 h 49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28" h="492">
                    <a:moveTo>
                      <a:pt x="1228" y="0"/>
                    </a:moveTo>
                    <a:lnTo>
                      <a:pt x="1202" y="9"/>
                    </a:lnTo>
                    <a:lnTo>
                      <a:pt x="1164" y="29"/>
                    </a:lnTo>
                    <a:lnTo>
                      <a:pt x="1114" y="56"/>
                    </a:lnTo>
                    <a:lnTo>
                      <a:pt x="1053" y="90"/>
                    </a:lnTo>
                    <a:lnTo>
                      <a:pt x="983" y="129"/>
                    </a:lnTo>
                    <a:lnTo>
                      <a:pt x="904" y="172"/>
                    </a:lnTo>
                    <a:lnTo>
                      <a:pt x="820" y="218"/>
                    </a:lnTo>
                    <a:lnTo>
                      <a:pt x="729" y="264"/>
                    </a:lnTo>
                    <a:lnTo>
                      <a:pt x="636" y="309"/>
                    </a:lnTo>
                    <a:lnTo>
                      <a:pt x="540" y="353"/>
                    </a:lnTo>
                    <a:lnTo>
                      <a:pt x="443" y="393"/>
                    </a:lnTo>
                    <a:lnTo>
                      <a:pt x="347" y="428"/>
                    </a:lnTo>
                    <a:lnTo>
                      <a:pt x="254" y="457"/>
                    </a:lnTo>
                    <a:lnTo>
                      <a:pt x="164" y="477"/>
                    </a:lnTo>
                    <a:lnTo>
                      <a:pt x="79" y="489"/>
                    </a:lnTo>
                    <a:lnTo>
                      <a:pt x="0" y="492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85" name="Freeform 143"/>
              <p:cNvSpPr>
                <a:spLocks/>
              </p:cNvSpPr>
              <p:nvPr/>
            </p:nvSpPr>
            <p:spPr bwMode="auto">
              <a:xfrm>
                <a:off x="2407" y="2688"/>
                <a:ext cx="4" cy="12"/>
              </a:xfrm>
              <a:custGeom>
                <a:avLst/>
                <a:gdLst>
                  <a:gd name="T0" fmla="*/ 0 w 23"/>
                  <a:gd name="T1" fmla="*/ 0 h 89"/>
                  <a:gd name="T2" fmla="*/ 0 w 23"/>
                  <a:gd name="T3" fmla="*/ 0 h 89"/>
                  <a:gd name="T4" fmla="*/ 0 w 23"/>
                  <a:gd name="T5" fmla="*/ 0 h 8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3" h="89">
                    <a:moveTo>
                      <a:pt x="0" y="0"/>
                    </a:moveTo>
                    <a:lnTo>
                      <a:pt x="23" y="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86" name="Freeform 144"/>
              <p:cNvSpPr>
                <a:spLocks/>
              </p:cNvSpPr>
              <p:nvPr/>
            </p:nvSpPr>
            <p:spPr bwMode="auto">
              <a:xfrm>
                <a:off x="2241" y="2755"/>
                <a:ext cx="1" cy="13"/>
              </a:xfrm>
              <a:custGeom>
                <a:avLst/>
                <a:gdLst>
                  <a:gd name="T0" fmla="*/ 0 w 5"/>
                  <a:gd name="T1" fmla="*/ 0 h 91"/>
                  <a:gd name="T2" fmla="*/ 0 w 5"/>
                  <a:gd name="T3" fmla="*/ 0 h 91"/>
                  <a:gd name="T4" fmla="*/ 0 w 5"/>
                  <a:gd name="T5" fmla="*/ 0 h 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91">
                    <a:moveTo>
                      <a:pt x="0" y="91"/>
                    </a:moveTo>
                    <a:lnTo>
                      <a:pt x="5" y="0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87" name="Freeform 145"/>
              <p:cNvSpPr>
                <a:spLocks/>
              </p:cNvSpPr>
              <p:nvPr/>
            </p:nvSpPr>
            <p:spPr bwMode="auto">
              <a:xfrm>
                <a:off x="2208" y="2710"/>
                <a:ext cx="33" cy="52"/>
              </a:xfrm>
              <a:custGeom>
                <a:avLst/>
                <a:gdLst>
                  <a:gd name="T0" fmla="*/ 0 w 241"/>
                  <a:gd name="T1" fmla="*/ 0 h 376"/>
                  <a:gd name="T2" fmla="*/ 0 w 241"/>
                  <a:gd name="T3" fmla="*/ 0 h 376"/>
                  <a:gd name="T4" fmla="*/ 0 w 241"/>
                  <a:gd name="T5" fmla="*/ 0 h 376"/>
                  <a:gd name="T6" fmla="*/ 0 w 241"/>
                  <a:gd name="T7" fmla="*/ 0 h 376"/>
                  <a:gd name="T8" fmla="*/ 0 w 241"/>
                  <a:gd name="T9" fmla="*/ 0 h 376"/>
                  <a:gd name="T10" fmla="*/ 0 w 241"/>
                  <a:gd name="T11" fmla="*/ 0 h 376"/>
                  <a:gd name="T12" fmla="*/ 0 w 241"/>
                  <a:gd name="T13" fmla="*/ 0 h 376"/>
                  <a:gd name="T14" fmla="*/ 0 w 241"/>
                  <a:gd name="T15" fmla="*/ 0 h 376"/>
                  <a:gd name="T16" fmla="*/ 0 w 241"/>
                  <a:gd name="T17" fmla="*/ 0 h 376"/>
                  <a:gd name="T18" fmla="*/ 0 w 241"/>
                  <a:gd name="T19" fmla="*/ 0 h 376"/>
                  <a:gd name="T20" fmla="*/ 0 w 241"/>
                  <a:gd name="T21" fmla="*/ 0 h 376"/>
                  <a:gd name="T22" fmla="*/ 0 w 241"/>
                  <a:gd name="T23" fmla="*/ 0 h 376"/>
                  <a:gd name="T24" fmla="*/ 0 w 241"/>
                  <a:gd name="T25" fmla="*/ 0 h 376"/>
                  <a:gd name="T26" fmla="*/ 0 w 241"/>
                  <a:gd name="T27" fmla="*/ 0 h 376"/>
                  <a:gd name="T28" fmla="*/ 0 w 241"/>
                  <a:gd name="T29" fmla="*/ 0 h 376"/>
                  <a:gd name="T30" fmla="*/ 0 w 241"/>
                  <a:gd name="T31" fmla="*/ 0 h 376"/>
                  <a:gd name="T32" fmla="*/ 0 w 241"/>
                  <a:gd name="T33" fmla="*/ 0 h 3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1" h="376">
                    <a:moveTo>
                      <a:pt x="241" y="376"/>
                    </a:moveTo>
                    <a:lnTo>
                      <a:pt x="197" y="370"/>
                    </a:lnTo>
                    <a:lnTo>
                      <a:pt x="159" y="361"/>
                    </a:lnTo>
                    <a:lnTo>
                      <a:pt x="126" y="348"/>
                    </a:lnTo>
                    <a:lnTo>
                      <a:pt x="98" y="332"/>
                    </a:lnTo>
                    <a:lnTo>
                      <a:pt x="74" y="313"/>
                    </a:lnTo>
                    <a:lnTo>
                      <a:pt x="53" y="291"/>
                    </a:lnTo>
                    <a:lnTo>
                      <a:pt x="38" y="266"/>
                    </a:lnTo>
                    <a:lnTo>
                      <a:pt x="25" y="240"/>
                    </a:lnTo>
                    <a:lnTo>
                      <a:pt x="15" y="212"/>
                    </a:lnTo>
                    <a:lnTo>
                      <a:pt x="9" y="182"/>
                    </a:lnTo>
                    <a:lnTo>
                      <a:pt x="4" y="152"/>
                    </a:lnTo>
                    <a:lnTo>
                      <a:pt x="1" y="121"/>
                    </a:lnTo>
                    <a:lnTo>
                      <a:pt x="0" y="90"/>
                    </a:lnTo>
                    <a:lnTo>
                      <a:pt x="0" y="60"/>
                    </a:lnTo>
                    <a:lnTo>
                      <a:pt x="1" y="29"/>
                    </a:lnTo>
                    <a:lnTo>
                      <a:pt x="3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88" name="Freeform 146"/>
              <p:cNvSpPr>
                <a:spLocks/>
              </p:cNvSpPr>
              <p:nvPr/>
            </p:nvSpPr>
            <p:spPr bwMode="auto">
              <a:xfrm>
                <a:off x="2241" y="2755"/>
                <a:ext cx="1" cy="13"/>
              </a:xfrm>
              <a:custGeom>
                <a:avLst/>
                <a:gdLst>
                  <a:gd name="T0" fmla="*/ 0 w 5"/>
                  <a:gd name="T1" fmla="*/ 0 h 91"/>
                  <a:gd name="T2" fmla="*/ 0 w 5"/>
                  <a:gd name="T3" fmla="*/ 0 h 91"/>
                  <a:gd name="T4" fmla="*/ 0 w 5"/>
                  <a:gd name="T5" fmla="*/ 0 h 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91">
                    <a:moveTo>
                      <a:pt x="5" y="0"/>
                    </a:moveTo>
                    <a:lnTo>
                      <a:pt x="0" y="9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89" name="Freeform 147"/>
              <p:cNvSpPr>
                <a:spLocks/>
              </p:cNvSpPr>
              <p:nvPr/>
            </p:nvSpPr>
            <p:spPr bwMode="auto">
              <a:xfrm>
                <a:off x="2203" y="2710"/>
                <a:ext cx="12" cy="1"/>
              </a:xfrm>
              <a:custGeom>
                <a:avLst/>
                <a:gdLst>
                  <a:gd name="T0" fmla="*/ 0 w 92"/>
                  <a:gd name="T1" fmla="*/ 0 h 4"/>
                  <a:gd name="T2" fmla="*/ 0 w 92"/>
                  <a:gd name="T3" fmla="*/ 0 h 4"/>
                  <a:gd name="T4" fmla="*/ 0 w 92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2" h="4">
                    <a:moveTo>
                      <a:pt x="0" y="0"/>
                    </a:moveTo>
                    <a:lnTo>
                      <a:pt x="9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90" name="Freeform 148"/>
              <p:cNvSpPr>
                <a:spLocks/>
              </p:cNvSpPr>
              <p:nvPr/>
            </p:nvSpPr>
            <p:spPr bwMode="auto">
              <a:xfrm>
                <a:off x="2208" y="2610"/>
                <a:ext cx="132" cy="107"/>
              </a:xfrm>
              <a:custGeom>
                <a:avLst/>
                <a:gdLst>
                  <a:gd name="T0" fmla="*/ 0 w 970"/>
                  <a:gd name="T1" fmla="*/ 0 h 787"/>
                  <a:gd name="T2" fmla="*/ 0 w 970"/>
                  <a:gd name="T3" fmla="*/ 0 h 787"/>
                  <a:gd name="T4" fmla="*/ 0 w 970"/>
                  <a:gd name="T5" fmla="*/ 0 h 787"/>
                  <a:gd name="T6" fmla="*/ 0 w 970"/>
                  <a:gd name="T7" fmla="*/ 0 h 787"/>
                  <a:gd name="T8" fmla="*/ 0 w 970"/>
                  <a:gd name="T9" fmla="*/ 0 h 787"/>
                  <a:gd name="T10" fmla="*/ 0 w 970"/>
                  <a:gd name="T11" fmla="*/ 0 h 787"/>
                  <a:gd name="T12" fmla="*/ 0 w 970"/>
                  <a:gd name="T13" fmla="*/ 0 h 787"/>
                  <a:gd name="T14" fmla="*/ 0 w 970"/>
                  <a:gd name="T15" fmla="*/ 0 h 787"/>
                  <a:gd name="T16" fmla="*/ 0 w 970"/>
                  <a:gd name="T17" fmla="*/ 0 h 787"/>
                  <a:gd name="T18" fmla="*/ 0 w 970"/>
                  <a:gd name="T19" fmla="*/ 0 h 787"/>
                  <a:gd name="T20" fmla="*/ 0 w 970"/>
                  <a:gd name="T21" fmla="*/ 0 h 787"/>
                  <a:gd name="T22" fmla="*/ 0 w 970"/>
                  <a:gd name="T23" fmla="*/ 0 h 787"/>
                  <a:gd name="T24" fmla="*/ 0 w 970"/>
                  <a:gd name="T25" fmla="*/ 0 h 787"/>
                  <a:gd name="T26" fmla="*/ 0 w 970"/>
                  <a:gd name="T27" fmla="*/ 0 h 787"/>
                  <a:gd name="T28" fmla="*/ 0 w 970"/>
                  <a:gd name="T29" fmla="*/ 0 h 787"/>
                  <a:gd name="T30" fmla="*/ 0 w 970"/>
                  <a:gd name="T31" fmla="*/ 0 h 787"/>
                  <a:gd name="T32" fmla="*/ 0 w 970"/>
                  <a:gd name="T33" fmla="*/ 0 h 78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70" h="787">
                    <a:moveTo>
                      <a:pt x="5" y="739"/>
                    </a:moveTo>
                    <a:lnTo>
                      <a:pt x="2" y="764"/>
                    </a:lnTo>
                    <a:lnTo>
                      <a:pt x="0" y="780"/>
                    </a:lnTo>
                    <a:lnTo>
                      <a:pt x="0" y="787"/>
                    </a:lnTo>
                    <a:lnTo>
                      <a:pt x="2" y="782"/>
                    </a:lnTo>
                    <a:lnTo>
                      <a:pt x="11" y="769"/>
                    </a:lnTo>
                    <a:lnTo>
                      <a:pt x="27" y="746"/>
                    </a:lnTo>
                    <a:lnTo>
                      <a:pt x="51" y="714"/>
                    </a:lnTo>
                    <a:lnTo>
                      <a:pt x="87" y="672"/>
                    </a:lnTo>
                    <a:lnTo>
                      <a:pt x="135" y="621"/>
                    </a:lnTo>
                    <a:lnTo>
                      <a:pt x="197" y="560"/>
                    </a:lnTo>
                    <a:lnTo>
                      <a:pt x="275" y="489"/>
                    </a:lnTo>
                    <a:lnTo>
                      <a:pt x="371" y="410"/>
                    </a:lnTo>
                    <a:lnTo>
                      <a:pt x="487" y="321"/>
                    </a:lnTo>
                    <a:lnTo>
                      <a:pt x="624" y="223"/>
                    </a:lnTo>
                    <a:lnTo>
                      <a:pt x="784" y="116"/>
                    </a:lnTo>
                    <a:lnTo>
                      <a:pt x="97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91" name="Freeform 149"/>
              <p:cNvSpPr>
                <a:spLocks/>
              </p:cNvSpPr>
              <p:nvPr/>
            </p:nvSpPr>
            <p:spPr bwMode="auto">
              <a:xfrm>
                <a:off x="2203" y="2710"/>
                <a:ext cx="12" cy="1"/>
              </a:xfrm>
              <a:custGeom>
                <a:avLst/>
                <a:gdLst>
                  <a:gd name="T0" fmla="*/ 0 w 92"/>
                  <a:gd name="T1" fmla="*/ 0 h 4"/>
                  <a:gd name="T2" fmla="*/ 0 w 92"/>
                  <a:gd name="T3" fmla="*/ 0 h 4"/>
                  <a:gd name="T4" fmla="*/ 0 w 92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2" h="4">
                    <a:moveTo>
                      <a:pt x="0" y="0"/>
                    </a:moveTo>
                    <a:lnTo>
                      <a:pt x="9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92" name="Freeform 150"/>
              <p:cNvSpPr>
                <a:spLocks/>
              </p:cNvSpPr>
              <p:nvPr/>
            </p:nvSpPr>
            <p:spPr bwMode="auto">
              <a:xfrm>
                <a:off x="2337" y="2605"/>
                <a:ext cx="6" cy="10"/>
              </a:xfrm>
              <a:custGeom>
                <a:avLst/>
                <a:gdLst>
                  <a:gd name="T0" fmla="*/ 0 w 48"/>
                  <a:gd name="T1" fmla="*/ 0 h 79"/>
                  <a:gd name="T2" fmla="*/ 0 w 48"/>
                  <a:gd name="T3" fmla="*/ 0 h 79"/>
                  <a:gd name="T4" fmla="*/ 0 w 48"/>
                  <a:gd name="T5" fmla="*/ 0 h 7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8" h="79">
                    <a:moveTo>
                      <a:pt x="0" y="0"/>
                    </a:moveTo>
                    <a:lnTo>
                      <a:pt x="48" y="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93" name="Freeform 151"/>
              <p:cNvSpPr>
                <a:spLocks/>
              </p:cNvSpPr>
              <p:nvPr/>
            </p:nvSpPr>
            <p:spPr bwMode="auto">
              <a:xfrm>
                <a:off x="2340" y="2514"/>
                <a:ext cx="26" cy="96"/>
              </a:xfrm>
              <a:custGeom>
                <a:avLst/>
                <a:gdLst>
                  <a:gd name="T0" fmla="*/ 0 w 185"/>
                  <a:gd name="T1" fmla="*/ 0 h 703"/>
                  <a:gd name="T2" fmla="*/ 0 w 185"/>
                  <a:gd name="T3" fmla="*/ 0 h 703"/>
                  <a:gd name="T4" fmla="*/ 0 w 185"/>
                  <a:gd name="T5" fmla="*/ 0 h 703"/>
                  <a:gd name="T6" fmla="*/ 0 w 185"/>
                  <a:gd name="T7" fmla="*/ 0 h 703"/>
                  <a:gd name="T8" fmla="*/ 0 w 185"/>
                  <a:gd name="T9" fmla="*/ 0 h 703"/>
                  <a:gd name="T10" fmla="*/ 0 w 185"/>
                  <a:gd name="T11" fmla="*/ 0 h 703"/>
                  <a:gd name="T12" fmla="*/ 0 w 185"/>
                  <a:gd name="T13" fmla="*/ 0 h 703"/>
                  <a:gd name="T14" fmla="*/ 0 w 185"/>
                  <a:gd name="T15" fmla="*/ 0 h 703"/>
                  <a:gd name="T16" fmla="*/ 0 w 185"/>
                  <a:gd name="T17" fmla="*/ 0 h 703"/>
                  <a:gd name="T18" fmla="*/ 0 w 185"/>
                  <a:gd name="T19" fmla="*/ 0 h 703"/>
                  <a:gd name="T20" fmla="*/ 0 w 185"/>
                  <a:gd name="T21" fmla="*/ 0 h 703"/>
                  <a:gd name="T22" fmla="*/ 0 w 185"/>
                  <a:gd name="T23" fmla="*/ 0 h 703"/>
                  <a:gd name="T24" fmla="*/ 0 w 185"/>
                  <a:gd name="T25" fmla="*/ 0 h 703"/>
                  <a:gd name="T26" fmla="*/ 0 w 185"/>
                  <a:gd name="T27" fmla="*/ 0 h 703"/>
                  <a:gd name="T28" fmla="*/ 0 w 185"/>
                  <a:gd name="T29" fmla="*/ 0 h 703"/>
                  <a:gd name="T30" fmla="*/ 0 w 185"/>
                  <a:gd name="T31" fmla="*/ 0 h 703"/>
                  <a:gd name="T32" fmla="*/ 0 w 185"/>
                  <a:gd name="T33" fmla="*/ 0 h 70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85" h="703">
                    <a:moveTo>
                      <a:pt x="0" y="703"/>
                    </a:moveTo>
                    <a:lnTo>
                      <a:pt x="9" y="692"/>
                    </a:lnTo>
                    <a:lnTo>
                      <a:pt x="21" y="668"/>
                    </a:lnTo>
                    <a:lnTo>
                      <a:pt x="33" y="634"/>
                    </a:lnTo>
                    <a:lnTo>
                      <a:pt x="46" y="591"/>
                    </a:lnTo>
                    <a:lnTo>
                      <a:pt x="59" y="542"/>
                    </a:lnTo>
                    <a:lnTo>
                      <a:pt x="73" y="487"/>
                    </a:lnTo>
                    <a:lnTo>
                      <a:pt x="87" y="429"/>
                    </a:lnTo>
                    <a:lnTo>
                      <a:pt x="101" y="368"/>
                    </a:lnTo>
                    <a:lnTo>
                      <a:pt x="115" y="307"/>
                    </a:lnTo>
                    <a:lnTo>
                      <a:pt x="128" y="246"/>
                    </a:lnTo>
                    <a:lnTo>
                      <a:pt x="142" y="189"/>
                    </a:lnTo>
                    <a:lnTo>
                      <a:pt x="152" y="137"/>
                    </a:lnTo>
                    <a:lnTo>
                      <a:pt x="163" y="89"/>
                    </a:lnTo>
                    <a:lnTo>
                      <a:pt x="172" y="50"/>
                    </a:lnTo>
                    <a:lnTo>
                      <a:pt x="180" y="19"/>
                    </a:lnTo>
                    <a:lnTo>
                      <a:pt x="185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94" name="Freeform 152"/>
              <p:cNvSpPr>
                <a:spLocks/>
              </p:cNvSpPr>
              <p:nvPr/>
            </p:nvSpPr>
            <p:spPr bwMode="auto">
              <a:xfrm>
                <a:off x="2337" y="2605"/>
                <a:ext cx="6" cy="10"/>
              </a:xfrm>
              <a:custGeom>
                <a:avLst/>
                <a:gdLst>
                  <a:gd name="T0" fmla="*/ 0 w 48"/>
                  <a:gd name="T1" fmla="*/ 0 h 79"/>
                  <a:gd name="T2" fmla="*/ 0 w 48"/>
                  <a:gd name="T3" fmla="*/ 0 h 79"/>
                  <a:gd name="T4" fmla="*/ 0 w 48"/>
                  <a:gd name="T5" fmla="*/ 0 h 7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8" h="79">
                    <a:moveTo>
                      <a:pt x="48" y="79"/>
                    </a:moveTo>
                    <a:lnTo>
                      <a:pt x="0" y="0"/>
                    </a:lnTo>
                    <a:lnTo>
                      <a:pt x="48" y="7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95" name="Freeform 153"/>
              <p:cNvSpPr>
                <a:spLocks/>
              </p:cNvSpPr>
              <p:nvPr/>
            </p:nvSpPr>
            <p:spPr bwMode="auto">
              <a:xfrm>
                <a:off x="2360" y="2512"/>
                <a:ext cx="12" cy="3"/>
              </a:xfrm>
              <a:custGeom>
                <a:avLst/>
                <a:gdLst>
                  <a:gd name="T0" fmla="*/ 0 w 90"/>
                  <a:gd name="T1" fmla="*/ 0 h 26"/>
                  <a:gd name="T2" fmla="*/ 0 w 90"/>
                  <a:gd name="T3" fmla="*/ 0 h 26"/>
                  <a:gd name="T4" fmla="*/ 0 w 90"/>
                  <a:gd name="T5" fmla="*/ 0 h 2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0" h="26">
                    <a:moveTo>
                      <a:pt x="0" y="0"/>
                    </a:moveTo>
                    <a:lnTo>
                      <a:pt x="9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96" name="Freeform 154"/>
              <p:cNvSpPr>
                <a:spLocks/>
              </p:cNvSpPr>
              <p:nvPr/>
            </p:nvSpPr>
            <p:spPr bwMode="auto">
              <a:xfrm>
                <a:off x="2366" y="2463"/>
                <a:ext cx="28" cy="51"/>
              </a:xfrm>
              <a:custGeom>
                <a:avLst/>
                <a:gdLst>
                  <a:gd name="T0" fmla="*/ 0 w 208"/>
                  <a:gd name="T1" fmla="*/ 0 h 373"/>
                  <a:gd name="T2" fmla="*/ 0 w 208"/>
                  <a:gd name="T3" fmla="*/ 0 h 373"/>
                  <a:gd name="T4" fmla="*/ 0 w 208"/>
                  <a:gd name="T5" fmla="*/ 0 h 373"/>
                  <a:gd name="T6" fmla="*/ 0 w 208"/>
                  <a:gd name="T7" fmla="*/ 0 h 373"/>
                  <a:gd name="T8" fmla="*/ 0 w 208"/>
                  <a:gd name="T9" fmla="*/ 0 h 373"/>
                  <a:gd name="T10" fmla="*/ 0 w 208"/>
                  <a:gd name="T11" fmla="*/ 0 h 373"/>
                  <a:gd name="T12" fmla="*/ 0 w 208"/>
                  <a:gd name="T13" fmla="*/ 0 h 373"/>
                  <a:gd name="T14" fmla="*/ 0 w 208"/>
                  <a:gd name="T15" fmla="*/ 0 h 373"/>
                  <a:gd name="T16" fmla="*/ 0 w 208"/>
                  <a:gd name="T17" fmla="*/ 0 h 373"/>
                  <a:gd name="T18" fmla="*/ 0 w 208"/>
                  <a:gd name="T19" fmla="*/ 0 h 373"/>
                  <a:gd name="T20" fmla="*/ 0 w 208"/>
                  <a:gd name="T21" fmla="*/ 0 h 373"/>
                  <a:gd name="T22" fmla="*/ 0 w 208"/>
                  <a:gd name="T23" fmla="*/ 0 h 373"/>
                  <a:gd name="T24" fmla="*/ 0 w 208"/>
                  <a:gd name="T25" fmla="*/ 0 h 373"/>
                  <a:gd name="T26" fmla="*/ 0 w 208"/>
                  <a:gd name="T27" fmla="*/ 0 h 373"/>
                  <a:gd name="T28" fmla="*/ 0 w 208"/>
                  <a:gd name="T29" fmla="*/ 0 h 373"/>
                  <a:gd name="T30" fmla="*/ 0 w 208"/>
                  <a:gd name="T31" fmla="*/ 0 h 373"/>
                  <a:gd name="T32" fmla="*/ 0 w 208"/>
                  <a:gd name="T33" fmla="*/ 0 h 37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8" h="373">
                    <a:moveTo>
                      <a:pt x="0" y="373"/>
                    </a:moveTo>
                    <a:lnTo>
                      <a:pt x="13" y="330"/>
                    </a:lnTo>
                    <a:lnTo>
                      <a:pt x="27" y="291"/>
                    </a:lnTo>
                    <a:lnTo>
                      <a:pt x="42" y="258"/>
                    </a:lnTo>
                    <a:lnTo>
                      <a:pt x="58" y="226"/>
                    </a:lnTo>
                    <a:lnTo>
                      <a:pt x="72" y="198"/>
                    </a:lnTo>
                    <a:lnTo>
                      <a:pt x="87" y="173"/>
                    </a:lnTo>
                    <a:lnTo>
                      <a:pt x="101" y="150"/>
                    </a:lnTo>
                    <a:lnTo>
                      <a:pt x="116" y="130"/>
                    </a:lnTo>
                    <a:lnTo>
                      <a:pt x="131" y="111"/>
                    </a:lnTo>
                    <a:lnTo>
                      <a:pt x="144" y="94"/>
                    </a:lnTo>
                    <a:lnTo>
                      <a:pt x="157" y="77"/>
                    </a:lnTo>
                    <a:lnTo>
                      <a:pt x="169" y="61"/>
                    </a:lnTo>
                    <a:lnTo>
                      <a:pt x="180" y="46"/>
                    </a:lnTo>
                    <a:lnTo>
                      <a:pt x="190" y="31"/>
                    </a:lnTo>
                    <a:lnTo>
                      <a:pt x="199" y="16"/>
                    </a:lnTo>
                    <a:lnTo>
                      <a:pt x="208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97" name="Freeform 155"/>
              <p:cNvSpPr>
                <a:spLocks/>
              </p:cNvSpPr>
              <p:nvPr/>
            </p:nvSpPr>
            <p:spPr bwMode="auto">
              <a:xfrm>
                <a:off x="2360" y="2512"/>
                <a:ext cx="12" cy="3"/>
              </a:xfrm>
              <a:custGeom>
                <a:avLst/>
                <a:gdLst>
                  <a:gd name="T0" fmla="*/ 0 w 90"/>
                  <a:gd name="T1" fmla="*/ 0 h 26"/>
                  <a:gd name="T2" fmla="*/ 0 w 90"/>
                  <a:gd name="T3" fmla="*/ 0 h 26"/>
                  <a:gd name="T4" fmla="*/ 0 w 90"/>
                  <a:gd name="T5" fmla="*/ 0 h 2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0" h="26">
                    <a:moveTo>
                      <a:pt x="90" y="26"/>
                    </a:moveTo>
                    <a:lnTo>
                      <a:pt x="0" y="0"/>
                    </a:lnTo>
                    <a:lnTo>
                      <a:pt x="90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98" name="Freeform 156"/>
              <p:cNvSpPr>
                <a:spLocks/>
              </p:cNvSpPr>
              <p:nvPr/>
            </p:nvSpPr>
            <p:spPr bwMode="auto">
              <a:xfrm>
                <a:off x="2388" y="2461"/>
                <a:ext cx="12" cy="5"/>
              </a:xfrm>
              <a:custGeom>
                <a:avLst/>
                <a:gdLst>
                  <a:gd name="T0" fmla="*/ 0 w 85"/>
                  <a:gd name="T1" fmla="*/ 0 h 37"/>
                  <a:gd name="T2" fmla="*/ 0 w 85"/>
                  <a:gd name="T3" fmla="*/ 0 h 37"/>
                  <a:gd name="T4" fmla="*/ 0 w 85"/>
                  <a:gd name="T5" fmla="*/ 0 h 3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5" h="37">
                    <a:moveTo>
                      <a:pt x="0" y="0"/>
                    </a:moveTo>
                    <a:lnTo>
                      <a:pt x="85" y="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99" name="Freeform 157"/>
              <p:cNvSpPr>
                <a:spLocks/>
              </p:cNvSpPr>
              <p:nvPr/>
            </p:nvSpPr>
            <p:spPr bwMode="auto">
              <a:xfrm>
                <a:off x="2394" y="2412"/>
                <a:ext cx="30" cy="51"/>
              </a:xfrm>
              <a:custGeom>
                <a:avLst/>
                <a:gdLst>
                  <a:gd name="T0" fmla="*/ 0 w 218"/>
                  <a:gd name="T1" fmla="*/ 0 h 376"/>
                  <a:gd name="T2" fmla="*/ 0 w 218"/>
                  <a:gd name="T3" fmla="*/ 0 h 376"/>
                  <a:gd name="T4" fmla="*/ 0 w 218"/>
                  <a:gd name="T5" fmla="*/ 0 h 376"/>
                  <a:gd name="T6" fmla="*/ 0 w 218"/>
                  <a:gd name="T7" fmla="*/ 0 h 376"/>
                  <a:gd name="T8" fmla="*/ 0 w 218"/>
                  <a:gd name="T9" fmla="*/ 0 h 376"/>
                  <a:gd name="T10" fmla="*/ 0 w 218"/>
                  <a:gd name="T11" fmla="*/ 0 h 376"/>
                  <a:gd name="T12" fmla="*/ 0 w 218"/>
                  <a:gd name="T13" fmla="*/ 0 h 376"/>
                  <a:gd name="T14" fmla="*/ 0 w 218"/>
                  <a:gd name="T15" fmla="*/ 0 h 376"/>
                  <a:gd name="T16" fmla="*/ 0 w 218"/>
                  <a:gd name="T17" fmla="*/ 0 h 376"/>
                  <a:gd name="T18" fmla="*/ 0 w 218"/>
                  <a:gd name="T19" fmla="*/ 0 h 376"/>
                  <a:gd name="T20" fmla="*/ 0 w 218"/>
                  <a:gd name="T21" fmla="*/ 0 h 376"/>
                  <a:gd name="T22" fmla="*/ 0 w 218"/>
                  <a:gd name="T23" fmla="*/ 0 h 376"/>
                  <a:gd name="T24" fmla="*/ 0 w 218"/>
                  <a:gd name="T25" fmla="*/ 0 h 376"/>
                  <a:gd name="T26" fmla="*/ 0 w 218"/>
                  <a:gd name="T27" fmla="*/ 0 h 376"/>
                  <a:gd name="T28" fmla="*/ 0 w 218"/>
                  <a:gd name="T29" fmla="*/ 0 h 376"/>
                  <a:gd name="T30" fmla="*/ 0 w 218"/>
                  <a:gd name="T31" fmla="*/ 0 h 376"/>
                  <a:gd name="T32" fmla="*/ 0 w 218"/>
                  <a:gd name="T33" fmla="*/ 0 h 3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8" h="376">
                    <a:moveTo>
                      <a:pt x="0" y="376"/>
                    </a:moveTo>
                    <a:lnTo>
                      <a:pt x="37" y="296"/>
                    </a:lnTo>
                    <a:lnTo>
                      <a:pt x="69" y="233"/>
                    </a:lnTo>
                    <a:lnTo>
                      <a:pt x="98" y="183"/>
                    </a:lnTo>
                    <a:lnTo>
                      <a:pt x="122" y="146"/>
                    </a:lnTo>
                    <a:lnTo>
                      <a:pt x="142" y="120"/>
                    </a:lnTo>
                    <a:lnTo>
                      <a:pt x="161" y="102"/>
                    </a:lnTo>
                    <a:lnTo>
                      <a:pt x="175" y="91"/>
                    </a:lnTo>
                    <a:lnTo>
                      <a:pt x="187" y="85"/>
                    </a:lnTo>
                    <a:lnTo>
                      <a:pt x="196" y="82"/>
                    </a:lnTo>
                    <a:lnTo>
                      <a:pt x="203" y="80"/>
                    </a:lnTo>
                    <a:lnTo>
                      <a:pt x="209" y="79"/>
                    </a:lnTo>
                    <a:lnTo>
                      <a:pt x="212" y="75"/>
                    </a:lnTo>
                    <a:lnTo>
                      <a:pt x="214" y="66"/>
                    </a:lnTo>
                    <a:lnTo>
                      <a:pt x="216" y="52"/>
                    </a:lnTo>
                    <a:lnTo>
                      <a:pt x="217" y="30"/>
                    </a:lnTo>
                    <a:lnTo>
                      <a:pt x="218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00" name="Freeform 158"/>
              <p:cNvSpPr>
                <a:spLocks/>
              </p:cNvSpPr>
              <p:nvPr/>
            </p:nvSpPr>
            <p:spPr bwMode="auto">
              <a:xfrm>
                <a:off x="2388" y="2461"/>
                <a:ext cx="12" cy="5"/>
              </a:xfrm>
              <a:custGeom>
                <a:avLst/>
                <a:gdLst>
                  <a:gd name="T0" fmla="*/ 0 w 85"/>
                  <a:gd name="T1" fmla="*/ 0 h 37"/>
                  <a:gd name="T2" fmla="*/ 0 w 85"/>
                  <a:gd name="T3" fmla="*/ 0 h 37"/>
                  <a:gd name="T4" fmla="*/ 0 w 85"/>
                  <a:gd name="T5" fmla="*/ 0 h 3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5" h="37">
                    <a:moveTo>
                      <a:pt x="85" y="37"/>
                    </a:moveTo>
                    <a:lnTo>
                      <a:pt x="0" y="0"/>
                    </a:lnTo>
                    <a:lnTo>
                      <a:pt x="85" y="3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01" name="Freeform 159"/>
              <p:cNvSpPr>
                <a:spLocks/>
              </p:cNvSpPr>
              <p:nvPr/>
            </p:nvSpPr>
            <p:spPr bwMode="auto">
              <a:xfrm>
                <a:off x="2418" y="2412"/>
                <a:ext cx="12" cy="0"/>
              </a:xfrm>
              <a:custGeom>
                <a:avLst/>
                <a:gdLst>
                  <a:gd name="T0" fmla="*/ 0 w 91"/>
                  <a:gd name="T1" fmla="*/ 0 w 91"/>
                  <a:gd name="T2" fmla="*/ 0 w 9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91">
                    <a:moveTo>
                      <a:pt x="0" y="0"/>
                    </a:moveTo>
                    <a:lnTo>
                      <a:pt x="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02" name="Freeform 160"/>
              <p:cNvSpPr>
                <a:spLocks/>
              </p:cNvSpPr>
              <p:nvPr/>
            </p:nvSpPr>
            <p:spPr bwMode="auto">
              <a:xfrm>
                <a:off x="2283" y="2360"/>
                <a:ext cx="141" cy="52"/>
              </a:xfrm>
              <a:custGeom>
                <a:avLst/>
                <a:gdLst>
                  <a:gd name="T0" fmla="*/ 0 w 1032"/>
                  <a:gd name="T1" fmla="*/ 0 h 378"/>
                  <a:gd name="T2" fmla="*/ 0 w 1032"/>
                  <a:gd name="T3" fmla="*/ 0 h 378"/>
                  <a:gd name="T4" fmla="*/ 0 w 1032"/>
                  <a:gd name="T5" fmla="*/ 0 h 378"/>
                  <a:gd name="T6" fmla="*/ 0 w 1032"/>
                  <a:gd name="T7" fmla="*/ 0 h 378"/>
                  <a:gd name="T8" fmla="*/ 0 w 1032"/>
                  <a:gd name="T9" fmla="*/ 0 h 378"/>
                  <a:gd name="T10" fmla="*/ 0 w 1032"/>
                  <a:gd name="T11" fmla="*/ 0 h 378"/>
                  <a:gd name="T12" fmla="*/ 0 w 1032"/>
                  <a:gd name="T13" fmla="*/ 0 h 378"/>
                  <a:gd name="T14" fmla="*/ 0 w 1032"/>
                  <a:gd name="T15" fmla="*/ 0 h 378"/>
                  <a:gd name="T16" fmla="*/ 0 w 1032"/>
                  <a:gd name="T17" fmla="*/ 0 h 378"/>
                  <a:gd name="T18" fmla="*/ 0 w 1032"/>
                  <a:gd name="T19" fmla="*/ 0 h 378"/>
                  <a:gd name="T20" fmla="*/ 0 w 1032"/>
                  <a:gd name="T21" fmla="*/ 0 h 378"/>
                  <a:gd name="T22" fmla="*/ 0 w 1032"/>
                  <a:gd name="T23" fmla="*/ 0 h 378"/>
                  <a:gd name="T24" fmla="*/ 0 w 1032"/>
                  <a:gd name="T25" fmla="*/ 0 h 378"/>
                  <a:gd name="T26" fmla="*/ 0 w 1032"/>
                  <a:gd name="T27" fmla="*/ 0 h 378"/>
                  <a:gd name="T28" fmla="*/ 0 w 1032"/>
                  <a:gd name="T29" fmla="*/ 0 h 378"/>
                  <a:gd name="T30" fmla="*/ 0 w 1032"/>
                  <a:gd name="T31" fmla="*/ 0 h 378"/>
                  <a:gd name="T32" fmla="*/ 0 w 1032"/>
                  <a:gd name="T33" fmla="*/ 0 h 37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32" h="378">
                    <a:moveTo>
                      <a:pt x="1032" y="378"/>
                    </a:moveTo>
                    <a:lnTo>
                      <a:pt x="1027" y="294"/>
                    </a:lnTo>
                    <a:lnTo>
                      <a:pt x="1007" y="232"/>
                    </a:lnTo>
                    <a:lnTo>
                      <a:pt x="977" y="188"/>
                    </a:lnTo>
                    <a:lnTo>
                      <a:pt x="935" y="157"/>
                    </a:lnTo>
                    <a:lnTo>
                      <a:pt x="882" y="141"/>
                    </a:lnTo>
                    <a:lnTo>
                      <a:pt x="821" y="133"/>
                    </a:lnTo>
                    <a:lnTo>
                      <a:pt x="753" y="132"/>
                    </a:lnTo>
                    <a:lnTo>
                      <a:pt x="678" y="137"/>
                    </a:lnTo>
                    <a:lnTo>
                      <a:pt x="598" y="142"/>
                    </a:lnTo>
                    <a:lnTo>
                      <a:pt x="515" y="146"/>
                    </a:lnTo>
                    <a:lnTo>
                      <a:pt x="429" y="147"/>
                    </a:lnTo>
                    <a:lnTo>
                      <a:pt x="341" y="141"/>
                    </a:lnTo>
                    <a:lnTo>
                      <a:pt x="252" y="126"/>
                    </a:lnTo>
                    <a:lnTo>
                      <a:pt x="165" y="100"/>
                    </a:lnTo>
                    <a:lnTo>
                      <a:pt x="81" y="58"/>
                    </a:ln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03" name="Freeform 161"/>
              <p:cNvSpPr>
                <a:spLocks/>
              </p:cNvSpPr>
              <p:nvPr/>
            </p:nvSpPr>
            <p:spPr bwMode="auto">
              <a:xfrm>
                <a:off x="2418" y="2412"/>
                <a:ext cx="12" cy="0"/>
              </a:xfrm>
              <a:custGeom>
                <a:avLst/>
                <a:gdLst>
                  <a:gd name="T0" fmla="*/ 0 w 91"/>
                  <a:gd name="T1" fmla="*/ 0 w 91"/>
                  <a:gd name="T2" fmla="*/ 0 w 9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91">
                    <a:moveTo>
                      <a:pt x="91" y="0"/>
                    </a:moveTo>
                    <a:lnTo>
                      <a:pt x="0" y="0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04" name="Freeform 162"/>
              <p:cNvSpPr>
                <a:spLocks/>
              </p:cNvSpPr>
              <p:nvPr/>
            </p:nvSpPr>
            <p:spPr bwMode="auto">
              <a:xfrm>
                <a:off x="2279" y="2355"/>
                <a:ext cx="8" cy="10"/>
              </a:xfrm>
              <a:custGeom>
                <a:avLst/>
                <a:gdLst>
                  <a:gd name="T0" fmla="*/ 0 w 61"/>
                  <a:gd name="T1" fmla="*/ 0 h 69"/>
                  <a:gd name="T2" fmla="*/ 0 w 61"/>
                  <a:gd name="T3" fmla="*/ 0 h 69"/>
                  <a:gd name="T4" fmla="*/ 0 w 61"/>
                  <a:gd name="T5" fmla="*/ 0 h 6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1" h="69">
                    <a:moveTo>
                      <a:pt x="0" y="69"/>
                    </a:moveTo>
                    <a:lnTo>
                      <a:pt x="61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05" name="Freeform 163"/>
              <p:cNvSpPr>
                <a:spLocks/>
              </p:cNvSpPr>
              <p:nvPr/>
            </p:nvSpPr>
            <p:spPr bwMode="auto">
              <a:xfrm>
                <a:off x="2241" y="2240"/>
                <a:ext cx="48" cy="120"/>
              </a:xfrm>
              <a:custGeom>
                <a:avLst/>
                <a:gdLst>
                  <a:gd name="T0" fmla="*/ 0 w 344"/>
                  <a:gd name="T1" fmla="*/ 0 h 884"/>
                  <a:gd name="T2" fmla="*/ 0 w 344"/>
                  <a:gd name="T3" fmla="*/ 0 h 884"/>
                  <a:gd name="T4" fmla="*/ 0 w 344"/>
                  <a:gd name="T5" fmla="*/ 0 h 884"/>
                  <a:gd name="T6" fmla="*/ 0 w 344"/>
                  <a:gd name="T7" fmla="*/ 0 h 884"/>
                  <a:gd name="T8" fmla="*/ 0 w 344"/>
                  <a:gd name="T9" fmla="*/ 0 h 884"/>
                  <a:gd name="T10" fmla="*/ 0 w 344"/>
                  <a:gd name="T11" fmla="*/ 0 h 884"/>
                  <a:gd name="T12" fmla="*/ 0 w 344"/>
                  <a:gd name="T13" fmla="*/ 0 h 884"/>
                  <a:gd name="T14" fmla="*/ 0 w 344"/>
                  <a:gd name="T15" fmla="*/ 0 h 884"/>
                  <a:gd name="T16" fmla="*/ 0 w 344"/>
                  <a:gd name="T17" fmla="*/ 0 h 884"/>
                  <a:gd name="T18" fmla="*/ 0 w 344"/>
                  <a:gd name="T19" fmla="*/ 0 h 884"/>
                  <a:gd name="T20" fmla="*/ 0 w 344"/>
                  <a:gd name="T21" fmla="*/ 0 h 884"/>
                  <a:gd name="T22" fmla="*/ 0 w 344"/>
                  <a:gd name="T23" fmla="*/ 0 h 884"/>
                  <a:gd name="T24" fmla="*/ 0 w 344"/>
                  <a:gd name="T25" fmla="*/ 0 h 884"/>
                  <a:gd name="T26" fmla="*/ 0 w 344"/>
                  <a:gd name="T27" fmla="*/ 0 h 884"/>
                  <a:gd name="T28" fmla="*/ 0 w 344"/>
                  <a:gd name="T29" fmla="*/ 0 h 884"/>
                  <a:gd name="T30" fmla="*/ 0 w 344"/>
                  <a:gd name="T31" fmla="*/ 0 h 884"/>
                  <a:gd name="T32" fmla="*/ 0 w 344"/>
                  <a:gd name="T33" fmla="*/ 0 h 88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4" h="884">
                    <a:moveTo>
                      <a:pt x="305" y="884"/>
                    </a:moveTo>
                    <a:lnTo>
                      <a:pt x="209" y="791"/>
                    </a:lnTo>
                    <a:lnTo>
                      <a:pt x="133" y="699"/>
                    </a:lnTo>
                    <a:lnTo>
                      <a:pt x="77" y="607"/>
                    </a:lnTo>
                    <a:lnTo>
                      <a:pt x="36" y="518"/>
                    </a:lnTo>
                    <a:lnTo>
                      <a:pt x="11" y="431"/>
                    </a:lnTo>
                    <a:lnTo>
                      <a:pt x="0" y="348"/>
                    </a:lnTo>
                    <a:lnTo>
                      <a:pt x="3" y="272"/>
                    </a:lnTo>
                    <a:lnTo>
                      <a:pt x="16" y="202"/>
                    </a:lnTo>
                    <a:lnTo>
                      <a:pt x="39" y="141"/>
                    </a:lnTo>
                    <a:lnTo>
                      <a:pt x="69" y="89"/>
                    </a:lnTo>
                    <a:lnTo>
                      <a:pt x="107" y="48"/>
                    </a:lnTo>
                    <a:lnTo>
                      <a:pt x="149" y="18"/>
                    </a:lnTo>
                    <a:lnTo>
                      <a:pt x="196" y="2"/>
                    </a:lnTo>
                    <a:lnTo>
                      <a:pt x="245" y="0"/>
                    </a:lnTo>
                    <a:lnTo>
                      <a:pt x="294" y="14"/>
                    </a:lnTo>
                    <a:lnTo>
                      <a:pt x="344" y="45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06" name="Freeform 164"/>
              <p:cNvSpPr>
                <a:spLocks/>
              </p:cNvSpPr>
              <p:nvPr/>
            </p:nvSpPr>
            <p:spPr bwMode="auto">
              <a:xfrm>
                <a:off x="2279" y="2355"/>
                <a:ext cx="8" cy="10"/>
              </a:xfrm>
              <a:custGeom>
                <a:avLst/>
                <a:gdLst>
                  <a:gd name="T0" fmla="*/ 0 w 61"/>
                  <a:gd name="T1" fmla="*/ 0 h 69"/>
                  <a:gd name="T2" fmla="*/ 0 w 61"/>
                  <a:gd name="T3" fmla="*/ 0 h 69"/>
                  <a:gd name="T4" fmla="*/ 0 w 61"/>
                  <a:gd name="T5" fmla="*/ 0 h 6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1" h="69">
                    <a:moveTo>
                      <a:pt x="61" y="0"/>
                    </a:moveTo>
                    <a:lnTo>
                      <a:pt x="0" y="69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07" name="Freeform 165"/>
              <p:cNvSpPr>
                <a:spLocks/>
              </p:cNvSpPr>
              <p:nvPr/>
            </p:nvSpPr>
            <p:spPr bwMode="auto">
              <a:xfrm>
                <a:off x="2284" y="2241"/>
                <a:ext cx="9" cy="9"/>
              </a:xfrm>
              <a:custGeom>
                <a:avLst/>
                <a:gdLst>
                  <a:gd name="T0" fmla="*/ 0 w 59"/>
                  <a:gd name="T1" fmla="*/ 0 h 71"/>
                  <a:gd name="T2" fmla="*/ 0 w 59"/>
                  <a:gd name="T3" fmla="*/ 0 h 71"/>
                  <a:gd name="T4" fmla="*/ 0 w 59"/>
                  <a:gd name="T5" fmla="*/ 0 h 7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9" h="71">
                    <a:moveTo>
                      <a:pt x="59" y="0"/>
                    </a:moveTo>
                    <a:lnTo>
                      <a:pt x="0" y="71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08" name="Freeform 166"/>
              <p:cNvSpPr>
                <a:spLocks/>
              </p:cNvSpPr>
              <p:nvPr/>
            </p:nvSpPr>
            <p:spPr bwMode="auto">
              <a:xfrm>
                <a:off x="2289" y="2245"/>
                <a:ext cx="64" cy="23"/>
              </a:xfrm>
              <a:custGeom>
                <a:avLst/>
                <a:gdLst>
                  <a:gd name="T0" fmla="*/ 0 w 479"/>
                  <a:gd name="T1" fmla="*/ 0 h 162"/>
                  <a:gd name="T2" fmla="*/ 0 w 479"/>
                  <a:gd name="T3" fmla="*/ 0 h 162"/>
                  <a:gd name="T4" fmla="*/ 0 w 479"/>
                  <a:gd name="T5" fmla="*/ 0 h 162"/>
                  <a:gd name="T6" fmla="*/ 0 w 479"/>
                  <a:gd name="T7" fmla="*/ 0 h 162"/>
                  <a:gd name="T8" fmla="*/ 0 w 479"/>
                  <a:gd name="T9" fmla="*/ 0 h 162"/>
                  <a:gd name="T10" fmla="*/ 0 w 479"/>
                  <a:gd name="T11" fmla="*/ 0 h 162"/>
                  <a:gd name="T12" fmla="*/ 0 w 479"/>
                  <a:gd name="T13" fmla="*/ 0 h 162"/>
                  <a:gd name="T14" fmla="*/ 0 w 479"/>
                  <a:gd name="T15" fmla="*/ 0 h 162"/>
                  <a:gd name="T16" fmla="*/ 0 w 479"/>
                  <a:gd name="T17" fmla="*/ 0 h 162"/>
                  <a:gd name="T18" fmla="*/ 0 w 479"/>
                  <a:gd name="T19" fmla="*/ 0 h 162"/>
                  <a:gd name="T20" fmla="*/ 0 w 479"/>
                  <a:gd name="T21" fmla="*/ 0 h 162"/>
                  <a:gd name="T22" fmla="*/ 0 w 479"/>
                  <a:gd name="T23" fmla="*/ 0 h 162"/>
                  <a:gd name="T24" fmla="*/ 0 w 479"/>
                  <a:gd name="T25" fmla="*/ 0 h 162"/>
                  <a:gd name="T26" fmla="*/ 0 w 479"/>
                  <a:gd name="T27" fmla="*/ 0 h 162"/>
                  <a:gd name="T28" fmla="*/ 0 w 479"/>
                  <a:gd name="T29" fmla="*/ 0 h 162"/>
                  <a:gd name="T30" fmla="*/ 0 w 479"/>
                  <a:gd name="T31" fmla="*/ 0 h 162"/>
                  <a:gd name="T32" fmla="*/ 0 w 479"/>
                  <a:gd name="T33" fmla="*/ 0 h 1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79" h="162">
                    <a:moveTo>
                      <a:pt x="0" y="0"/>
                    </a:moveTo>
                    <a:lnTo>
                      <a:pt x="34" y="25"/>
                    </a:lnTo>
                    <a:lnTo>
                      <a:pt x="69" y="45"/>
                    </a:lnTo>
                    <a:lnTo>
                      <a:pt x="101" y="59"/>
                    </a:lnTo>
                    <a:lnTo>
                      <a:pt x="134" y="69"/>
                    </a:lnTo>
                    <a:lnTo>
                      <a:pt x="164" y="75"/>
                    </a:lnTo>
                    <a:lnTo>
                      <a:pt x="196" y="80"/>
                    </a:lnTo>
                    <a:lnTo>
                      <a:pt x="225" y="82"/>
                    </a:lnTo>
                    <a:lnTo>
                      <a:pt x="256" y="83"/>
                    </a:lnTo>
                    <a:lnTo>
                      <a:pt x="284" y="84"/>
                    </a:lnTo>
                    <a:lnTo>
                      <a:pt x="312" y="86"/>
                    </a:lnTo>
                    <a:lnTo>
                      <a:pt x="341" y="91"/>
                    </a:lnTo>
                    <a:lnTo>
                      <a:pt x="369" y="96"/>
                    </a:lnTo>
                    <a:lnTo>
                      <a:pt x="396" y="106"/>
                    </a:lnTo>
                    <a:lnTo>
                      <a:pt x="424" y="119"/>
                    </a:lnTo>
                    <a:lnTo>
                      <a:pt x="452" y="137"/>
                    </a:lnTo>
                    <a:lnTo>
                      <a:pt x="479" y="162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09" name="Freeform 167"/>
              <p:cNvSpPr>
                <a:spLocks/>
              </p:cNvSpPr>
              <p:nvPr/>
            </p:nvSpPr>
            <p:spPr bwMode="auto">
              <a:xfrm>
                <a:off x="2284" y="2241"/>
                <a:ext cx="9" cy="9"/>
              </a:xfrm>
              <a:custGeom>
                <a:avLst/>
                <a:gdLst>
                  <a:gd name="T0" fmla="*/ 0 w 59"/>
                  <a:gd name="T1" fmla="*/ 0 h 71"/>
                  <a:gd name="T2" fmla="*/ 0 w 59"/>
                  <a:gd name="T3" fmla="*/ 0 h 71"/>
                  <a:gd name="T4" fmla="*/ 0 w 59"/>
                  <a:gd name="T5" fmla="*/ 0 h 7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9" h="71">
                    <a:moveTo>
                      <a:pt x="0" y="71"/>
                    </a:moveTo>
                    <a:lnTo>
                      <a:pt x="59" y="0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10" name="Freeform 168"/>
              <p:cNvSpPr>
                <a:spLocks/>
              </p:cNvSpPr>
              <p:nvPr/>
            </p:nvSpPr>
            <p:spPr bwMode="auto">
              <a:xfrm>
                <a:off x="2349" y="2263"/>
                <a:ext cx="9" cy="9"/>
              </a:xfrm>
              <a:custGeom>
                <a:avLst/>
                <a:gdLst>
                  <a:gd name="T0" fmla="*/ 0 w 66"/>
                  <a:gd name="T1" fmla="*/ 0 h 65"/>
                  <a:gd name="T2" fmla="*/ 0 w 66"/>
                  <a:gd name="T3" fmla="*/ 0 h 65"/>
                  <a:gd name="T4" fmla="*/ 0 w 66"/>
                  <a:gd name="T5" fmla="*/ 0 h 6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6" h="65">
                    <a:moveTo>
                      <a:pt x="66" y="0"/>
                    </a:moveTo>
                    <a:lnTo>
                      <a:pt x="0" y="65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11" name="Freeform 169"/>
              <p:cNvSpPr>
                <a:spLocks/>
              </p:cNvSpPr>
              <p:nvPr/>
            </p:nvSpPr>
            <p:spPr bwMode="auto">
              <a:xfrm>
                <a:off x="2353" y="2227"/>
                <a:ext cx="119" cy="48"/>
              </a:xfrm>
              <a:custGeom>
                <a:avLst/>
                <a:gdLst>
                  <a:gd name="T0" fmla="*/ 0 w 866"/>
                  <a:gd name="T1" fmla="*/ 0 h 345"/>
                  <a:gd name="T2" fmla="*/ 0 w 866"/>
                  <a:gd name="T3" fmla="*/ 0 h 345"/>
                  <a:gd name="T4" fmla="*/ 0 w 866"/>
                  <a:gd name="T5" fmla="*/ 0 h 345"/>
                  <a:gd name="T6" fmla="*/ 0 w 866"/>
                  <a:gd name="T7" fmla="*/ 0 h 345"/>
                  <a:gd name="T8" fmla="*/ 0 w 866"/>
                  <a:gd name="T9" fmla="*/ 0 h 345"/>
                  <a:gd name="T10" fmla="*/ 0 w 866"/>
                  <a:gd name="T11" fmla="*/ 0 h 345"/>
                  <a:gd name="T12" fmla="*/ 0 w 866"/>
                  <a:gd name="T13" fmla="*/ 0 h 345"/>
                  <a:gd name="T14" fmla="*/ 0 w 866"/>
                  <a:gd name="T15" fmla="*/ 0 h 345"/>
                  <a:gd name="T16" fmla="*/ 0 w 866"/>
                  <a:gd name="T17" fmla="*/ 0 h 345"/>
                  <a:gd name="T18" fmla="*/ 0 w 866"/>
                  <a:gd name="T19" fmla="*/ 0 h 345"/>
                  <a:gd name="T20" fmla="*/ 0 w 866"/>
                  <a:gd name="T21" fmla="*/ 0 h 345"/>
                  <a:gd name="T22" fmla="*/ 0 w 866"/>
                  <a:gd name="T23" fmla="*/ 0 h 345"/>
                  <a:gd name="T24" fmla="*/ 0 w 866"/>
                  <a:gd name="T25" fmla="*/ 0 h 345"/>
                  <a:gd name="T26" fmla="*/ 0 w 866"/>
                  <a:gd name="T27" fmla="*/ 0 h 345"/>
                  <a:gd name="T28" fmla="*/ 0 w 866"/>
                  <a:gd name="T29" fmla="*/ 0 h 345"/>
                  <a:gd name="T30" fmla="*/ 0 w 866"/>
                  <a:gd name="T31" fmla="*/ 0 h 345"/>
                  <a:gd name="T32" fmla="*/ 0 w 866"/>
                  <a:gd name="T33" fmla="*/ 0 h 34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66" h="345">
                    <a:moveTo>
                      <a:pt x="0" y="293"/>
                    </a:moveTo>
                    <a:lnTo>
                      <a:pt x="40" y="324"/>
                    </a:lnTo>
                    <a:lnTo>
                      <a:pt x="85" y="341"/>
                    </a:lnTo>
                    <a:lnTo>
                      <a:pt x="133" y="345"/>
                    </a:lnTo>
                    <a:lnTo>
                      <a:pt x="185" y="339"/>
                    </a:lnTo>
                    <a:lnTo>
                      <a:pt x="238" y="324"/>
                    </a:lnTo>
                    <a:lnTo>
                      <a:pt x="295" y="301"/>
                    </a:lnTo>
                    <a:lnTo>
                      <a:pt x="353" y="271"/>
                    </a:lnTo>
                    <a:lnTo>
                      <a:pt x="412" y="238"/>
                    </a:lnTo>
                    <a:lnTo>
                      <a:pt x="472" y="202"/>
                    </a:lnTo>
                    <a:lnTo>
                      <a:pt x="532" y="164"/>
                    </a:lnTo>
                    <a:lnTo>
                      <a:pt x="592" y="127"/>
                    </a:lnTo>
                    <a:lnTo>
                      <a:pt x="650" y="91"/>
                    </a:lnTo>
                    <a:lnTo>
                      <a:pt x="707" y="59"/>
                    </a:lnTo>
                    <a:lnTo>
                      <a:pt x="763" y="31"/>
                    </a:lnTo>
                    <a:lnTo>
                      <a:pt x="816" y="12"/>
                    </a:lnTo>
                    <a:lnTo>
                      <a:pt x="866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12" name="Freeform 170"/>
              <p:cNvSpPr>
                <a:spLocks/>
              </p:cNvSpPr>
              <p:nvPr/>
            </p:nvSpPr>
            <p:spPr bwMode="auto">
              <a:xfrm>
                <a:off x="2349" y="2263"/>
                <a:ext cx="9" cy="9"/>
              </a:xfrm>
              <a:custGeom>
                <a:avLst/>
                <a:gdLst>
                  <a:gd name="T0" fmla="*/ 0 w 66"/>
                  <a:gd name="T1" fmla="*/ 0 h 65"/>
                  <a:gd name="T2" fmla="*/ 0 w 66"/>
                  <a:gd name="T3" fmla="*/ 0 h 65"/>
                  <a:gd name="T4" fmla="*/ 0 w 66"/>
                  <a:gd name="T5" fmla="*/ 0 h 6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6" h="65">
                    <a:moveTo>
                      <a:pt x="0" y="65"/>
                    </a:moveTo>
                    <a:lnTo>
                      <a:pt x="66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13" name="Freeform 171"/>
              <p:cNvSpPr>
                <a:spLocks/>
              </p:cNvSpPr>
              <p:nvPr/>
            </p:nvSpPr>
            <p:spPr bwMode="auto">
              <a:xfrm>
                <a:off x="2471" y="2222"/>
                <a:ext cx="2" cy="12"/>
              </a:xfrm>
              <a:custGeom>
                <a:avLst/>
                <a:gdLst>
                  <a:gd name="T0" fmla="*/ 0 w 13"/>
                  <a:gd name="T1" fmla="*/ 0 h 92"/>
                  <a:gd name="T2" fmla="*/ 0 w 13"/>
                  <a:gd name="T3" fmla="*/ 0 h 92"/>
                  <a:gd name="T4" fmla="*/ 0 w 13"/>
                  <a:gd name="T5" fmla="*/ 0 h 9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92">
                    <a:moveTo>
                      <a:pt x="0" y="0"/>
                    </a:moveTo>
                    <a:lnTo>
                      <a:pt x="13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14" name="Freeform 172"/>
              <p:cNvSpPr>
                <a:spLocks/>
              </p:cNvSpPr>
              <p:nvPr/>
            </p:nvSpPr>
            <p:spPr bwMode="auto">
              <a:xfrm>
                <a:off x="2472" y="2223"/>
                <a:ext cx="133" cy="29"/>
              </a:xfrm>
              <a:custGeom>
                <a:avLst/>
                <a:gdLst>
                  <a:gd name="T0" fmla="*/ 0 w 970"/>
                  <a:gd name="T1" fmla="*/ 0 h 213"/>
                  <a:gd name="T2" fmla="*/ 0 w 970"/>
                  <a:gd name="T3" fmla="*/ 0 h 213"/>
                  <a:gd name="T4" fmla="*/ 0 w 970"/>
                  <a:gd name="T5" fmla="*/ 0 h 213"/>
                  <a:gd name="T6" fmla="*/ 0 w 970"/>
                  <a:gd name="T7" fmla="*/ 0 h 213"/>
                  <a:gd name="T8" fmla="*/ 0 w 970"/>
                  <a:gd name="T9" fmla="*/ 0 h 213"/>
                  <a:gd name="T10" fmla="*/ 0 w 970"/>
                  <a:gd name="T11" fmla="*/ 0 h 213"/>
                  <a:gd name="T12" fmla="*/ 0 w 970"/>
                  <a:gd name="T13" fmla="*/ 0 h 213"/>
                  <a:gd name="T14" fmla="*/ 0 w 970"/>
                  <a:gd name="T15" fmla="*/ 0 h 213"/>
                  <a:gd name="T16" fmla="*/ 0 w 970"/>
                  <a:gd name="T17" fmla="*/ 0 h 213"/>
                  <a:gd name="T18" fmla="*/ 0 w 970"/>
                  <a:gd name="T19" fmla="*/ 0 h 213"/>
                  <a:gd name="T20" fmla="*/ 0 w 970"/>
                  <a:gd name="T21" fmla="*/ 0 h 213"/>
                  <a:gd name="T22" fmla="*/ 0 w 970"/>
                  <a:gd name="T23" fmla="*/ 0 h 213"/>
                  <a:gd name="T24" fmla="*/ 0 w 970"/>
                  <a:gd name="T25" fmla="*/ 0 h 213"/>
                  <a:gd name="T26" fmla="*/ 0 w 970"/>
                  <a:gd name="T27" fmla="*/ 0 h 213"/>
                  <a:gd name="T28" fmla="*/ 0 w 970"/>
                  <a:gd name="T29" fmla="*/ 0 h 213"/>
                  <a:gd name="T30" fmla="*/ 0 w 970"/>
                  <a:gd name="T31" fmla="*/ 0 h 213"/>
                  <a:gd name="T32" fmla="*/ 0 w 970"/>
                  <a:gd name="T33" fmla="*/ 0 h 2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70" h="213">
                    <a:moveTo>
                      <a:pt x="0" y="37"/>
                    </a:moveTo>
                    <a:lnTo>
                      <a:pt x="72" y="25"/>
                    </a:lnTo>
                    <a:lnTo>
                      <a:pt x="141" y="15"/>
                    </a:lnTo>
                    <a:lnTo>
                      <a:pt x="209" y="8"/>
                    </a:lnTo>
                    <a:lnTo>
                      <a:pt x="274" y="3"/>
                    </a:lnTo>
                    <a:lnTo>
                      <a:pt x="338" y="0"/>
                    </a:lnTo>
                    <a:lnTo>
                      <a:pt x="399" y="0"/>
                    </a:lnTo>
                    <a:lnTo>
                      <a:pt x="460" y="3"/>
                    </a:lnTo>
                    <a:lnTo>
                      <a:pt x="519" y="10"/>
                    </a:lnTo>
                    <a:lnTo>
                      <a:pt x="578" y="20"/>
                    </a:lnTo>
                    <a:lnTo>
                      <a:pt x="634" y="34"/>
                    </a:lnTo>
                    <a:lnTo>
                      <a:pt x="691" y="51"/>
                    </a:lnTo>
                    <a:lnTo>
                      <a:pt x="747" y="74"/>
                    </a:lnTo>
                    <a:lnTo>
                      <a:pt x="803" y="101"/>
                    </a:lnTo>
                    <a:lnTo>
                      <a:pt x="858" y="133"/>
                    </a:lnTo>
                    <a:lnTo>
                      <a:pt x="914" y="169"/>
                    </a:lnTo>
                    <a:lnTo>
                      <a:pt x="970" y="213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15" name="Freeform 173"/>
              <p:cNvSpPr>
                <a:spLocks/>
              </p:cNvSpPr>
              <p:nvPr/>
            </p:nvSpPr>
            <p:spPr bwMode="auto">
              <a:xfrm>
                <a:off x="2471" y="2222"/>
                <a:ext cx="2" cy="12"/>
              </a:xfrm>
              <a:custGeom>
                <a:avLst/>
                <a:gdLst>
                  <a:gd name="T0" fmla="*/ 0 w 13"/>
                  <a:gd name="T1" fmla="*/ 0 h 92"/>
                  <a:gd name="T2" fmla="*/ 0 w 13"/>
                  <a:gd name="T3" fmla="*/ 0 h 92"/>
                  <a:gd name="T4" fmla="*/ 0 w 13"/>
                  <a:gd name="T5" fmla="*/ 0 h 9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92">
                    <a:moveTo>
                      <a:pt x="13" y="92"/>
                    </a:moveTo>
                    <a:lnTo>
                      <a:pt x="0" y="0"/>
                    </a:lnTo>
                    <a:lnTo>
                      <a:pt x="13" y="9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16" name="Freeform 174"/>
              <p:cNvSpPr>
                <a:spLocks/>
              </p:cNvSpPr>
              <p:nvPr/>
            </p:nvSpPr>
            <p:spPr bwMode="auto">
              <a:xfrm>
                <a:off x="2600" y="2247"/>
                <a:ext cx="8" cy="10"/>
              </a:xfrm>
              <a:custGeom>
                <a:avLst/>
                <a:gdLst>
                  <a:gd name="T0" fmla="*/ 0 w 59"/>
                  <a:gd name="T1" fmla="*/ 0 h 72"/>
                  <a:gd name="T2" fmla="*/ 0 w 59"/>
                  <a:gd name="T3" fmla="*/ 0 h 72"/>
                  <a:gd name="T4" fmla="*/ 0 w 59"/>
                  <a:gd name="T5" fmla="*/ 0 h 7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9" h="72">
                    <a:moveTo>
                      <a:pt x="59" y="0"/>
                    </a:moveTo>
                    <a:lnTo>
                      <a:pt x="0" y="72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17" name="Freeform 175"/>
              <p:cNvSpPr>
                <a:spLocks/>
              </p:cNvSpPr>
              <p:nvPr/>
            </p:nvSpPr>
            <p:spPr bwMode="auto">
              <a:xfrm>
                <a:off x="2391" y="2637"/>
                <a:ext cx="183" cy="141"/>
              </a:xfrm>
              <a:custGeom>
                <a:avLst/>
                <a:gdLst>
                  <a:gd name="T0" fmla="*/ 0 w 1346"/>
                  <a:gd name="T1" fmla="*/ 0 h 1040"/>
                  <a:gd name="T2" fmla="*/ 0 w 1346"/>
                  <a:gd name="T3" fmla="*/ 0 h 1040"/>
                  <a:gd name="T4" fmla="*/ 0 w 1346"/>
                  <a:gd name="T5" fmla="*/ 0 h 1040"/>
                  <a:gd name="T6" fmla="*/ 0 w 1346"/>
                  <a:gd name="T7" fmla="*/ 0 h 1040"/>
                  <a:gd name="T8" fmla="*/ 0 w 1346"/>
                  <a:gd name="T9" fmla="*/ 0 h 1040"/>
                  <a:gd name="T10" fmla="*/ 0 w 1346"/>
                  <a:gd name="T11" fmla="*/ 0 h 1040"/>
                  <a:gd name="T12" fmla="*/ 0 w 1346"/>
                  <a:gd name="T13" fmla="*/ 0 h 1040"/>
                  <a:gd name="T14" fmla="*/ 0 w 1346"/>
                  <a:gd name="T15" fmla="*/ 0 h 1040"/>
                  <a:gd name="T16" fmla="*/ 0 w 1346"/>
                  <a:gd name="T17" fmla="*/ 0 h 1040"/>
                  <a:gd name="T18" fmla="*/ 0 w 1346"/>
                  <a:gd name="T19" fmla="*/ 0 h 1040"/>
                  <a:gd name="T20" fmla="*/ 0 w 1346"/>
                  <a:gd name="T21" fmla="*/ 0 h 1040"/>
                  <a:gd name="T22" fmla="*/ 0 w 1346"/>
                  <a:gd name="T23" fmla="*/ 0 h 1040"/>
                  <a:gd name="T24" fmla="*/ 0 w 1346"/>
                  <a:gd name="T25" fmla="*/ 0 h 1040"/>
                  <a:gd name="T26" fmla="*/ 0 w 1346"/>
                  <a:gd name="T27" fmla="*/ 0 h 1040"/>
                  <a:gd name="T28" fmla="*/ 0 w 1346"/>
                  <a:gd name="T29" fmla="*/ 0 h 1040"/>
                  <a:gd name="T30" fmla="*/ 0 w 1346"/>
                  <a:gd name="T31" fmla="*/ 0 h 1040"/>
                  <a:gd name="T32" fmla="*/ 0 w 1346"/>
                  <a:gd name="T33" fmla="*/ 0 h 10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46" h="1040">
                    <a:moveTo>
                      <a:pt x="0" y="1040"/>
                    </a:moveTo>
                    <a:lnTo>
                      <a:pt x="179" y="973"/>
                    </a:lnTo>
                    <a:lnTo>
                      <a:pt x="344" y="905"/>
                    </a:lnTo>
                    <a:lnTo>
                      <a:pt x="492" y="834"/>
                    </a:lnTo>
                    <a:lnTo>
                      <a:pt x="626" y="762"/>
                    </a:lnTo>
                    <a:lnTo>
                      <a:pt x="746" y="690"/>
                    </a:lnTo>
                    <a:lnTo>
                      <a:pt x="853" y="617"/>
                    </a:lnTo>
                    <a:lnTo>
                      <a:pt x="946" y="545"/>
                    </a:lnTo>
                    <a:lnTo>
                      <a:pt x="1029" y="474"/>
                    </a:lnTo>
                    <a:lnTo>
                      <a:pt x="1101" y="404"/>
                    </a:lnTo>
                    <a:lnTo>
                      <a:pt x="1161" y="336"/>
                    </a:lnTo>
                    <a:lnTo>
                      <a:pt x="1212" y="270"/>
                    </a:lnTo>
                    <a:lnTo>
                      <a:pt x="1254" y="209"/>
                    </a:lnTo>
                    <a:lnTo>
                      <a:pt x="1288" y="150"/>
                    </a:lnTo>
                    <a:lnTo>
                      <a:pt x="1313" y="95"/>
                    </a:lnTo>
                    <a:lnTo>
                      <a:pt x="1333" y="45"/>
                    </a:lnTo>
                    <a:lnTo>
                      <a:pt x="1346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18" name="Freeform 176"/>
              <p:cNvSpPr>
                <a:spLocks/>
              </p:cNvSpPr>
              <p:nvPr/>
            </p:nvSpPr>
            <p:spPr bwMode="auto">
              <a:xfrm>
                <a:off x="2388" y="2772"/>
                <a:ext cx="5" cy="13"/>
              </a:xfrm>
              <a:custGeom>
                <a:avLst/>
                <a:gdLst>
                  <a:gd name="T0" fmla="*/ 0 w 30"/>
                  <a:gd name="T1" fmla="*/ 0 h 87"/>
                  <a:gd name="T2" fmla="*/ 0 w 30"/>
                  <a:gd name="T3" fmla="*/ 0 h 87"/>
                  <a:gd name="T4" fmla="*/ 0 w 30"/>
                  <a:gd name="T5" fmla="*/ 0 h 8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" h="87">
                    <a:moveTo>
                      <a:pt x="30" y="87"/>
                    </a:moveTo>
                    <a:lnTo>
                      <a:pt x="0" y="0"/>
                    </a:lnTo>
                    <a:lnTo>
                      <a:pt x="30" y="8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19" name="Freeform 177"/>
              <p:cNvSpPr>
                <a:spLocks/>
              </p:cNvSpPr>
              <p:nvPr/>
            </p:nvSpPr>
            <p:spPr bwMode="auto">
              <a:xfrm>
                <a:off x="2569" y="2635"/>
                <a:ext cx="12" cy="3"/>
              </a:xfrm>
              <a:custGeom>
                <a:avLst/>
                <a:gdLst>
                  <a:gd name="T0" fmla="*/ 0 w 89"/>
                  <a:gd name="T1" fmla="*/ 0 h 20"/>
                  <a:gd name="T2" fmla="*/ 0 w 89"/>
                  <a:gd name="T3" fmla="*/ 0 h 20"/>
                  <a:gd name="T4" fmla="*/ 0 w 89"/>
                  <a:gd name="T5" fmla="*/ 0 h 2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9" h="20">
                    <a:moveTo>
                      <a:pt x="0" y="0"/>
                    </a:moveTo>
                    <a:lnTo>
                      <a:pt x="89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20" name="Freeform 178"/>
              <p:cNvSpPr>
                <a:spLocks/>
              </p:cNvSpPr>
              <p:nvPr/>
            </p:nvSpPr>
            <p:spPr bwMode="auto">
              <a:xfrm>
                <a:off x="2274" y="2245"/>
                <a:ext cx="48" cy="70"/>
              </a:xfrm>
              <a:custGeom>
                <a:avLst/>
                <a:gdLst>
                  <a:gd name="T0" fmla="*/ 0 w 354"/>
                  <a:gd name="T1" fmla="*/ 0 h 518"/>
                  <a:gd name="T2" fmla="*/ 0 w 354"/>
                  <a:gd name="T3" fmla="*/ 0 h 518"/>
                  <a:gd name="T4" fmla="*/ 0 w 354"/>
                  <a:gd name="T5" fmla="*/ 0 h 518"/>
                  <a:gd name="T6" fmla="*/ 0 w 354"/>
                  <a:gd name="T7" fmla="*/ 0 h 518"/>
                  <a:gd name="T8" fmla="*/ 0 w 354"/>
                  <a:gd name="T9" fmla="*/ 0 h 518"/>
                  <a:gd name="T10" fmla="*/ 0 w 354"/>
                  <a:gd name="T11" fmla="*/ 0 h 518"/>
                  <a:gd name="T12" fmla="*/ 0 w 354"/>
                  <a:gd name="T13" fmla="*/ 0 h 518"/>
                  <a:gd name="T14" fmla="*/ 0 w 354"/>
                  <a:gd name="T15" fmla="*/ 0 h 518"/>
                  <a:gd name="T16" fmla="*/ 0 w 354"/>
                  <a:gd name="T17" fmla="*/ 0 h 518"/>
                  <a:gd name="T18" fmla="*/ 0 w 354"/>
                  <a:gd name="T19" fmla="*/ 0 h 518"/>
                  <a:gd name="T20" fmla="*/ 0 w 354"/>
                  <a:gd name="T21" fmla="*/ 0 h 518"/>
                  <a:gd name="T22" fmla="*/ 0 w 354"/>
                  <a:gd name="T23" fmla="*/ 0 h 518"/>
                  <a:gd name="T24" fmla="*/ 0 w 354"/>
                  <a:gd name="T25" fmla="*/ 0 h 518"/>
                  <a:gd name="T26" fmla="*/ 0 w 354"/>
                  <a:gd name="T27" fmla="*/ 0 h 518"/>
                  <a:gd name="T28" fmla="*/ 0 w 354"/>
                  <a:gd name="T29" fmla="*/ 0 h 518"/>
                  <a:gd name="T30" fmla="*/ 0 w 354"/>
                  <a:gd name="T31" fmla="*/ 0 h 518"/>
                  <a:gd name="T32" fmla="*/ 0 w 354"/>
                  <a:gd name="T33" fmla="*/ 0 h 518"/>
                  <a:gd name="T34" fmla="*/ 0 w 354"/>
                  <a:gd name="T35" fmla="*/ 0 h 518"/>
                  <a:gd name="T36" fmla="*/ 0 w 354"/>
                  <a:gd name="T37" fmla="*/ 0 h 518"/>
                  <a:gd name="T38" fmla="*/ 0 w 354"/>
                  <a:gd name="T39" fmla="*/ 0 h 518"/>
                  <a:gd name="T40" fmla="*/ 0 w 354"/>
                  <a:gd name="T41" fmla="*/ 0 h 518"/>
                  <a:gd name="T42" fmla="*/ 0 w 354"/>
                  <a:gd name="T43" fmla="*/ 0 h 518"/>
                  <a:gd name="T44" fmla="*/ 0 w 354"/>
                  <a:gd name="T45" fmla="*/ 0 h 518"/>
                  <a:gd name="T46" fmla="*/ 0 w 354"/>
                  <a:gd name="T47" fmla="*/ 0 h 518"/>
                  <a:gd name="T48" fmla="*/ 0 w 354"/>
                  <a:gd name="T49" fmla="*/ 0 h 518"/>
                  <a:gd name="T50" fmla="*/ 0 w 354"/>
                  <a:gd name="T51" fmla="*/ 0 h 518"/>
                  <a:gd name="T52" fmla="*/ 0 w 354"/>
                  <a:gd name="T53" fmla="*/ 0 h 518"/>
                  <a:gd name="T54" fmla="*/ 0 w 354"/>
                  <a:gd name="T55" fmla="*/ 0 h 518"/>
                  <a:gd name="T56" fmla="*/ 0 w 354"/>
                  <a:gd name="T57" fmla="*/ 0 h 518"/>
                  <a:gd name="T58" fmla="*/ 0 w 354"/>
                  <a:gd name="T59" fmla="*/ 0 h 518"/>
                  <a:gd name="T60" fmla="*/ 0 w 354"/>
                  <a:gd name="T61" fmla="*/ 0 h 518"/>
                  <a:gd name="T62" fmla="*/ 0 w 354"/>
                  <a:gd name="T63" fmla="*/ 0 h 518"/>
                  <a:gd name="T64" fmla="*/ 0 w 354"/>
                  <a:gd name="T65" fmla="*/ 0 h 518"/>
                  <a:gd name="T66" fmla="*/ 0 w 354"/>
                  <a:gd name="T67" fmla="*/ 0 h 518"/>
                  <a:gd name="T68" fmla="*/ 0 w 354"/>
                  <a:gd name="T69" fmla="*/ 0 h 518"/>
                  <a:gd name="T70" fmla="*/ 0 w 354"/>
                  <a:gd name="T71" fmla="*/ 0 h 518"/>
                  <a:gd name="T72" fmla="*/ 0 w 354"/>
                  <a:gd name="T73" fmla="*/ 0 h 518"/>
                  <a:gd name="T74" fmla="*/ 0 w 354"/>
                  <a:gd name="T75" fmla="*/ 0 h 518"/>
                  <a:gd name="T76" fmla="*/ 0 w 354"/>
                  <a:gd name="T77" fmla="*/ 0 h 518"/>
                  <a:gd name="T78" fmla="*/ 0 w 354"/>
                  <a:gd name="T79" fmla="*/ 0 h 518"/>
                  <a:gd name="T80" fmla="*/ 0 w 354"/>
                  <a:gd name="T81" fmla="*/ 0 h 518"/>
                  <a:gd name="T82" fmla="*/ 0 w 354"/>
                  <a:gd name="T83" fmla="*/ 0 h 518"/>
                  <a:gd name="T84" fmla="*/ 0 w 354"/>
                  <a:gd name="T85" fmla="*/ 0 h 518"/>
                  <a:gd name="T86" fmla="*/ 0 w 354"/>
                  <a:gd name="T87" fmla="*/ 0 h 518"/>
                  <a:gd name="T88" fmla="*/ 0 w 354"/>
                  <a:gd name="T89" fmla="*/ 0 h 518"/>
                  <a:gd name="T90" fmla="*/ 0 w 354"/>
                  <a:gd name="T91" fmla="*/ 0 h 518"/>
                  <a:gd name="T92" fmla="*/ 0 w 354"/>
                  <a:gd name="T93" fmla="*/ 0 h 518"/>
                  <a:gd name="T94" fmla="*/ 0 w 354"/>
                  <a:gd name="T95" fmla="*/ 0 h 518"/>
                  <a:gd name="T96" fmla="*/ 0 w 354"/>
                  <a:gd name="T97" fmla="*/ 0 h 518"/>
                  <a:gd name="T98" fmla="*/ 0 w 354"/>
                  <a:gd name="T99" fmla="*/ 0 h 51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54" h="518">
                    <a:moveTo>
                      <a:pt x="0" y="429"/>
                    </a:moveTo>
                    <a:lnTo>
                      <a:pt x="23" y="0"/>
                    </a:lnTo>
                    <a:lnTo>
                      <a:pt x="26" y="0"/>
                    </a:lnTo>
                    <a:lnTo>
                      <a:pt x="34" y="1"/>
                    </a:lnTo>
                    <a:lnTo>
                      <a:pt x="48" y="3"/>
                    </a:lnTo>
                    <a:lnTo>
                      <a:pt x="66" y="6"/>
                    </a:lnTo>
                    <a:lnTo>
                      <a:pt x="87" y="11"/>
                    </a:lnTo>
                    <a:lnTo>
                      <a:pt x="110" y="16"/>
                    </a:lnTo>
                    <a:lnTo>
                      <a:pt x="137" y="24"/>
                    </a:lnTo>
                    <a:lnTo>
                      <a:pt x="164" y="32"/>
                    </a:lnTo>
                    <a:lnTo>
                      <a:pt x="191" y="42"/>
                    </a:lnTo>
                    <a:lnTo>
                      <a:pt x="218" y="55"/>
                    </a:lnTo>
                    <a:lnTo>
                      <a:pt x="244" y="69"/>
                    </a:lnTo>
                    <a:lnTo>
                      <a:pt x="269" y="86"/>
                    </a:lnTo>
                    <a:lnTo>
                      <a:pt x="291" y="105"/>
                    </a:lnTo>
                    <a:lnTo>
                      <a:pt x="311" y="126"/>
                    </a:lnTo>
                    <a:lnTo>
                      <a:pt x="326" y="150"/>
                    </a:lnTo>
                    <a:lnTo>
                      <a:pt x="337" y="177"/>
                    </a:lnTo>
                    <a:lnTo>
                      <a:pt x="343" y="205"/>
                    </a:lnTo>
                    <a:lnTo>
                      <a:pt x="349" y="233"/>
                    </a:lnTo>
                    <a:lnTo>
                      <a:pt x="352" y="264"/>
                    </a:lnTo>
                    <a:lnTo>
                      <a:pt x="354" y="293"/>
                    </a:lnTo>
                    <a:lnTo>
                      <a:pt x="353" y="321"/>
                    </a:lnTo>
                    <a:lnTo>
                      <a:pt x="351" y="351"/>
                    </a:lnTo>
                    <a:lnTo>
                      <a:pt x="348" y="378"/>
                    </a:lnTo>
                    <a:lnTo>
                      <a:pt x="342" y="404"/>
                    </a:lnTo>
                    <a:lnTo>
                      <a:pt x="335" y="428"/>
                    </a:lnTo>
                    <a:lnTo>
                      <a:pt x="326" y="449"/>
                    </a:lnTo>
                    <a:lnTo>
                      <a:pt x="316" y="469"/>
                    </a:lnTo>
                    <a:lnTo>
                      <a:pt x="305" y="486"/>
                    </a:lnTo>
                    <a:lnTo>
                      <a:pt x="292" y="499"/>
                    </a:lnTo>
                    <a:lnTo>
                      <a:pt x="278" y="509"/>
                    </a:lnTo>
                    <a:lnTo>
                      <a:pt x="263" y="516"/>
                    </a:lnTo>
                    <a:lnTo>
                      <a:pt x="248" y="518"/>
                    </a:lnTo>
                    <a:lnTo>
                      <a:pt x="238" y="517"/>
                    </a:lnTo>
                    <a:lnTo>
                      <a:pt x="227" y="517"/>
                    </a:lnTo>
                    <a:lnTo>
                      <a:pt x="213" y="515"/>
                    </a:lnTo>
                    <a:lnTo>
                      <a:pt x="198" y="514"/>
                    </a:lnTo>
                    <a:lnTo>
                      <a:pt x="181" y="511"/>
                    </a:lnTo>
                    <a:lnTo>
                      <a:pt x="164" y="508"/>
                    </a:lnTo>
                    <a:lnTo>
                      <a:pt x="145" y="505"/>
                    </a:lnTo>
                    <a:lnTo>
                      <a:pt x="126" y="500"/>
                    </a:lnTo>
                    <a:lnTo>
                      <a:pt x="107" y="495"/>
                    </a:lnTo>
                    <a:lnTo>
                      <a:pt x="88" y="490"/>
                    </a:lnTo>
                    <a:lnTo>
                      <a:pt x="70" y="482"/>
                    </a:lnTo>
                    <a:lnTo>
                      <a:pt x="53" y="473"/>
                    </a:lnTo>
                    <a:lnTo>
                      <a:pt x="36" y="465"/>
                    </a:lnTo>
                    <a:lnTo>
                      <a:pt x="22" y="454"/>
                    </a:lnTo>
                    <a:lnTo>
                      <a:pt x="9" y="442"/>
                    </a:lnTo>
                    <a:lnTo>
                      <a:pt x="0" y="429"/>
                    </a:lnTo>
                    <a:close/>
                  </a:path>
                </a:pathLst>
              </a:custGeom>
              <a:solidFill>
                <a:srgbClr val="FEF2E0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21" name="Freeform 179"/>
              <p:cNvSpPr>
                <a:spLocks/>
              </p:cNvSpPr>
              <p:nvPr/>
            </p:nvSpPr>
            <p:spPr bwMode="auto">
              <a:xfrm>
                <a:off x="2210" y="2732"/>
                <a:ext cx="84" cy="35"/>
              </a:xfrm>
              <a:custGeom>
                <a:avLst/>
                <a:gdLst>
                  <a:gd name="T0" fmla="*/ 0 w 620"/>
                  <a:gd name="T1" fmla="*/ 0 h 257"/>
                  <a:gd name="T2" fmla="*/ 0 w 620"/>
                  <a:gd name="T3" fmla="*/ 0 h 257"/>
                  <a:gd name="T4" fmla="*/ 0 w 620"/>
                  <a:gd name="T5" fmla="*/ 0 h 257"/>
                  <a:gd name="T6" fmla="*/ 0 w 620"/>
                  <a:gd name="T7" fmla="*/ 0 h 257"/>
                  <a:gd name="T8" fmla="*/ 0 w 620"/>
                  <a:gd name="T9" fmla="*/ 0 h 257"/>
                  <a:gd name="T10" fmla="*/ 0 w 620"/>
                  <a:gd name="T11" fmla="*/ 0 h 257"/>
                  <a:gd name="T12" fmla="*/ 0 w 620"/>
                  <a:gd name="T13" fmla="*/ 0 h 257"/>
                  <a:gd name="T14" fmla="*/ 0 w 620"/>
                  <a:gd name="T15" fmla="*/ 0 h 257"/>
                  <a:gd name="T16" fmla="*/ 0 w 620"/>
                  <a:gd name="T17" fmla="*/ 0 h 257"/>
                  <a:gd name="T18" fmla="*/ 0 w 620"/>
                  <a:gd name="T19" fmla="*/ 0 h 257"/>
                  <a:gd name="T20" fmla="*/ 0 w 620"/>
                  <a:gd name="T21" fmla="*/ 0 h 257"/>
                  <a:gd name="T22" fmla="*/ 0 w 620"/>
                  <a:gd name="T23" fmla="*/ 0 h 257"/>
                  <a:gd name="T24" fmla="*/ 0 w 620"/>
                  <a:gd name="T25" fmla="*/ 0 h 257"/>
                  <a:gd name="T26" fmla="*/ 0 w 620"/>
                  <a:gd name="T27" fmla="*/ 0 h 257"/>
                  <a:gd name="T28" fmla="*/ 0 w 620"/>
                  <a:gd name="T29" fmla="*/ 0 h 257"/>
                  <a:gd name="T30" fmla="*/ 0 w 620"/>
                  <a:gd name="T31" fmla="*/ 0 h 257"/>
                  <a:gd name="T32" fmla="*/ 0 w 620"/>
                  <a:gd name="T33" fmla="*/ 0 h 257"/>
                  <a:gd name="T34" fmla="*/ 0 w 620"/>
                  <a:gd name="T35" fmla="*/ 0 h 257"/>
                  <a:gd name="T36" fmla="*/ 0 w 620"/>
                  <a:gd name="T37" fmla="*/ 0 h 257"/>
                  <a:gd name="T38" fmla="*/ 0 w 620"/>
                  <a:gd name="T39" fmla="*/ 0 h 257"/>
                  <a:gd name="T40" fmla="*/ 0 w 620"/>
                  <a:gd name="T41" fmla="*/ 0 h 257"/>
                  <a:gd name="T42" fmla="*/ 0 w 620"/>
                  <a:gd name="T43" fmla="*/ 0 h 257"/>
                  <a:gd name="T44" fmla="*/ 0 w 620"/>
                  <a:gd name="T45" fmla="*/ 0 h 257"/>
                  <a:gd name="T46" fmla="*/ 0 w 620"/>
                  <a:gd name="T47" fmla="*/ 0 h 257"/>
                  <a:gd name="T48" fmla="*/ 0 w 620"/>
                  <a:gd name="T49" fmla="*/ 0 h 257"/>
                  <a:gd name="T50" fmla="*/ 0 w 620"/>
                  <a:gd name="T51" fmla="*/ 0 h 257"/>
                  <a:gd name="T52" fmla="*/ 0 w 620"/>
                  <a:gd name="T53" fmla="*/ 0 h 257"/>
                  <a:gd name="T54" fmla="*/ 0 w 620"/>
                  <a:gd name="T55" fmla="*/ 0 h 257"/>
                  <a:gd name="T56" fmla="*/ 0 w 620"/>
                  <a:gd name="T57" fmla="*/ 0 h 257"/>
                  <a:gd name="T58" fmla="*/ 0 w 620"/>
                  <a:gd name="T59" fmla="*/ 0 h 257"/>
                  <a:gd name="T60" fmla="*/ 0 w 620"/>
                  <a:gd name="T61" fmla="*/ 0 h 257"/>
                  <a:gd name="T62" fmla="*/ 0 w 620"/>
                  <a:gd name="T63" fmla="*/ 0 h 257"/>
                  <a:gd name="T64" fmla="*/ 0 w 620"/>
                  <a:gd name="T65" fmla="*/ 0 h 257"/>
                  <a:gd name="T66" fmla="*/ 0 w 620"/>
                  <a:gd name="T67" fmla="*/ 0 h 257"/>
                  <a:gd name="T68" fmla="*/ 0 w 620"/>
                  <a:gd name="T69" fmla="*/ 0 h 257"/>
                  <a:gd name="T70" fmla="*/ 0 w 620"/>
                  <a:gd name="T71" fmla="*/ 0 h 257"/>
                  <a:gd name="T72" fmla="*/ 0 w 620"/>
                  <a:gd name="T73" fmla="*/ 0 h 257"/>
                  <a:gd name="T74" fmla="*/ 0 w 620"/>
                  <a:gd name="T75" fmla="*/ 0 h 257"/>
                  <a:gd name="T76" fmla="*/ 0 w 620"/>
                  <a:gd name="T77" fmla="*/ 0 h 257"/>
                  <a:gd name="T78" fmla="*/ 0 w 620"/>
                  <a:gd name="T79" fmla="*/ 0 h 257"/>
                  <a:gd name="T80" fmla="*/ 0 w 620"/>
                  <a:gd name="T81" fmla="*/ 0 h 257"/>
                  <a:gd name="T82" fmla="*/ 0 w 620"/>
                  <a:gd name="T83" fmla="*/ 0 h 257"/>
                  <a:gd name="T84" fmla="*/ 0 w 620"/>
                  <a:gd name="T85" fmla="*/ 0 h 257"/>
                  <a:gd name="T86" fmla="*/ 0 w 620"/>
                  <a:gd name="T87" fmla="*/ 0 h 257"/>
                  <a:gd name="T88" fmla="*/ 0 w 620"/>
                  <a:gd name="T89" fmla="*/ 0 h 257"/>
                  <a:gd name="T90" fmla="*/ 0 w 620"/>
                  <a:gd name="T91" fmla="*/ 0 h 257"/>
                  <a:gd name="T92" fmla="*/ 0 w 620"/>
                  <a:gd name="T93" fmla="*/ 0 h 257"/>
                  <a:gd name="T94" fmla="*/ 0 w 620"/>
                  <a:gd name="T95" fmla="*/ 0 h 257"/>
                  <a:gd name="T96" fmla="*/ 0 w 620"/>
                  <a:gd name="T97" fmla="*/ 0 h 257"/>
                  <a:gd name="T98" fmla="*/ 0 w 620"/>
                  <a:gd name="T99" fmla="*/ 0 h 25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620" h="257">
                    <a:moveTo>
                      <a:pt x="237" y="0"/>
                    </a:moveTo>
                    <a:lnTo>
                      <a:pt x="620" y="121"/>
                    </a:lnTo>
                    <a:lnTo>
                      <a:pt x="618" y="122"/>
                    </a:lnTo>
                    <a:lnTo>
                      <a:pt x="611" y="126"/>
                    </a:lnTo>
                    <a:lnTo>
                      <a:pt x="601" y="134"/>
                    </a:lnTo>
                    <a:lnTo>
                      <a:pt x="588" y="144"/>
                    </a:lnTo>
                    <a:lnTo>
                      <a:pt x="572" y="155"/>
                    </a:lnTo>
                    <a:lnTo>
                      <a:pt x="554" y="167"/>
                    </a:lnTo>
                    <a:lnTo>
                      <a:pt x="532" y="180"/>
                    </a:lnTo>
                    <a:lnTo>
                      <a:pt x="508" y="193"/>
                    </a:lnTo>
                    <a:lnTo>
                      <a:pt x="483" y="206"/>
                    </a:lnTo>
                    <a:lnTo>
                      <a:pt x="456" y="219"/>
                    </a:lnTo>
                    <a:lnTo>
                      <a:pt x="426" y="230"/>
                    </a:lnTo>
                    <a:lnTo>
                      <a:pt x="397" y="240"/>
                    </a:lnTo>
                    <a:lnTo>
                      <a:pt x="366" y="248"/>
                    </a:lnTo>
                    <a:lnTo>
                      <a:pt x="336" y="253"/>
                    </a:lnTo>
                    <a:lnTo>
                      <a:pt x="305" y="257"/>
                    </a:lnTo>
                    <a:lnTo>
                      <a:pt x="275" y="257"/>
                    </a:lnTo>
                    <a:lnTo>
                      <a:pt x="243" y="253"/>
                    </a:lnTo>
                    <a:lnTo>
                      <a:pt x="214" y="249"/>
                    </a:lnTo>
                    <a:lnTo>
                      <a:pt x="185" y="244"/>
                    </a:lnTo>
                    <a:lnTo>
                      <a:pt x="156" y="237"/>
                    </a:lnTo>
                    <a:lnTo>
                      <a:pt x="129" y="230"/>
                    </a:lnTo>
                    <a:lnTo>
                      <a:pt x="104" y="222"/>
                    </a:lnTo>
                    <a:lnTo>
                      <a:pt x="81" y="212"/>
                    </a:lnTo>
                    <a:lnTo>
                      <a:pt x="61" y="203"/>
                    </a:lnTo>
                    <a:lnTo>
                      <a:pt x="42" y="193"/>
                    </a:lnTo>
                    <a:lnTo>
                      <a:pt x="27" y="183"/>
                    </a:lnTo>
                    <a:lnTo>
                      <a:pt x="15" y="172"/>
                    </a:lnTo>
                    <a:lnTo>
                      <a:pt x="6" y="161"/>
                    </a:lnTo>
                    <a:lnTo>
                      <a:pt x="1" y="151"/>
                    </a:lnTo>
                    <a:lnTo>
                      <a:pt x="0" y="140"/>
                    </a:lnTo>
                    <a:lnTo>
                      <a:pt x="3" y="131"/>
                    </a:lnTo>
                    <a:lnTo>
                      <a:pt x="12" y="121"/>
                    </a:lnTo>
                    <a:lnTo>
                      <a:pt x="16" y="116"/>
                    </a:lnTo>
                    <a:lnTo>
                      <a:pt x="24" y="109"/>
                    </a:lnTo>
                    <a:lnTo>
                      <a:pt x="32" y="101"/>
                    </a:lnTo>
                    <a:lnTo>
                      <a:pt x="42" y="93"/>
                    </a:lnTo>
                    <a:lnTo>
                      <a:pt x="54" y="84"/>
                    </a:lnTo>
                    <a:lnTo>
                      <a:pt x="67" y="74"/>
                    </a:lnTo>
                    <a:lnTo>
                      <a:pt x="80" y="64"/>
                    </a:lnTo>
                    <a:lnTo>
                      <a:pt x="96" y="55"/>
                    </a:lnTo>
                    <a:lnTo>
                      <a:pt x="112" y="45"/>
                    </a:lnTo>
                    <a:lnTo>
                      <a:pt x="128" y="36"/>
                    </a:lnTo>
                    <a:lnTo>
                      <a:pt x="146" y="28"/>
                    </a:lnTo>
                    <a:lnTo>
                      <a:pt x="163" y="20"/>
                    </a:lnTo>
                    <a:lnTo>
                      <a:pt x="180" y="12"/>
                    </a:lnTo>
                    <a:lnTo>
                      <a:pt x="199" y="7"/>
                    </a:lnTo>
                    <a:lnTo>
                      <a:pt x="217" y="3"/>
                    </a:lnTo>
                    <a:lnTo>
                      <a:pt x="237" y="0"/>
                    </a:lnTo>
                    <a:close/>
                  </a:path>
                </a:pathLst>
              </a:custGeom>
              <a:solidFill>
                <a:srgbClr val="FEF2E0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22" name="Freeform 180"/>
              <p:cNvSpPr>
                <a:spLocks/>
              </p:cNvSpPr>
              <p:nvPr/>
            </p:nvSpPr>
            <p:spPr bwMode="auto">
              <a:xfrm>
                <a:off x="2311" y="2753"/>
                <a:ext cx="85" cy="35"/>
              </a:xfrm>
              <a:custGeom>
                <a:avLst/>
                <a:gdLst>
                  <a:gd name="T0" fmla="*/ 0 w 618"/>
                  <a:gd name="T1" fmla="*/ 0 h 263"/>
                  <a:gd name="T2" fmla="*/ 0 w 618"/>
                  <a:gd name="T3" fmla="*/ 0 h 263"/>
                  <a:gd name="T4" fmla="*/ 0 w 618"/>
                  <a:gd name="T5" fmla="*/ 0 h 263"/>
                  <a:gd name="T6" fmla="*/ 0 w 618"/>
                  <a:gd name="T7" fmla="*/ 0 h 263"/>
                  <a:gd name="T8" fmla="*/ 0 w 618"/>
                  <a:gd name="T9" fmla="*/ 0 h 263"/>
                  <a:gd name="T10" fmla="*/ 0 w 618"/>
                  <a:gd name="T11" fmla="*/ 0 h 263"/>
                  <a:gd name="T12" fmla="*/ 0 w 618"/>
                  <a:gd name="T13" fmla="*/ 0 h 263"/>
                  <a:gd name="T14" fmla="*/ 0 w 618"/>
                  <a:gd name="T15" fmla="*/ 0 h 263"/>
                  <a:gd name="T16" fmla="*/ 0 w 618"/>
                  <a:gd name="T17" fmla="*/ 0 h 263"/>
                  <a:gd name="T18" fmla="*/ 0 w 618"/>
                  <a:gd name="T19" fmla="*/ 0 h 263"/>
                  <a:gd name="T20" fmla="*/ 0 w 618"/>
                  <a:gd name="T21" fmla="*/ 0 h 263"/>
                  <a:gd name="T22" fmla="*/ 0 w 618"/>
                  <a:gd name="T23" fmla="*/ 0 h 263"/>
                  <a:gd name="T24" fmla="*/ 0 w 618"/>
                  <a:gd name="T25" fmla="*/ 0 h 263"/>
                  <a:gd name="T26" fmla="*/ 0 w 618"/>
                  <a:gd name="T27" fmla="*/ 0 h 263"/>
                  <a:gd name="T28" fmla="*/ 0 w 618"/>
                  <a:gd name="T29" fmla="*/ 0 h 263"/>
                  <a:gd name="T30" fmla="*/ 0 w 618"/>
                  <a:gd name="T31" fmla="*/ 0 h 263"/>
                  <a:gd name="T32" fmla="*/ 0 w 618"/>
                  <a:gd name="T33" fmla="*/ 0 h 263"/>
                  <a:gd name="T34" fmla="*/ 0 w 618"/>
                  <a:gd name="T35" fmla="*/ 0 h 263"/>
                  <a:gd name="T36" fmla="*/ 0 w 618"/>
                  <a:gd name="T37" fmla="*/ 0 h 263"/>
                  <a:gd name="T38" fmla="*/ 0 w 618"/>
                  <a:gd name="T39" fmla="*/ 0 h 263"/>
                  <a:gd name="T40" fmla="*/ 0 w 618"/>
                  <a:gd name="T41" fmla="*/ 0 h 263"/>
                  <a:gd name="T42" fmla="*/ 0 w 618"/>
                  <a:gd name="T43" fmla="*/ 0 h 263"/>
                  <a:gd name="T44" fmla="*/ 0 w 618"/>
                  <a:gd name="T45" fmla="*/ 0 h 263"/>
                  <a:gd name="T46" fmla="*/ 0 w 618"/>
                  <a:gd name="T47" fmla="*/ 0 h 263"/>
                  <a:gd name="T48" fmla="*/ 0 w 618"/>
                  <a:gd name="T49" fmla="*/ 0 h 263"/>
                  <a:gd name="T50" fmla="*/ 0 w 618"/>
                  <a:gd name="T51" fmla="*/ 0 h 263"/>
                  <a:gd name="T52" fmla="*/ 0 w 618"/>
                  <a:gd name="T53" fmla="*/ 0 h 263"/>
                  <a:gd name="T54" fmla="*/ 0 w 618"/>
                  <a:gd name="T55" fmla="*/ 0 h 263"/>
                  <a:gd name="T56" fmla="*/ 0 w 618"/>
                  <a:gd name="T57" fmla="*/ 0 h 263"/>
                  <a:gd name="T58" fmla="*/ 0 w 618"/>
                  <a:gd name="T59" fmla="*/ 0 h 263"/>
                  <a:gd name="T60" fmla="*/ 0 w 618"/>
                  <a:gd name="T61" fmla="*/ 0 h 263"/>
                  <a:gd name="T62" fmla="*/ 0 w 618"/>
                  <a:gd name="T63" fmla="*/ 0 h 263"/>
                  <a:gd name="T64" fmla="*/ 0 w 618"/>
                  <a:gd name="T65" fmla="*/ 0 h 263"/>
                  <a:gd name="T66" fmla="*/ 0 w 618"/>
                  <a:gd name="T67" fmla="*/ 0 h 263"/>
                  <a:gd name="T68" fmla="*/ 0 w 618"/>
                  <a:gd name="T69" fmla="*/ 0 h 263"/>
                  <a:gd name="T70" fmla="*/ 0 w 618"/>
                  <a:gd name="T71" fmla="*/ 0 h 263"/>
                  <a:gd name="T72" fmla="*/ 0 w 618"/>
                  <a:gd name="T73" fmla="*/ 0 h 263"/>
                  <a:gd name="T74" fmla="*/ 0 w 618"/>
                  <a:gd name="T75" fmla="*/ 0 h 263"/>
                  <a:gd name="T76" fmla="*/ 0 w 618"/>
                  <a:gd name="T77" fmla="*/ 0 h 263"/>
                  <a:gd name="T78" fmla="*/ 0 w 618"/>
                  <a:gd name="T79" fmla="*/ 0 h 263"/>
                  <a:gd name="T80" fmla="*/ 0 w 618"/>
                  <a:gd name="T81" fmla="*/ 0 h 263"/>
                  <a:gd name="T82" fmla="*/ 0 w 618"/>
                  <a:gd name="T83" fmla="*/ 0 h 263"/>
                  <a:gd name="T84" fmla="*/ 0 w 618"/>
                  <a:gd name="T85" fmla="*/ 0 h 263"/>
                  <a:gd name="T86" fmla="*/ 0 w 618"/>
                  <a:gd name="T87" fmla="*/ 0 h 263"/>
                  <a:gd name="T88" fmla="*/ 0 w 618"/>
                  <a:gd name="T89" fmla="*/ 0 h 263"/>
                  <a:gd name="T90" fmla="*/ 0 w 618"/>
                  <a:gd name="T91" fmla="*/ 0 h 263"/>
                  <a:gd name="T92" fmla="*/ 0 w 618"/>
                  <a:gd name="T93" fmla="*/ 0 h 263"/>
                  <a:gd name="T94" fmla="*/ 0 w 618"/>
                  <a:gd name="T95" fmla="*/ 0 h 263"/>
                  <a:gd name="T96" fmla="*/ 0 w 618"/>
                  <a:gd name="T97" fmla="*/ 0 h 263"/>
                  <a:gd name="T98" fmla="*/ 0 w 618"/>
                  <a:gd name="T99" fmla="*/ 0 h 26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618" h="263">
                    <a:moveTo>
                      <a:pt x="252" y="0"/>
                    </a:moveTo>
                    <a:lnTo>
                      <a:pt x="618" y="167"/>
                    </a:lnTo>
                    <a:lnTo>
                      <a:pt x="615" y="169"/>
                    </a:lnTo>
                    <a:lnTo>
                      <a:pt x="607" y="172"/>
                    </a:lnTo>
                    <a:lnTo>
                      <a:pt x="595" y="177"/>
                    </a:lnTo>
                    <a:lnTo>
                      <a:pt x="580" y="185"/>
                    </a:lnTo>
                    <a:lnTo>
                      <a:pt x="561" y="194"/>
                    </a:lnTo>
                    <a:lnTo>
                      <a:pt x="538" y="203"/>
                    </a:lnTo>
                    <a:lnTo>
                      <a:pt x="515" y="213"/>
                    </a:lnTo>
                    <a:lnTo>
                      <a:pt x="487" y="223"/>
                    </a:lnTo>
                    <a:lnTo>
                      <a:pt x="459" y="233"/>
                    </a:lnTo>
                    <a:lnTo>
                      <a:pt x="430" y="241"/>
                    </a:lnTo>
                    <a:lnTo>
                      <a:pt x="400" y="249"/>
                    </a:lnTo>
                    <a:lnTo>
                      <a:pt x="370" y="255"/>
                    </a:lnTo>
                    <a:lnTo>
                      <a:pt x="340" y="261"/>
                    </a:lnTo>
                    <a:lnTo>
                      <a:pt x="311" y="263"/>
                    </a:lnTo>
                    <a:lnTo>
                      <a:pt x="283" y="263"/>
                    </a:lnTo>
                    <a:lnTo>
                      <a:pt x="258" y="260"/>
                    </a:lnTo>
                    <a:lnTo>
                      <a:pt x="227" y="252"/>
                    </a:lnTo>
                    <a:lnTo>
                      <a:pt x="198" y="245"/>
                    </a:lnTo>
                    <a:lnTo>
                      <a:pt x="170" y="235"/>
                    </a:lnTo>
                    <a:lnTo>
                      <a:pt x="142" y="225"/>
                    </a:lnTo>
                    <a:lnTo>
                      <a:pt x="117" y="214"/>
                    </a:lnTo>
                    <a:lnTo>
                      <a:pt x="93" y="203"/>
                    </a:lnTo>
                    <a:lnTo>
                      <a:pt x="72" y="191"/>
                    </a:lnTo>
                    <a:lnTo>
                      <a:pt x="52" y="179"/>
                    </a:lnTo>
                    <a:lnTo>
                      <a:pt x="36" y="166"/>
                    </a:lnTo>
                    <a:lnTo>
                      <a:pt x="22" y="154"/>
                    </a:lnTo>
                    <a:lnTo>
                      <a:pt x="11" y="143"/>
                    </a:lnTo>
                    <a:lnTo>
                      <a:pt x="3" y="131"/>
                    </a:lnTo>
                    <a:lnTo>
                      <a:pt x="0" y="120"/>
                    </a:lnTo>
                    <a:lnTo>
                      <a:pt x="0" y="109"/>
                    </a:lnTo>
                    <a:lnTo>
                      <a:pt x="4" y="100"/>
                    </a:lnTo>
                    <a:lnTo>
                      <a:pt x="14" y="91"/>
                    </a:lnTo>
                    <a:lnTo>
                      <a:pt x="20" y="86"/>
                    </a:lnTo>
                    <a:lnTo>
                      <a:pt x="27" y="81"/>
                    </a:lnTo>
                    <a:lnTo>
                      <a:pt x="37" y="74"/>
                    </a:lnTo>
                    <a:lnTo>
                      <a:pt x="48" y="68"/>
                    </a:lnTo>
                    <a:lnTo>
                      <a:pt x="61" y="60"/>
                    </a:lnTo>
                    <a:lnTo>
                      <a:pt x="75" y="52"/>
                    </a:lnTo>
                    <a:lnTo>
                      <a:pt x="89" y="44"/>
                    </a:lnTo>
                    <a:lnTo>
                      <a:pt x="105" y="36"/>
                    </a:lnTo>
                    <a:lnTo>
                      <a:pt x="122" y="28"/>
                    </a:lnTo>
                    <a:lnTo>
                      <a:pt x="139" y="22"/>
                    </a:lnTo>
                    <a:lnTo>
                      <a:pt x="158" y="15"/>
                    </a:lnTo>
                    <a:lnTo>
                      <a:pt x="176" y="10"/>
                    </a:lnTo>
                    <a:lnTo>
                      <a:pt x="195" y="6"/>
                    </a:lnTo>
                    <a:lnTo>
                      <a:pt x="214" y="1"/>
                    </a:lnTo>
                    <a:lnTo>
                      <a:pt x="233" y="0"/>
                    </a:lnTo>
                    <a:lnTo>
                      <a:pt x="252" y="0"/>
                    </a:lnTo>
                    <a:close/>
                  </a:path>
                </a:pathLst>
              </a:custGeom>
              <a:solidFill>
                <a:srgbClr val="FEF2E0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23" name="Freeform 181"/>
              <p:cNvSpPr>
                <a:spLocks/>
              </p:cNvSpPr>
              <p:nvPr/>
            </p:nvSpPr>
            <p:spPr bwMode="auto">
              <a:xfrm>
                <a:off x="2422" y="2762"/>
                <a:ext cx="72" cy="22"/>
              </a:xfrm>
              <a:custGeom>
                <a:avLst/>
                <a:gdLst>
                  <a:gd name="T0" fmla="*/ 0 w 528"/>
                  <a:gd name="T1" fmla="*/ 0 h 163"/>
                  <a:gd name="T2" fmla="*/ 0 w 528"/>
                  <a:gd name="T3" fmla="*/ 0 h 163"/>
                  <a:gd name="T4" fmla="*/ 0 w 528"/>
                  <a:gd name="T5" fmla="*/ 0 h 163"/>
                  <a:gd name="T6" fmla="*/ 0 w 528"/>
                  <a:gd name="T7" fmla="*/ 0 h 163"/>
                  <a:gd name="T8" fmla="*/ 0 w 528"/>
                  <a:gd name="T9" fmla="*/ 0 h 163"/>
                  <a:gd name="T10" fmla="*/ 0 w 528"/>
                  <a:gd name="T11" fmla="*/ 0 h 163"/>
                  <a:gd name="T12" fmla="*/ 0 w 528"/>
                  <a:gd name="T13" fmla="*/ 0 h 163"/>
                  <a:gd name="T14" fmla="*/ 0 w 528"/>
                  <a:gd name="T15" fmla="*/ 0 h 163"/>
                  <a:gd name="T16" fmla="*/ 0 w 528"/>
                  <a:gd name="T17" fmla="*/ 0 h 163"/>
                  <a:gd name="T18" fmla="*/ 0 w 528"/>
                  <a:gd name="T19" fmla="*/ 0 h 163"/>
                  <a:gd name="T20" fmla="*/ 0 w 528"/>
                  <a:gd name="T21" fmla="*/ 0 h 163"/>
                  <a:gd name="T22" fmla="*/ 0 w 528"/>
                  <a:gd name="T23" fmla="*/ 0 h 163"/>
                  <a:gd name="T24" fmla="*/ 0 w 528"/>
                  <a:gd name="T25" fmla="*/ 0 h 163"/>
                  <a:gd name="T26" fmla="*/ 0 w 528"/>
                  <a:gd name="T27" fmla="*/ 0 h 163"/>
                  <a:gd name="T28" fmla="*/ 0 w 528"/>
                  <a:gd name="T29" fmla="*/ 0 h 163"/>
                  <a:gd name="T30" fmla="*/ 0 w 528"/>
                  <a:gd name="T31" fmla="*/ 0 h 163"/>
                  <a:gd name="T32" fmla="*/ 0 w 528"/>
                  <a:gd name="T33" fmla="*/ 0 h 163"/>
                  <a:gd name="T34" fmla="*/ 0 w 528"/>
                  <a:gd name="T35" fmla="*/ 0 h 163"/>
                  <a:gd name="T36" fmla="*/ 0 w 528"/>
                  <a:gd name="T37" fmla="*/ 0 h 163"/>
                  <a:gd name="T38" fmla="*/ 0 w 528"/>
                  <a:gd name="T39" fmla="*/ 0 h 163"/>
                  <a:gd name="T40" fmla="*/ 0 w 528"/>
                  <a:gd name="T41" fmla="*/ 0 h 163"/>
                  <a:gd name="T42" fmla="*/ 0 w 528"/>
                  <a:gd name="T43" fmla="*/ 0 h 163"/>
                  <a:gd name="T44" fmla="*/ 0 w 528"/>
                  <a:gd name="T45" fmla="*/ 0 h 163"/>
                  <a:gd name="T46" fmla="*/ 0 w 528"/>
                  <a:gd name="T47" fmla="*/ 0 h 163"/>
                  <a:gd name="T48" fmla="*/ 0 w 528"/>
                  <a:gd name="T49" fmla="*/ 0 h 163"/>
                  <a:gd name="T50" fmla="*/ 0 w 528"/>
                  <a:gd name="T51" fmla="*/ 0 h 163"/>
                  <a:gd name="T52" fmla="*/ 0 w 528"/>
                  <a:gd name="T53" fmla="*/ 0 h 163"/>
                  <a:gd name="T54" fmla="*/ 0 w 528"/>
                  <a:gd name="T55" fmla="*/ 0 h 163"/>
                  <a:gd name="T56" fmla="*/ 0 w 528"/>
                  <a:gd name="T57" fmla="*/ 0 h 163"/>
                  <a:gd name="T58" fmla="*/ 0 w 528"/>
                  <a:gd name="T59" fmla="*/ 0 h 163"/>
                  <a:gd name="T60" fmla="*/ 0 w 528"/>
                  <a:gd name="T61" fmla="*/ 0 h 163"/>
                  <a:gd name="T62" fmla="*/ 0 w 528"/>
                  <a:gd name="T63" fmla="*/ 0 h 163"/>
                  <a:gd name="T64" fmla="*/ 0 w 528"/>
                  <a:gd name="T65" fmla="*/ 0 h 163"/>
                  <a:gd name="T66" fmla="*/ 0 w 528"/>
                  <a:gd name="T67" fmla="*/ 0 h 163"/>
                  <a:gd name="T68" fmla="*/ 0 w 528"/>
                  <a:gd name="T69" fmla="*/ 0 h 163"/>
                  <a:gd name="T70" fmla="*/ 0 w 528"/>
                  <a:gd name="T71" fmla="*/ 0 h 163"/>
                  <a:gd name="T72" fmla="*/ 0 w 528"/>
                  <a:gd name="T73" fmla="*/ 0 h 163"/>
                  <a:gd name="T74" fmla="*/ 0 w 528"/>
                  <a:gd name="T75" fmla="*/ 0 h 163"/>
                  <a:gd name="T76" fmla="*/ 0 w 528"/>
                  <a:gd name="T77" fmla="*/ 0 h 163"/>
                  <a:gd name="T78" fmla="*/ 0 w 528"/>
                  <a:gd name="T79" fmla="*/ 0 h 163"/>
                  <a:gd name="T80" fmla="*/ 0 w 528"/>
                  <a:gd name="T81" fmla="*/ 0 h 163"/>
                  <a:gd name="T82" fmla="*/ 0 w 528"/>
                  <a:gd name="T83" fmla="*/ 0 h 163"/>
                  <a:gd name="T84" fmla="*/ 0 w 528"/>
                  <a:gd name="T85" fmla="*/ 0 h 163"/>
                  <a:gd name="T86" fmla="*/ 0 w 528"/>
                  <a:gd name="T87" fmla="*/ 0 h 163"/>
                  <a:gd name="T88" fmla="*/ 0 w 528"/>
                  <a:gd name="T89" fmla="*/ 0 h 163"/>
                  <a:gd name="T90" fmla="*/ 0 w 528"/>
                  <a:gd name="T91" fmla="*/ 0 h 163"/>
                  <a:gd name="T92" fmla="*/ 0 w 528"/>
                  <a:gd name="T93" fmla="*/ 0 h 163"/>
                  <a:gd name="T94" fmla="*/ 0 w 528"/>
                  <a:gd name="T95" fmla="*/ 0 h 163"/>
                  <a:gd name="T96" fmla="*/ 0 w 528"/>
                  <a:gd name="T97" fmla="*/ 0 h 163"/>
                  <a:gd name="T98" fmla="*/ 0 w 528"/>
                  <a:gd name="T99" fmla="*/ 0 h 16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528" h="163">
                    <a:moveTo>
                      <a:pt x="267" y="0"/>
                    </a:moveTo>
                    <a:lnTo>
                      <a:pt x="528" y="66"/>
                    </a:lnTo>
                    <a:lnTo>
                      <a:pt x="525" y="67"/>
                    </a:lnTo>
                    <a:lnTo>
                      <a:pt x="518" y="70"/>
                    </a:lnTo>
                    <a:lnTo>
                      <a:pt x="508" y="77"/>
                    </a:lnTo>
                    <a:lnTo>
                      <a:pt x="494" y="84"/>
                    </a:lnTo>
                    <a:lnTo>
                      <a:pt x="477" y="93"/>
                    </a:lnTo>
                    <a:lnTo>
                      <a:pt x="456" y="103"/>
                    </a:lnTo>
                    <a:lnTo>
                      <a:pt x="433" y="114"/>
                    </a:lnTo>
                    <a:lnTo>
                      <a:pt x="408" y="123"/>
                    </a:lnTo>
                    <a:lnTo>
                      <a:pt x="382" y="134"/>
                    </a:lnTo>
                    <a:lnTo>
                      <a:pt x="353" y="143"/>
                    </a:lnTo>
                    <a:lnTo>
                      <a:pt x="323" y="150"/>
                    </a:lnTo>
                    <a:lnTo>
                      <a:pt x="293" y="157"/>
                    </a:lnTo>
                    <a:lnTo>
                      <a:pt x="261" y="161"/>
                    </a:lnTo>
                    <a:lnTo>
                      <a:pt x="230" y="163"/>
                    </a:lnTo>
                    <a:lnTo>
                      <a:pt x="199" y="162"/>
                    </a:lnTo>
                    <a:lnTo>
                      <a:pt x="169" y="159"/>
                    </a:lnTo>
                    <a:lnTo>
                      <a:pt x="140" y="153"/>
                    </a:lnTo>
                    <a:lnTo>
                      <a:pt x="113" y="148"/>
                    </a:lnTo>
                    <a:lnTo>
                      <a:pt x="91" y="144"/>
                    </a:lnTo>
                    <a:lnTo>
                      <a:pt x="70" y="141"/>
                    </a:lnTo>
                    <a:lnTo>
                      <a:pt x="53" y="137"/>
                    </a:lnTo>
                    <a:lnTo>
                      <a:pt x="37" y="135"/>
                    </a:lnTo>
                    <a:lnTo>
                      <a:pt x="24" y="132"/>
                    </a:lnTo>
                    <a:lnTo>
                      <a:pt x="14" y="130"/>
                    </a:lnTo>
                    <a:lnTo>
                      <a:pt x="8" y="127"/>
                    </a:lnTo>
                    <a:lnTo>
                      <a:pt x="3" y="123"/>
                    </a:lnTo>
                    <a:lnTo>
                      <a:pt x="0" y="119"/>
                    </a:lnTo>
                    <a:lnTo>
                      <a:pt x="1" y="116"/>
                    </a:lnTo>
                    <a:lnTo>
                      <a:pt x="4" y="110"/>
                    </a:lnTo>
                    <a:lnTo>
                      <a:pt x="9" y="105"/>
                    </a:lnTo>
                    <a:lnTo>
                      <a:pt x="17" y="98"/>
                    </a:lnTo>
                    <a:lnTo>
                      <a:pt x="28" y="91"/>
                    </a:lnTo>
                    <a:lnTo>
                      <a:pt x="33" y="85"/>
                    </a:lnTo>
                    <a:lnTo>
                      <a:pt x="41" y="80"/>
                    </a:lnTo>
                    <a:lnTo>
                      <a:pt x="50" y="73"/>
                    </a:lnTo>
                    <a:lnTo>
                      <a:pt x="61" y="67"/>
                    </a:lnTo>
                    <a:lnTo>
                      <a:pt x="74" y="59"/>
                    </a:lnTo>
                    <a:lnTo>
                      <a:pt x="88" y="52"/>
                    </a:lnTo>
                    <a:lnTo>
                      <a:pt x="104" y="43"/>
                    </a:lnTo>
                    <a:lnTo>
                      <a:pt x="119" y="35"/>
                    </a:lnTo>
                    <a:lnTo>
                      <a:pt x="136" y="28"/>
                    </a:lnTo>
                    <a:lnTo>
                      <a:pt x="154" y="21"/>
                    </a:lnTo>
                    <a:lnTo>
                      <a:pt x="172" y="15"/>
                    </a:lnTo>
                    <a:lnTo>
                      <a:pt x="191" y="9"/>
                    </a:lnTo>
                    <a:lnTo>
                      <a:pt x="209" y="5"/>
                    </a:lnTo>
                    <a:lnTo>
                      <a:pt x="229" y="1"/>
                    </a:lnTo>
                    <a:lnTo>
                      <a:pt x="247" y="0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FEF2E0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350" name="Group 302"/>
            <p:cNvGrpSpPr>
              <a:grpSpLocks/>
            </p:cNvGrpSpPr>
            <p:nvPr/>
          </p:nvGrpSpPr>
          <p:grpSpPr bwMode="auto">
            <a:xfrm>
              <a:off x="612" y="2432"/>
              <a:ext cx="558" cy="357"/>
              <a:chOff x="932" y="2220"/>
              <a:chExt cx="558" cy="357"/>
            </a:xfrm>
          </p:grpSpPr>
          <p:sp>
            <p:nvSpPr>
              <p:cNvPr id="13411" name="Freeform 182"/>
              <p:cNvSpPr>
                <a:spLocks/>
              </p:cNvSpPr>
              <p:nvPr/>
            </p:nvSpPr>
            <p:spPr bwMode="auto">
              <a:xfrm>
                <a:off x="932" y="2220"/>
                <a:ext cx="109" cy="208"/>
              </a:xfrm>
              <a:custGeom>
                <a:avLst/>
                <a:gdLst>
                  <a:gd name="T0" fmla="*/ 0 w 794"/>
                  <a:gd name="T1" fmla="*/ 0 h 1523"/>
                  <a:gd name="T2" fmla="*/ 0 w 794"/>
                  <a:gd name="T3" fmla="*/ 0 h 1523"/>
                  <a:gd name="T4" fmla="*/ 0 w 794"/>
                  <a:gd name="T5" fmla="*/ 0 h 1523"/>
                  <a:gd name="T6" fmla="*/ 0 w 794"/>
                  <a:gd name="T7" fmla="*/ 0 h 1523"/>
                  <a:gd name="T8" fmla="*/ 0 w 794"/>
                  <a:gd name="T9" fmla="*/ 0 h 1523"/>
                  <a:gd name="T10" fmla="*/ 0 w 794"/>
                  <a:gd name="T11" fmla="*/ 0 h 1523"/>
                  <a:gd name="T12" fmla="*/ 0 w 794"/>
                  <a:gd name="T13" fmla="*/ 0 h 1523"/>
                  <a:gd name="T14" fmla="*/ 0 w 794"/>
                  <a:gd name="T15" fmla="*/ 0 h 1523"/>
                  <a:gd name="T16" fmla="*/ 0 w 794"/>
                  <a:gd name="T17" fmla="*/ 0 h 1523"/>
                  <a:gd name="T18" fmla="*/ 0 w 794"/>
                  <a:gd name="T19" fmla="*/ 0 h 1523"/>
                  <a:gd name="T20" fmla="*/ 0 w 794"/>
                  <a:gd name="T21" fmla="*/ 0 h 1523"/>
                  <a:gd name="T22" fmla="*/ 0 w 794"/>
                  <a:gd name="T23" fmla="*/ 0 h 1523"/>
                  <a:gd name="T24" fmla="*/ 0 w 794"/>
                  <a:gd name="T25" fmla="*/ 0 h 1523"/>
                  <a:gd name="T26" fmla="*/ 0 w 794"/>
                  <a:gd name="T27" fmla="*/ 0 h 1523"/>
                  <a:gd name="T28" fmla="*/ 0 w 794"/>
                  <a:gd name="T29" fmla="*/ 0 h 1523"/>
                  <a:gd name="T30" fmla="*/ 0 w 794"/>
                  <a:gd name="T31" fmla="*/ 0 h 1523"/>
                  <a:gd name="T32" fmla="*/ 0 w 794"/>
                  <a:gd name="T33" fmla="*/ 0 h 1523"/>
                  <a:gd name="T34" fmla="*/ 0 w 794"/>
                  <a:gd name="T35" fmla="*/ 0 h 1523"/>
                  <a:gd name="T36" fmla="*/ 0 w 794"/>
                  <a:gd name="T37" fmla="*/ 0 h 1523"/>
                  <a:gd name="T38" fmla="*/ 0 w 794"/>
                  <a:gd name="T39" fmla="*/ 0 h 1523"/>
                  <a:gd name="T40" fmla="*/ 0 w 794"/>
                  <a:gd name="T41" fmla="*/ 0 h 1523"/>
                  <a:gd name="T42" fmla="*/ 0 w 794"/>
                  <a:gd name="T43" fmla="*/ 0 h 1523"/>
                  <a:gd name="T44" fmla="*/ 0 w 794"/>
                  <a:gd name="T45" fmla="*/ 0 h 1523"/>
                  <a:gd name="T46" fmla="*/ 0 w 794"/>
                  <a:gd name="T47" fmla="*/ 0 h 1523"/>
                  <a:gd name="T48" fmla="*/ 0 w 794"/>
                  <a:gd name="T49" fmla="*/ 0 h 1523"/>
                  <a:gd name="T50" fmla="*/ 0 w 794"/>
                  <a:gd name="T51" fmla="*/ 0 h 1523"/>
                  <a:gd name="T52" fmla="*/ 0 w 794"/>
                  <a:gd name="T53" fmla="*/ 0 h 1523"/>
                  <a:gd name="T54" fmla="*/ 0 w 794"/>
                  <a:gd name="T55" fmla="*/ 0 h 1523"/>
                  <a:gd name="T56" fmla="*/ 0 w 794"/>
                  <a:gd name="T57" fmla="*/ 0 h 1523"/>
                  <a:gd name="T58" fmla="*/ 0 w 794"/>
                  <a:gd name="T59" fmla="*/ 0 h 1523"/>
                  <a:gd name="T60" fmla="*/ 0 w 794"/>
                  <a:gd name="T61" fmla="*/ 0 h 1523"/>
                  <a:gd name="T62" fmla="*/ 0 w 794"/>
                  <a:gd name="T63" fmla="*/ 0 h 1523"/>
                  <a:gd name="T64" fmla="*/ 0 w 794"/>
                  <a:gd name="T65" fmla="*/ 0 h 1523"/>
                  <a:gd name="T66" fmla="*/ 0 w 794"/>
                  <a:gd name="T67" fmla="*/ 0 h 1523"/>
                  <a:gd name="T68" fmla="*/ 0 w 794"/>
                  <a:gd name="T69" fmla="*/ 0 h 1523"/>
                  <a:gd name="T70" fmla="*/ 0 w 794"/>
                  <a:gd name="T71" fmla="*/ 0 h 1523"/>
                  <a:gd name="T72" fmla="*/ 0 w 794"/>
                  <a:gd name="T73" fmla="*/ 0 h 1523"/>
                  <a:gd name="T74" fmla="*/ 0 w 794"/>
                  <a:gd name="T75" fmla="*/ 0 h 1523"/>
                  <a:gd name="T76" fmla="*/ 0 w 794"/>
                  <a:gd name="T77" fmla="*/ 0 h 1523"/>
                  <a:gd name="T78" fmla="*/ 0 w 794"/>
                  <a:gd name="T79" fmla="*/ 0 h 1523"/>
                  <a:gd name="T80" fmla="*/ 0 w 794"/>
                  <a:gd name="T81" fmla="*/ 0 h 1523"/>
                  <a:gd name="T82" fmla="*/ 0 w 794"/>
                  <a:gd name="T83" fmla="*/ 0 h 1523"/>
                  <a:gd name="T84" fmla="*/ 0 w 794"/>
                  <a:gd name="T85" fmla="*/ 0 h 1523"/>
                  <a:gd name="T86" fmla="*/ 0 w 794"/>
                  <a:gd name="T87" fmla="*/ 0 h 1523"/>
                  <a:gd name="T88" fmla="*/ 0 w 794"/>
                  <a:gd name="T89" fmla="*/ 0 h 1523"/>
                  <a:gd name="T90" fmla="*/ 0 w 794"/>
                  <a:gd name="T91" fmla="*/ 0 h 1523"/>
                  <a:gd name="T92" fmla="*/ 0 w 794"/>
                  <a:gd name="T93" fmla="*/ 0 h 1523"/>
                  <a:gd name="T94" fmla="*/ 0 w 794"/>
                  <a:gd name="T95" fmla="*/ 0 h 152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794" h="1523">
                    <a:moveTo>
                      <a:pt x="755" y="0"/>
                    </a:moveTo>
                    <a:lnTo>
                      <a:pt x="740" y="1"/>
                    </a:lnTo>
                    <a:lnTo>
                      <a:pt x="725" y="3"/>
                    </a:lnTo>
                    <a:lnTo>
                      <a:pt x="709" y="5"/>
                    </a:lnTo>
                    <a:lnTo>
                      <a:pt x="694" y="7"/>
                    </a:lnTo>
                    <a:lnTo>
                      <a:pt x="680" y="8"/>
                    </a:lnTo>
                    <a:lnTo>
                      <a:pt x="665" y="10"/>
                    </a:lnTo>
                    <a:lnTo>
                      <a:pt x="650" y="11"/>
                    </a:lnTo>
                    <a:lnTo>
                      <a:pt x="635" y="14"/>
                    </a:lnTo>
                    <a:lnTo>
                      <a:pt x="620" y="15"/>
                    </a:lnTo>
                    <a:lnTo>
                      <a:pt x="606" y="16"/>
                    </a:lnTo>
                    <a:lnTo>
                      <a:pt x="591" y="17"/>
                    </a:lnTo>
                    <a:lnTo>
                      <a:pt x="577" y="18"/>
                    </a:lnTo>
                    <a:lnTo>
                      <a:pt x="562" y="19"/>
                    </a:lnTo>
                    <a:lnTo>
                      <a:pt x="548" y="19"/>
                    </a:lnTo>
                    <a:lnTo>
                      <a:pt x="533" y="20"/>
                    </a:lnTo>
                    <a:lnTo>
                      <a:pt x="520" y="21"/>
                    </a:lnTo>
                    <a:lnTo>
                      <a:pt x="463" y="23"/>
                    </a:lnTo>
                    <a:lnTo>
                      <a:pt x="412" y="30"/>
                    </a:lnTo>
                    <a:lnTo>
                      <a:pt x="366" y="40"/>
                    </a:lnTo>
                    <a:lnTo>
                      <a:pt x="323" y="54"/>
                    </a:lnTo>
                    <a:lnTo>
                      <a:pt x="285" y="70"/>
                    </a:lnTo>
                    <a:lnTo>
                      <a:pt x="251" y="90"/>
                    </a:lnTo>
                    <a:lnTo>
                      <a:pt x="222" y="114"/>
                    </a:lnTo>
                    <a:lnTo>
                      <a:pt x="195" y="141"/>
                    </a:lnTo>
                    <a:lnTo>
                      <a:pt x="171" y="170"/>
                    </a:lnTo>
                    <a:lnTo>
                      <a:pt x="150" y="204"/>
                    </a:lnTo>
                    <a:lnTo>
                      <a:pt x="133" y="241"/>
                    </a:lnTo>
                    <a:lnTo>
                      <a:pt x="116" y="281"/>
                    </a:lnTo>
                    <a:lnTo>
                      <a:pt x="103" y="324"/>
                    </a:lnTo>
                    <a:lnTo>
                      <a:pt x="91" y="371"/>
                    </a:lnTo>
                    <a:lnTo>
                      <a:pt x="82" y="421"/>
                    </a:lnTo>
                    <a:lnTo>
                      <a:pt x="73" y="475"/>
                    </a:lnTo>
                    <a:lnTo>
                      <a:pt x="70" y="498"/>
                    </a:lnTo>
                    <a:lnTo>
                      <a:pt x="66" y="521"/>
                    </a:lnTo>
                    <a:lnTo>
                      <a:pt x="65" y="545"/>
                    </a:lnTo>
                    <a:lnTo>
                      <a:pt x="63" y="567"/>
                    </a:lnTo>
                    <a:lnTo>
                      <a:pt x="63" y="590"/>
                    </a:lnTo>
                    <a:lnTo>
                      <a:pt x="62" y="614"/>
                    </a:lnTo>
                    <a:lnTo>
                      <a:pt x="62" y="637"/>
                    </a:lnTo>
                    <a:lnTo>
                      <a:pt x="62" y="660"/>
                    </a:lnTo>
                    <a:lnTo>
                      <a:pt x="62" y="683"/>
                    </a:lnTo>
                    <a:lnTo>
                      <a:pt x="61" y="705"/>
                    </a:lnTo>
                    <a:lnTo>
                      <a:pt x="61" y="727"/>
                    </a:lnTo>
                    <a:lnTo>
                      <a:pt x="61" y="750"/>
                    </a:lnTo>
                    <a:lnTo>
                      <a:pt x="60" y="773"/>
                    </a:lnTo>
                    <a:lnTo>
                      <a:pt x="58" y="794"/>
                    </a:lnTo>
                    <a:lnTo>
                      <a:pt x="56" y="817"/>
                    </a:lnTo>
                    <a:lnTo>
                      <a:pt x="53" y="840"/>
                    </a:lnTo>
                    <a:lnTo>
                      <a:pt x="50" y="862"/>
                    </a:lnTo>
                    <a:lnTo>
                      <a:pt x="48" y="881"/>
                    </a:lnTo>
                    <a:lnTo>
                      <a:pt x="47" y="901"/>
                    </a:lnTo>
                    <a:lnTo>
                      <a:pt x="46" y="920"/>
                    </a:lnTo>
                    <a:lnTo>
                      <a:pt x="45" y="939"/>
                    </a:lnTo>
                    <a:lnTo>
                      <a:pt x="45" y="956"/>
                    </a:lnTo>
                    <a:lnTo>
                      <a:pt x="45" y="975"/>
                    </a:lnTo>
                    <a:lnTo>
                      <a:pt x="44" y="992"/>
                    </a:lnTo>
                    <a:lnTo>
                      <a:pt x="44" y="1010"/>
                    </a:lnTo>
                    <a:lnTo>
                      <a:pt x="41" y="1030"/>
                    </a:lnTo>
                    <a:lnTo>
                      <a:pt x="40" y="1050"/>
                    </a:lnTo>
                    <a:lnTo>
                      <a:pt x="37" y="1070"/>
                    </a:lnTo>
                    <a:lnTo>
                      <a:pt x="34" y="1093"/>
                    </a:lnTo>
                    <a:lnTo>
                      <a:pt x="29" y="1117"/>
                    </a:lnTo>
                    <a:lnTo>
                      <a:pt x="24" y="1142"/>
                    </a:lnTo>
                    <a:lnTo>
                      <a:pt x="17" y="1170"/>
                    </a:lnTo>
                    <a:lnTo>
                      <a:pt x="2" y="1243"/>
                    </a:lnTo>
                    <a:lnTo>
                      <a:pt x="0" y="1307"/>
                    </a:lnTo>
                    <a:lnTo>
                      <a:pt x="10" y="1360"/>
                    </a:lnTo>
                    <a:lnTo>
                      <a:pt x="29" y="1405"/>
                    </a:lnTo>
                    <a:lnTo>
                      <a:pt x="57" y="1441"/>
                    </a:lnTo>
                    <a:lnTo>
                      <a:pt x="91" y="1470"/>
                    </a:lnTo>
                    <a:lnTo>
                      <a:pt x="132" y="1492"/>
                    </a:lnTo>
                    <a:lnTo>
                      <a:pt x="176" y="1507"/>
                    </a:lnTo>
                    <a:lnTo>
                      <a:pt x="223" y="1517"/>
                    </a:lnTo>
                    <a:lnTo>
                      <a:pt x="272" y="1522"/>
                    </a:lnTo>
                    <a:lnTo>
                      <a:pt x="320" y="1523"/>
                    </a:lnTo>
                    <a:lnTo>
                      <a:pt x="367" y="1521"/>
                    </a:lnTo>
                    <a:lnTo>
                      <a:pt x="410" y="1515"/>
                    </a:lnTo>
                    <a:lnTo>
                      <a:pt x="448" y="1508"/>
                    </a:lnTo>
                    <a:lnTo>
                      <a:pt x="481" y="1499"/>
                    </a:lnTo>
                    <a:lnTo>
                      <a:pt x="507" y="1490"/>
                    </a:lnTo>
                    <a:lnTo>
                      <a:pt x="530" y="1477"/>
                    </a:lnTo>
                    <a:lnTo>
                      <a:pt x="554" y="1463"/>
                    </a:lnTo>
                    <a:lnTo>
                      <a:pt x="578" y="1445"/>
                    </a:lnTo>
                    <a:lnTo>
                      <a:pt x="602" y="1424"/>
                    </a:lnTo>
                    <a:lnTo>
                      <a:pt x="624" y="1402"/>
                    </a:lnTo>
                    <a:lnTo>
                      <a:pt x="648" y="1378"/>
                    </a:lnTo>
                    <a:lnTo>
                      <a:pt x="670" y="1351"/>
                    </a:lnTo>
                    <a:lnTo>
                      <a:pt x="691" y="1323"/>
                    </a:lnTo>
                    <a:lnTo>
                      <a:pt x="712" y="1295"/>
                    </a:lnTo>
                    <a:lnTo>
                      <a:pt x="729" y="1265"/>
                    </a:lnTo>
                    <a:lnTo>
                      <a:pt x="746" y="1234"/>
                    </a:lnTo>
                    <a:lnTo>
                      <a:pt x="760" y="1204"/>
                    </a:lnTo>
                    <a:lnTo>
                      <a:pt x="772" y="1173"/>
                    </a:lnTo>
                    <a:lnTo>
                      <a:pt x="782" y="1143"/>
                    </a:lnTo>
                    <a:lnTo>
                      <a:pt x="790" y="1113"/>
                    </a:lnTo>
                    <a:lnTo>
                      <a:pt x="794" y="1084"/>
                    </a:lnTo>
                    <a:lnTo>
                      <a:pt x="794" y="1077"/>
                    </a:lnTo>
                    <a:lnTo>
                      <a:pt x="794" y="1068"/>
                    </a:lnTo>
                    <a:lnTo>
                      <a:pt x="794" y="1060"/>
                    </a:lnTo>
                    <a:lnTo>
                      <a:pt x="794" y="1052"/>
                    </a:lnTo>
                    <a:lnTo>
                      <a:pt x="793" y="1043"/>
                    </a:lnTo>
                    <a:lnTo>
                      <a:pt x="792" y="1034"/>
                    </a:lnTo>
                    <a:lnTo>
                      <a:pt x="792" y="1025"/>
                    </a:lnTo>
                    <a:lnTo>
                      <a:pt x="790" y="1016"/>
                    </a:lnTo>
                    <a:lnTo>
                      <a:pt x="789" y="1006"/>
                    </a:lnTo>
                    <a:lnTo>
                      <a:pt x="787" y="996"/>
                    </a:lnTo>
                    <a:lnTo>
                      <a:pt x="786" y="987"/>
                    </a:lnTo>
                    <a:lnTo>
                      <a:pt x="783" y="977"/>
                    </a:lnTo>
                    <a:lnTo>
                      <a:pt x="781" y="967"/>
                    </a:lnTo>
                    <a:lnTo>
                      <a:pt x="778" y="956"/>
                    </a:lnTo>
                    <a:lnTo>
                      <a:pt x="776" y="946"/>
                    </a:lnTo>
                    <a:lnTo>
                      <a:pt x="774" y="937"/>
                    </a:lnTo>
                    <a:lnTo>
                      <a:pt x="768" y="920"/>
                    </a:lnTo>
                    <a:lnTo>
                      <a:pt x="762" y="904"/>
                    </a:lnTo>
                    <a:lnTo>
                      <a:pt x="755" y="886"/>
                    </a:lnTo>
                    <a:lnTo>
                      <a:pt x="747" y="867"/>
                    </a:lnTo>
                    <a:lnTo>
                      <a:pt x="739" y="848"/>
                    </a:lnTo>
                    <a:lnTo>
                      <a:pt x="729" y="828"/>
                    </a:lnTo>
                    <a:lnTo>
                      <a:pt x="719" y="809"/>
                    </a:lnTo>
                    <a:lnTo>
                      <a:pt x="709" y="789"/>
                    </a:lnTo>
                    <a:lnTo>
                      <a:pt x="698" y="771"/>
                    </a:lnTo>
                    <a:lnTo>
                      <a:pt x="689" y="752"/>
                    </a:lnTo>
                    <a:lnTo>
                      <a:pt x="678" y="736"/>
                    </a:lnTo>
                    <a:lnTo>
                      <a:pt x="668" y="719"/>
                    </a:lnTo>
                    <a:lnTo>
                      <a:pt x="659" y="705"/>
                    </a:lnTo>
                    <a:lnTo>
                      <a:pt x="650" y="693"/>
                    </a:lnTo>
                    <a:lnTo>
                      <a:pt x="641" y="683"/>
                    </a:lnTo>
                    <a:lnTo>
                      <a:pt x="634" y="675"/>
                    </a:lnTo>
                    <a:lnTo>
                      <a:pt x="642" y="683"/>
                    </a:lnTo>
                    <a:lnTo>
                      <a:pt x="652" y="692"/>
                    </a:lnTo>
                    <a:lnTo>
                      <a:pt x="663" y="703"/>
                    </a:lnTo>
                    <a:lnTo>
                      <a:pt x="673" y="716"/>
                    </a:lnTo>
                    <a:lnTo>
                      <a:pt x="687" y="730"/>
                    </a:lnTo>
                    <a:lnTo>
                      <a:pt x="700" y="746"/>
                    </a:lnTo>
                    <a:lnTo>
                      <a:pt x="713" y="762"/>
                    </a:lnTo>
                    <a:lnTo>
                      <a:pt x="726" y="778"/>
                    </a:lnTo>
                    <a:lnTo>
                      <a:pt x="738" y="794"/>
                    </a:lnTo>
                    <a:lnTo>
                      <a:pt x="750" y="812"/>
                    </a:lnTo>
                    <a:lnTo>
                      <a:pt x="760" y="829"/>
                    </a:lnTo>
                    <a:lnTo>
                      <a:pt x="770" y="845"/>
                    </a:lnTo>
                    <a:lnTo>
                      <a:pt x="778" y="863"/>
                    </a:lnTo>
                    <a:lnTo>
                      <a:pt x="784" y="878"/>
                    </a:lnTo>
                    <a:lnTo>
                      <a:pt x="788" y="893"/>
                    </a:lnTo>
                    <a:lnTo>
                      <a:pt x="790" y="907"/>
                    </a:lnTo>
                    <a:lnTo>
                      <a:pt x="755" y="0"/>
                    </a:lnTo>
                    <a:close/>
                  </a:path>
                </a:pathLst>
              </a:custGeom>
              <a:solidFill>
                <a:srgbClr val="FDD9B1"/>
              </a:solidFill>
              <a:ln w="206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12" name="Freeform 183"/>
              <p:cNvSpPr>
                <a:spLocks/>
              </p:cNvSpPr>
              <p:nvPr/>
            </p:nvSpPr>
            <p:spPr bwMode="auto">
              <a:xfrm>
                <a:off x="1031" y="2322"/>
                <a:ext cx="8" cy="8"/>
              </a:xfrm>
              <a:custGeom>
                <a:avLst/>
                <a:gdLst>
                  <a:gd name="T0" fmla="*/ 0 w 55"/>
                  <a:gd name="T1" fmla="*/ 0 h 61"/>
                  <a:gd name="T2" fmla="*/ 0 w 55"/>
                  <a:gd name="T3" fmla="*/ 0 h 61"/>
                  <a:gd name="T4" fmla="*/ 0 w 55"/>
                  <a:gd name="T5" fmla="*/ 0 h 61"/>
                  <a:gd name="T6" fmla="*/ 0 w 55"/>
                  <a:gd name="T7" fmla="*/ 0 h 61"/>
                  <a:gd name="T8" fmla="*/ 0 w 55"/>
                  <a:gd name="T9" fmla="*/ 0 h 61"/>
                  <a:gd name="T10" fmla="*/ 0 w 55"/>
                  <a:gd name="T11" fmla="*/ 0 h 61"/>
                  <a:gd name="T12" fmla="*/ 0 w 55"/>
                  <a:gd name="T13" fmla="*/ 0 h 61"/>
                  <a:gd name="T14" fmla="*/ 0 w 55"/>
                  <a:gd name="T15" fmla="*/ 0 h 61"/>
                  <a:gd name="T16" fmla="*/ 0 w 55"/>
                  <a:gd name="T17" fmla="*/ 0 h 61"/>
                  <a:gd name="T18" fmla="*/ 0 w 55"/>
                  <a:gd name="T19" fmla="*/ 0 h 61"/>
                  <a:gd name="T20" fmla="*/ 0 w 55"/>
                  <a:gd name="T21" fmla="*/ 0 h 61"/>
                  <a:gd name="T22" fmla="*/ 0 w 55"/>
                  <a:gd name="T23" fmla="*/ 0 h 61"/>
                  <a:gd name="T24" fmla="*/ 0 w 55"/>
                  <a:gd name="T25" fmla="*/ 0 h 61"/>
                  <a:gd name="T26" fmla="*/ 0 w 55"/>
                  <a:gd name="T27" fmla="*/ 0 h 61"/>
                  <a:gd name="T28" fmla="*/ 0 w 55"/>
                  <a:gd name="T29" fmla="*/ 0 h 61"/>
                  <a:gd name="T30" fmla="*/ 0 w 55"/>
                  <a:gd name="T31" fmla="*/ 0 h 61"/>
                  <a:gd name="T32" fmla="*/ 0 w 55"/>
                  <a:gd name="T33" fmla="*/ 0 h 61"/>
                  <a:gd name="T34" fmla="*/ 0 w 55"/>
                  <a:gd name="T35" fmla="*/ 0 h 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5" h="61">
                    <a:moveTo>
                      <a:pt x="0" y="61"/>
                    </a:moveTo>
                    <a:lnTo>
                      <a:pt x="2" y="58"/>
                    </a:lnTo>
                    <a:lnTo>
                      <a:pt x="5" y="56"/>
                    </a:lnTo>
                    <a:lnTo>
                      <a:pt x="8" y="52"/>
                    </a:lnTo>
                    <a:lnTo>
                      <a:pt x="11" y="49"/>
                    </a:lnTo>
                    <a:lnTo>
                      <a:pt x="13" y="46"/>
                    </a:lnTo>
                    <a:lnTo>
                      <a:pt x="17" y="43"/>
                    </a:lnTo>
                    <a:lnTo>
                      <a:pt x="20" y="38"/>
                    </a:lnTo>
                    <a:lnTo>
                      <a:pt x="24" y="35"/>
                    </a:lnTo>
                    <a:lnTo>
                      <a:pt x="28" y="31"/>
                    </a:lnTo>
                    <a:lnTo>
                      <a:pt x="31" y="27"/>
                    </a:lnTo>
                    <a:lnTo>
                      <a:pt x="34" y="23"/>
                    </a:lnTo>
                    <a:lnTo>
                      <a:pt x="38" y="19"/>
                    </a:lnTo>
                    <a:lnTo>
                      <a:pt x="42" y="14"/>
                    </a:lnTo>
                    <a:lnTo>
                      <a:pt x="46" y="9"/>
                    </a:lnTo>
                    <a:lnTo>
                      <a:pt x="50" y="5"/>
                    </a:lnTo>
                    <a:lnTo>
                      <a:pt x="55" y="0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13" name="Freeform 184"/>
              <p:cNvSpPr>
                <a:spLocks/>
              </p:cNvSpPr>
              <p:nvPr/>
            </p:nvSpPr>
            <p:spPr bwMode="auto">
              <a:xfrm>
                <a:off x="938" y="2316"/>
                <a:ext cx="57" cy="87"/>
              </a:xfrm>
              <a:custGeom>
                <a:avLst/>
                <a:gdLst>
                  <a:gd name="T0" fmla="*/ 0 w 419"/>
                  <a:gd name="T1" fmla="*/ 0 h 640"/>
                  <a:gd name="T2" fmla="*/ 0 w 419"/>
                  <a:gd name="T3" fmla="*/ 0 h 640"/>
                  <a:gd name="T4" fmla="*/ 0 w 419"/>
                  <a:gd name="T5" fmla="*/ 0 h 640"/>
                  <a:gd name="T6" fmla="*/ 0 w 419"/>
                  <a:gd name="T7" fmla="*/ 0 h 640"/>
                  <a:gd name="T8" fmla="*/ 0 w 419"/>
                  <a:gd name="T9" fmla="*/ 0 h 640"/>
                  <a:gd name="T10" fmla="*/ 0 w 419"/>
                  <a:gd name="T11" fmla="*/ 0 h 640"/>
                  <a:gd name="T12" fmla="*/ 0 w 419"/>
                  <a:gd name="T13" fmla="*/ 0 h 640"/>
                  <a:gd name="T14" fmla="*/ 0 w 419"/>
                  <a:gd name="T15" fmla="*/ 0 h 640"/>
                  <a:gd name="T16" fmla="*/ 0 w 419"/>
                  <a:gd name="T17" fmla="*/ 0 h 640"/>
                  <a:gd name="T18" fmla="*/ 0 w 419"/>
                  <a:gd name="T19" fmla="*/ 0 h 640"/>
                  <a:gd name="T20" fmla="*/ 0 w 419"/>
                  <a:gd name="T21" fmla="*/ 0 h 640"/>
                  <a:gd name="T22" fmla="*/ 0 w 419"/>
                  <a:gd name="T23" fmla="*/ 0 h 640"/>
                  <a:gd name="T24" fmla="*/ 0 w 419"/>
                  <a:gd name="T25" fmla="*/ 0 h 640"/>
                  <a:gd name="T26" fmla="*/ 0 w 419"/>
                  <a:gd name="T27" fmla="*/ 0 h 640"/>
                  <a:gd name="T28" fmla="*/ 0 w 419"/>
                  <a:gd name="T29" fmla="*/ 0 h 640"/>
                  <a:gd name="T30" fmla="*/ 0 w 419"/>
                  <a:gd name="T31" fmla="*/ 0 h 640"/>
                  <a:gd name="T32" fmla="*/ 0 w 419"/>
                  <a:gd name="T33" fmla="*/ 0 h 640"/>
                  <a:gd name="T34" fmla="*/ 0 w 419"/>
                  <a:gd name="T35" fmla="*/ 0 h 640"/>
                  <a:gd name="T36" fmla="*/ 0 w 419"/>
                  <a:gd name="T37" fmla="*/ 0 h 640"/>
                  <a:gd name="T38" fmla="*/ 0 w 419"/>
                  <a:gd name="T39" fmla="*/ 0 h 640"/>
                  <a:gd name="T40" fmla="*/ 0 w 419"/>
                  <a:gd name="T41" fmla="*/ 0 h 640"/>
                  <a:gd name="T42" fmla="*/ 0 w 419"/>
                  <a:gd name="T43" fmla="*/ 0 h 640"/>
                  <a:gd name="T44" fmla="*/ 0 w 419"/>
                  <a:gd name="T45" fmla="*/ 0 h 640"/>
                  <a:gd name="T46" fmla="*/ 0 w 419"/>
                  <a:gd name="T47" fmla="*/ 0 h 640"/>
                  <a:gd name="T48" fmla="*/ 0 w 419"/>
                  <a:gd name="T49" fmla="*/ 0 h 640"/>
                  <a:gd name="T50" fmla="*/ 0 w 419"/>
                  <a:gd name="T51" fmla="*/ 0 h 640"/>
                  <a:gd name="T52" fmla="*/ 0 w 419"/>
                  <a:gd name="T53" fmla="*/ 0 h 640"/>
                  <a:gd name="T54" fmla="*/ 0 w 419"/>
                  <a:gd name="T55" fmla="*/ 0 h 640"/>
                  <a:gd name="T56" fmla="*/ 0 w 419"/>
                  <a:gd name="T57" fmla="*/ 0 h 640"/>
                  <a:gd name="T58" fmla="*/ 0 w 419"/>
                  <a:gd name="T59" fmla="*/ 0 h 640"/>
                  <a:gd name="T60" fmla="*/ 0 w 419"/>
                  <a:gd name="T61" fmla="*/ 0 h 640"/>
                  <a:gd name="T62" fmla="*/ 0 w 419"/>
                  <a:gd name="T63" fmla="*/ 0 h 640"/>
                  <a:gd name="T64" fmla="*/ 0 w 419"/>
                  <a:gd name="T65" fmla="*/ 0 h 640"/>
                  <a:gd name="T66" fmla="*/ 0 w 419"/>
                  <a:gd name="T67" fmla="*/ 0 h 640"/>
                  <a:gd name="T68" fmla="*/ 0 w 419"/>
                  <a:gd name="T69" fmla="*/ 0 h 64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419" h="640">
                    <a:moveTo>
                      <a:pt x="43" y="159"/>
                    </a:moveTo>
                    <a:lnTo>
                      <a:pt x="305" y="0"/>
                    </a:lnTo>
                    <a:lnTo>
                      <a:pt x="306" y="2"/>
                    </a:lnTo>
                    <a:lnTo>
                      <a:pt x="312" y="9"/>
                    </a:lnTo>
                    <a:lnTo>
                      <a:pt x="320" y="20"/>
                    </a:lnTo>
                    <a:lnTo>
                      <a:pt x="331" y="34"/>
                    </a:lnTo>
                    <a:lnTo>
                      <a:pt x="344" y="51"/>
                    </a:lnTo>
                    <a:lnTo>
                      <a:pt x="357" y="72"/>
                    </a:lnTo>
                    <a:lnTo>
                      <a:pt x="371" y="96"/>
                    </a:lnTo>
                    <a:lnTo>
                      <a:pt x="384" y="122"/>
                    </a:lnTo>
                    <a:lnTo>
                      <a:pt x="396" y="149"/>
                    </a:lnTo>
                    <a:lnTo>
                      <a:pt x="406" y="178"/>
                    </a:lnTo>
                    <a:lnTo>
                      <a:pt x="414" y="210"/>
                    </a:lnTo>
                    <a:lnTo>
                      <a:pt x="419" y="241"/>
                    </a:lnTo>
                    <a:lnTo>
                      <a:pt x="419" y="274"/>
                    </a:lnTo>
                    <a:lnTo>
                      <a:pt x="416" y="307"/>
                    </a:lnTo>
                    <a:lnTo>
                      <a:pt x="407" y="340"/>
                    </a:lnTo>
                    <a:lnTo>
                      <a:pt x="393" y="374"/>
                    </a:lnTo>
                    <a:lnTo>
                      <a:pt x="372" y="406"/>
                    </a:lnTo>
                    <a:lnTo>
                      <a:pt x="349" y="438"/>
                    </a:lnTo>
                    <a:lnTo>
                      <a:pt x="322" y="469"/>
                    </a:lnTo>
                    <a:lnTo>
                      <a:pt x="293" y="499"/>
                    </a:lnTo>
                    <a:lnTo>
                      <a:pt x="262" y="527"/>
                    </a:lnTo>
                    <a:lnTo>
                      <a:pt x="230" y="553"/>
                    </a:lnTo>
                    <a:lnTo>
                      <a:pt x="198" y="577"/>
                    </a:lnTo>
                    <a:lnTo>
                      <a:pt x="166" y="597"/>
                    </a:lnTo>
                    <a:lnTo>
                      <a:pt x="134" y="614"/>
                    </a:lnTo>
                    <a:lnTo>
                      <a:pt x="105" y="627"/>
                    </a:lnTo>
                    <a:lnTo>
                      <a:pt x="77" y="635"/>
                    </a:lnTo>
                    <a:lnTo>
                      <a:pt x="52" y="640"/>
                    </a:lnTo>
                    <a:lnTo>
                      <a:pt x="33" y="640"/>
                    </a:lnTo>
                    <a:lnTo>
                      <a:pt x="17" y="633"/>
                    </a:lnTo>
                    <a:lnTo>
                      <a:pt x="5" y="621"/>
                    </a:lnTo>
                    <a:lnTo>
                      <a:pt x="0" y="603"/>
                    </a:lnTo>
                    <a:lnTo>
                      <a:pt x="43" y="159"/>
                    </a:lnTo>
                    <a:close/>
                  </a:path>
                </a:pathLst>
              </a:custGeom>
              <a:solidFill>
                <a:srgbClr val="FEF2E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14" name="Freeform 185"/>
              <p:cNvSpPr>
                <a:spLocks/>
              </p:cNvSpPr>
              <p:nvPr/>
            </p:nvSpPr>
            <p:spPr bwMode="auto">
              <a:xfrm>
                <a:off x="1312" y="2443"/>
                <a:ext cx="3" cy="35"/>
              </a:xfrm>
              <a:custGeom>
                <a:avLst/>
                <a:gdLst>
                  <a:gd name="T0" fmla="*/ 0 w 17"/>
                  <a:gd name="T1" fmla="*/ 0 h 257"/>
                  <a:gd name="T2" fmla="*/ 0 w 17"/>
                  <a:gd name="T3" fmla="*/ 0 h 257"/>
                  <a:gd name="T4" fmla="*/ 0 w 17"/>
                  <a:gd name="T5" fmla="*/ 0 h 257"/>
                  <a:gd name="T6" fmla="*/ 0 w 17"/>
                  <a:gd name="T7" fmla="*/ 0 h 257"/>
                  <a:gd name="T8" fmla="*/ 0 w 17"/>
                  <a:gd name="T9" fmla="*/ 0 h 257"/>
                  <a:gd name="T10" fmla="*/ 0 w 17"/>
                  <a:gd name="T11" fmla="*/ 0 h 257"/>
                  <a:gd name="T12" fmla="*/ 0 w 17"/>
                  <a:gd name="T13" fmla="*/ 0 h 257"/>
                  <a:gd name="T14" fmla="*/ 0 w 17"/>
                  <a:gd name="T15" fmla="*/ 0 h 257"/>
                  <a:gd name="T16" fmla="*/ 0 w 17"/>
                  <a:gd name="T17" fmla="*/ 0 h 257"/>
                  <a:gd name="T18" fmla="*/ 0 w 17"/>
                  <a:gd name="T19" fmla="*/ 0 h 257"/>
                  <a:gd name="T20" fmla="*/ 0 w 17"/>
                  <a:gd name="T21" fmla="*/ 0 h 257"/>
                  <a:gd name="T22" fmla="*/ 0 w 17"/>
                  <a:gd name="T23" fmla="*/ 0 h 257"/>
                  <a:gd name="T24" fmla="*/ 0 w 17"/>
                  <a:gd name="T25" fmla="*/ 0 h 257"/>
                  <a:gd name="T26" fmla="*/ 0 w 17"/>
                  <a:gd name="T27" fmla="*/ 0 h 257"/>
                  <a:gd name="T28" fmla="*/ 0 w 17"/>
                  <a:gd name="T29" fmla="*/ 0 h 257"/>
                  <a:gd name="T30" fmla="*/ 0 w 17"/>
                  <a:gd name="T31" fmla="*/ 0 h 257"/>
                  <a:gd name="T32" fmla="*/ 0 w 17"/>
                  <a:gd name="T33" fmla="*/ 0 h 25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7" h="257">
                    <a:moveTo>
                      <a:pt x="0" y="257"/>
                    </a:moveTo>
                    <a:lnTo>
                      <a:pt x="2" y="239"/>
                    </a:lnTo>
                    <a:lnTo>
                      <a:pt x="4" y="220"/>
                    </a:lnTo>
                    <a:lnTo>
                      <a:pt x="6" y="203"/>
                    </a:lnTo>
                    <a:lnTo>
                      <a:pt x="8" y="185"/>
                    </a:lnTo>
                    <a:lnTo>
                      <a:pt x="10" y="168"/>
                    </a:lnTo>
                    <a:lnTo>
                      <a:pt x="12" y="152"/>
                    </a:lnTo>
                    <a:lnTo>
                      <a:pt x="13" y="136"/>
                    </a:lnTo>
                    <a:lnTo>
                      <a:pt x="14" y="119"/>
                    </a:lnTo>
                    <a:lnTo>
                      <a:pt x="15" y="103"/>
                    </a:lnTo>
                    <a:lnTo>
                      <a:pt x="16" y="88"/>
                    </a:lnTo>
                    <a:lnTo>
                      <a:pt x="16" y="71"/>
                    </a:lnTo>
                    <a:lnTo>
                      <a:pt x="17" y="57"/>
                    </a:lnTo>
                    <a:lnTo>
                      <a:pt x="17" y="42"/>
                    </a:lnTo>
                    <a:lnTo>
                      <a:pt x="17" y="28"/>
                    </a:lnTo>
                    <a:lnTo>
                      <a:pt x="17" y="13"/>
                    </a:lnTo>
                    <a:lnTo>
                      <a:pt x="17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15" name="Freeform 186"/>
              <p:cNvSpPr>
                <a:spLocks/>
              </p:cNvSpPr>
              <p:nvPr/>
            </p:nvSpPr>
            <p:spPr bwMode="auto">
              <a:xfrm>
                <a:off x="1306" y="2477"/>
                <a:ext cx="13" cy="7"/>
              </a:xfrm>
              <a:custGeom>
                <a:avLst/>
                <a:gdLst>
                  <a:gd name="T0" fmla="*/ 0 w 94"/>
                  <a:gd name="T1" fmla="*/ 0 h 53"/>
                  <a:gd name="T2" fmla="*/ 0 w 94"/>
                  <a:gd name="T3" fmla="*/ 0 h 53"/>
                  <a:gd name="T4" fmla="*/ 0 w 94"/>
                  <a:gd name="T5" fmla="*/ 0 h 53"/>
                  <a:gd name="T6" fmla="*/ 0 w 94"/>
                  <a:gd name="T7" fmla="*/ 0 h 53"/>
                  <a:gd name="T8" fmla="*/ 0 w 94"/>
                  <a:gd name="T9" fmla="*/ 0 h 53"/>
                  <a:gd name="T10" fmla="*/ 0 w 94"/>
                  <a:gd name="T11" fmla="*/ 0 h 53"/>
                  <a:gd name="T12" fmla="*/ 0 w 94"/>
                  <a:gd name="T13" fmla="*/ 0 h 53"/>
                  <a:gd name="T14" fmla="*/ 0 w 94"/>
                  <a:gd name="T15" fmla="*/ 0 h 53"/>
                  <a:gd name="T16" fmla="*/ 0 w 94"/>
                  <a:gd name="T17" fmla="*/ 0 h 53"/>
                  <a:gd name="T18" fmla="*/ 0 w 94"/>
                  <a:gd name="T19" fmla="*/ 0 h 53"/>
                  <a:gd name="T20" fmla="*/ 0 w 94"/>
                  <a:gd name="T21" fmla="*/ 0 h 53"/>
                  <a:gd name="T22" fmla="*/ 0 w 94"/>
                  <a:gd name="T23" fmla="*/ 0 h 53"/>
                  <a:gd name="T24" fmla="*/ 0 w 94"/>
                  <a:gd name="T25" fmla="*/ 0 h 53"/>
                  <a:gd name="T26" fmla="*/ 0 w 94"/>
                  <a:gd name="T27" fmla="*/ 0 h 53"/>
                  <a:gd name="T28" fmla="*/ 0 w 94"/>
                  <a:gd name="T29" fmla="*/ 0 h 53"/>
                  <a:gd name="T30" fmla="*/ 0 w 94"/>
                  <a:gd name="T31" fmla="*/ 0 h 53"/>
                  <a:gd name="T32" fmla="*/ 0 w 94"/>
                  <a:gd name="T33" fmla="*/ 0 h 53"/>
                  <a:gd name="T34" fmla="*/ 0 w 94"/>
                  <a:gd name="T35" fmla="*/ 0 h 53"/>
                  <a:gd name="T36" fmla="*/ 0 w 94"/>
                  <a:gd name="T37" fmla="*/ 0 h 53"/>
                  <a:gd name="T38" fmla="*/ 0 w 94"/>
                  <a:gd name="T39" fmla="*/ 0 h 53"/>
                  <a:gd name="T40" fmla="*/ 0 w 94"/>
                  <a:gd name="T41" fmla="*/ 0 h 53"/>
                  <a:gd name="T42" fmla="*/ 0 w 94"/>
                  <a:gd name="T43" fmla="*/ 0 h 5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94" h="53">
                    <a:moveTo>
                      <a:pt x="94" y="13"/>
                    </a:moveTo>
                    <a:lnTo>
                      <a:pt x="94" y="13"/>
                    </a:lnTo>
                    <a:lnTo>
                      <a:pt x="91" y="20"/>
                    </a:lnTo>
                    <a:lnTo>
                      <a:pt x="88" y="28"/>
                    </a:lnTo>
                    <a:lnTo>
                      <a:pt x="84" y="34"/>
                    </a:lnTo>
                    <a:lnTo>
                      <a:pt x="77" y="41"/>
                    </a:lnTo>
                    <a:lnTo>
                      <a:pt x="71" y="45"/>
                    </a:lnTo>
                    <a:lnTo>
                      <a:pt x="64" y="50"/>
                    </a:lnTo>
                    <a:lnTo>
                      <a:pt x="55" y="52"/>
                    </a:lnTo>
                    <a:lnTo>
                      <a:pt x="48" y="53"/>
                    </a:lnTo>
                    <a:lnTo>
                      <a:pt x="40" y="53"/>
                    </a:lnTo>
                    <a:lnTo>
                      <a:pt x="33" y="51"/>
                    </a:lnTo>
                    <a:lnTo>
                      <a:pt x="25" y="47"/>
                    </a:lnTo>
                    <a:lnTo>
                      <a:pt x="18" y="43"/>
                    </a:lnTo>
                    <a:lnTo>
                      <a:pt x="12" y="37"/>
                    </a:lnTo>
                    <a:lnTo>
                      <a:pt x="8" y="30"/>
                    </a:lnTo>
                    <a:lnTo>
                      <a:pt x="3" y="24"/>
                    </a:lnTo>
                    <a:lnTo>
                      <a:pt x="1" y="15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94" y="1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16" name="Freeform 187"/>
              <p:cNvSpPr>
                <a:spLocks/>
              </p:cNvSpPr>
              <p:nvPr/>
            </p:nvSpPr>
            <p:spPr bwMode="auto">
              <a:xfrm>
                <a:off x="1308" y="2437"/>
                <a:ext cx="12" cy="6"/>
              </a:xfrm>
              <a:custGeom>
                <a:avLst/>
                <a:gdLst>
                  <a:gd name="T0" fmla="*/ 0 w 94"/>
                  <a:gd name="T1" fmla="*/ 0 h 48"/>
                  <a:gd name="T2" fmla="*/ 0 w 94"/>
                  <a:gd name="T3" fmla="*/ 0 h 48"/>
                  <a:gd name="T4" fmla="*/ 0 w 94"/>
                  <a:gd name="T5" fmla="*/ 0 h 48"/>
                  <a:gd name="T6" fmla="*/ 0 w 94"/>
                  <a:gd name="T7" fmla="*/ 0 h 48"/>
                  <a:gd name="T8" fmla="*/ 0 w 94"/>
                  <a:gd name="T9" fmla="*/ 0 h 48"/>
                  <a:gd name="T10" fmla="*/ 0 w 94"/>
                  <a:gd name="T11" fmla="*/ 0 h 48"/>
                  <a:gd name="T12" fmla="*/ 0 w 94"/>
                  <a:gd name="T13" fmla="*/ 0 h 48"/>
                  <a:gd name="T14" fmla="*/ 0 w 94"/>
                  <a:gd name="T15" fmla="*/ 0 h 48"/>
                  <a:gd name="T16" fmla="*/ 0 w 94"/>
                  <a:gd name="T17" fmla="*/ 0 h 48"/>
                  <a:gd name="T18" fmla="*/ 0 w 94"/>
                  <a:gd name="T19" fmla="*/ 0 h 48"/>
                  <a:gd name="T20" fmla="*/ 0 w 94"/>
                  <a:gd name="T21" fmla="*/ 0 h 48"/>
                  <a:gd name="T22" fmla="*/ 0 w 94"/>
                  <a:gd name="T23" fmla="*/ 0 h 48"/>
                  <a:gd name="T24" fmla="*/ 0 w 94"/>
                  <a:gd name="T25" fmla="*/ 0 h 48"/>
                  <a:gd name="T26" fmla="*/ 0 w 94"/>
                  <a:gd name="T27" fmla="*/ 0 h 48"/>
                  <a:gd name="T28" fmla="*/ 0 w 94"/>
                  <a:gd name="T29" fmla="*/ 0 h 48"/>
                  <a:gd name="T30" fmla="*/ 0 w 94"/>
                  <a:gd name="T31" fmla="*/ 0 h 48"/>
                  <a:gd name="T32" fmla="*/ 0 w 94"/>
                  <a:gd name="T33" fmla="*/ 0 h 48"/>
                  <a:gd name="T34" fmla="*/ 0 w 94"/>
                  <a:gd name="T35" fmla="*/ 0 h 48"/>
                  <a:gd name="T36" fmla="*/ 0 w 94"/>
                  <a:gd name="T37" fmla="*/ 0 h 48"/>
                  <a:gd name="T38" fmla="*/ 0 w 94"/>
                  <a:gd name="T39" fmla="*/ 0 h 48"/>
                  <a:gd name="T40" fmla="*/ 0 w 94"/>
                  <a:gd name="T41" fmla="*/ 0 h 48"/>
                  <a:gd name="T42" fmla="*/ 0 w 94"/>
                  <a:gd name="T43" fmla="*/ 0 h 4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94" h="48">
                    <a:moveTo>
                      <a:pt x="0" y="48"/>
                    </a:moveTo>
                    <a:lnTo>
                      <a:pt x="0" y="48"/>
                    </a:lnTo>
                    <a:lnTo>
                      <a:pt x="0" y="40"/>
                    </a:lnTo>
                    <a:lnTo>
                      <a:pt x="3" y="33"/>
                    </a:lnTo>
                    <a:lnTo>
                      <a:pt x="6" y="25"/>
                    </a:lnTo>
                    <a:lnTo>
                      <a:pt x="10" y="19"/>
                    </a:lnTo>
                    <a:lnTo>
                      <a:pt x="17" y="12"/>
                    </a:lnTo>
                    <a:lnTo>
                      <a:pt x="23" y="7"/>
                    </a:lnTo>
                    <a:lnTo>
                      <a:pt x="30" y="3"/>
                    </a:lnTo>
                    <a:lnTo>
                      <a:pt x="38" y="1"/>
                    </a:lnTo>
                    <a:lnTo>
                      <a:pt x="46" y="0"/>
                    </a:lnTo>
                    <a:lnTo>
                      <a:pt x="54" y="0"/>
                    </a:lnTo>
                    <a:lnTo>
                      <a:pt x="61" y="2"/>
                    </a:lnTo>
                    <a:lnTo>
                      <a:pt x="69" y="6"/>
                    </a:lnTo>
                    <a:lnTo>
                      <a:pt x="75" y="10"/>
                    </a:lnTo>
                    <a:lnTo>
                      <a:pt x="82" y="16"/>
                    </a:lnTo>
                    <a:lnTo>
                      <a:pt x="87" y="23"/>
                    </a:lnTo>
                    <a:lnTo>
                      <a:pt x="91" y="29"/>
                    </a:lnTo>
                    <a:lnTo>
                      <a:pt x="93" y="38"/>
                    </a:lnTo>
                    <a:lnTo>
                      <a:pt x="94" y="4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17" name="Freeform 188"/>
              <p:cNvSpPr>
                <a:spLocks/>
              </p:cNvSpPr>
              <p:nvPr/>
            </p:nvSpPr>
            <p:spPr bwMode="auto">
              <a:xfrm>
                <a:off x="1315" y="2435"/>
                <a:ext cx="2" cy="35"/>
              </a:xfrm>
              <a:custGeom>
                <a:avLst/>
                <a:gdLst>
                  <a:gd name="T0" fmla="*/ 0 w 18"/>
                  <a:gd name="T1" fmla="*/ 0 h 258"/>
                  <a:gd name="T2" fmla="*/ 0 w 18"/>
                  <a:gd name="T3" fmla="*/ 0 h 258"/>
                  <a:gd name="T4" fmla="*/ 0 w 18"/>
                  <a:gd name="T5" fmla="*/ 0 h 258"/>
                  <a:gd name="T6" fmla="*/ 0 w 18"/>
                  <a:gd name="T7" fmla="*/ 0 h 258"/>
                  <a:gd name="T8" fmla="*/ 0 w 18"/>
                  <a:gd name="T9" fmla="*/ 0 h 258"/>
                  <a:gd name="T10" fmla="*/ 0 w 18"/>
                  <a:gd name="T11" fmla="*/ 0 h 258"/>
                  <a:gd name="T12" fmla="*/ 0 w 18"/>
                  <a:gd name="T13" fmla="*/ 0 h 258"/>
                  <a:gd name="T14" fmla="*/ 0 w 18"/>
                  <a:gd name="T15" fmla="*/ 0 h 258"/>
                  <a:gd name="T16" fmla="*/ 0 w 18"/>
                  <a:gd name="T17" fmla="*/ 0 h 258"/>
                  <a:gd name="T18" fmla="*/ 0 w 18"/>
                  <a:gd name="T19" fmla="*/ 0 h 258"/>
                  <a:gd name="T20" fmla="*/ 0 w 18"/>
                  <a:gd name="T21" fmla="*/ 0 h 258"/>
                  <a:gd name="T22" fmla="*/ 0 w 18"/>
                  <a:gd name="T23" fmla="*/ 0 h 258"/>
                  <a:gd name="T24" fmla="*/ 0 w 18"/>
                  <a:gd name="T25" fmla="*/ 0 h 258"/>
                  <a:gd name="T26" fmla="*/ 0 w 18"/>
                  <a:gd name="T27" fmla="*/ 0 h 258"/>
                  <a:gd name="T28" fmla="*/ 0 w 18"/>
                  <a:gd name="T29" fmla="*/ 0 h 258"/>
                  <a:gd name="T30" fmla="*/ 0 w 18"/>
                  <a:gd name="T31" fmla="*/ 0 h 258"/>
                  <a:gd name="T32" fmla="*/ 0 w 18"/>
                  <a:gd name="T33" fmla="*/ 0 h 258"/>
                  <a:gd name="T34" fmla="*/ 0 w 18"/>
                  <a:gd name="T35" fmla="*/ 0 h 2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8" h="258">
                    <a:moveTo>
                      <a:pt x="0" y="258"/>
                    </a:moveTo>
                    <a:lnTo>
                      <a:pt x="3" y="239"/>
                    </a:lnTo>
                    <a:lnTo>
                      <a:pt x="5" y="221"/>
                    </a:lnTo>
                    <a:lnTo>
                      <a:pt x="7" y="204"/>
                    </a:lnTo>
                    <a:lnTo>
                      <a:pt x="9" y="186"/>
                    </a:lnTo>
                    <a:lnTo>
                      <a:pt x="11" y="170"/>
                    </a:lnTo>
                    <a:lnTo>
                      <a:pt x="12" y="153"/>
                    </a:lnTo>
                    <a:lnTo>
                      <a:pt x="13" y="136"/>
                    </a:lnTo>
                    <a:lnTo>
                      <a:pt x="16" y="120"/>
                    </a:lnTo>
                    <a:lnTo>
                      <a:pt x="16" y="104"/>
                    </a:lnTo>
                    <a:lnTo>
                      <a:pt x="17" y="88"/>
                    </a:lnTo>
                    <a:lnTo>
                      <a:pt x="17" y="73"/>
                    </a:lnTo>
                    <a:lnTo>
                      <a:pt x="18" y="58"/>
                    </a:lnTo>
                    <a:lnTo>
                      <a:pt x="18" y="43"/>
                    </a:lnTo>
                    <a:lnTo>
                      <a:pt x="18" y="29"/>
                    </a:lnTo>
                    <a:lnTo>
                      <a:pt x="18" y="15"/>
                    </a:lnTo>
                    <a:lnTo>
                      <a:pt x="18" y="0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FD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18" name="Freeform 189"/>
              <p:cNvSpPr>
                <a:spLocks/>
              </p:cNvSpPr>
              <p:nvPr/>
            </p:nvSpPr>
            <p:spPr bwMode="auto">
              <a:xfrm>
                <a:off x="1210" y="2368"/>
                <a:ext cx="270" cy="198"/>
              </a:xfrm>
              <a:custGeom>
                <a:avLst/>
                <a:gdLst>
                  <a:gd name="T0" fmla="*/ 0 w 1981"/>
                  <a:gd name="T1" fmla="*/ 0 h 1453"/>
                  <a:gd name="T2" fmla="*/ 0 w 1981"/>
                  <a:gd name="T3" fmla="*/ 0 h 1453"/>
                  <a:gd name="T4" fmla="*/ 0 w 1981"/>
                  <a:gd name="T5" fmla="*/ 0 h 1453"/>
                  <a:gd name="T6" fmla="*/ 0 w 1981"/>
                  <a:gd name="T7" fmla="*/ 0 h 1453"/>
                  <a:gd name="T8" fmla="*/ 0 w 1981"/>
                  <a:gd name="T9" fmla="*/ 0 h 1453"/>
                  <a:gd name="T10" fmla="*/ 0 w 1981"/>
                  <a:gd name="T11" fmla="*/ 0 h 1453"/>
                  <a:gd name="T12" fmla="*/ 0 w 1981"/>
                  <a:gd name="T13" fmla="*/ 0 h 1453"/>
                  <a:gd name="T14" fmla="*/ 0 w 1981"/>
                  <a:gd name="T15" fmla="*/ 0 h 1453"/>
                  <a:gd name="T16" fmla="*/ 0 w 1981"/>
                  <a:gd name="T17" fmla="*/ 0 h 1453"/>
                  <a:gd name="T18" fmla="*/ 0 w 1981"/>
                  <a:gd name="T19" fmla="*/ 0 h 1453"/>
                  <a:gd name="T20" fmla="*/ 0 w 1981"/>
                  <a:gd name="T21" fmla="*/ 0 h 1453"/>
                  <a:gd name="T22" fmla="*/ 0 w 1981"/>
                  <a:gd name="T23" fmla="*/ 0 h 1453"/>
                  <a:gd name="T24" fmla="*/ 0 w 1981"/>
                  <a:gd name="T25" fmla="*/ 0 h 1453"/>
                  <a:gd name="T26" fmla="*/ 0 w 1981"/>
                  <a:gd name="T27" fmla="*/ 0 h 1453"/>
                  <a:gd name="T28" fmla="*/ 0 w 1981"/>
                  <a:gd name="T29" fmla="*/ 0 h 1453"/>
                  <a:gd name="T30" fmla="*/ 0 w 1981"/>
                  <a:gd name="T31" fmla="*/ 0 h 1453"/>
                  <a:gd name="T32" fmla="*/ 0 w 1981"/>
                  <a:gd name="T33" fmla="*/ 0 h 1453"/>
                  <a:gd name="T34" fmla="*/ 0 w 1981"/>
                  <a:gd name="T35" fmla="*/ 0 h 1453"/>
                  <a:gd name="T36" fmla="*/ 0 w 1981"/>
                  <a:gd name="T37" fmla="*/ 0 h 1453"/>
                  <a:gd name="T38" fmla="*/ 0 w 1981"/>
                  <a:gd name="T39" fmla="*/ 0 h 1453"/>
                  <a:gd name="T40" fmla="*/ 0 w 1981"/>
                  <a:gd name="T41" fmla="*/ 0 h 1453"/>
                  <a:gd name="T42" fmla="*/ 0 w 1981"/>
                  <a:gd name="T43" fmla="*/ 0 h 1453"/>
                  <a:gd name="T44" fmla="*/ 0 w 1981"/>
                  <a:gd name="T45" fmla="*/ 0 h 1453"/>
                  <a:gd name="T46" fmla="*/ 0 w 1981"/>
                  <a:gd name="T47" fmla="*/ 0 h 1453"/>
                  <a:gd name="T48" fmla="*/ 0 w 1981"/>
                  <a:gd name="T49" fmla="*/ 0 h 1453"/>
                  <a:gd name="T50" fmla="*/ 0 w 1981"/>
                  <a:gd name="T51" fmla="*/ 0 h 1453"/>
                  <a:gd name="T52" fmla="*/ 0 w 1981"/>
                  <a:gd name="T53" fmla="*/ 0 h 1453"/>
                  <a:gd name="T54" fmla="*/ 0 w 1981"/>
                  <a:gd name="T55" fmla="*/ 0 h 1453"/>
                  <a:gd name="T56" fmla="*/ 0 w 1981"/>
                  <a:gd name="T57" fmla="*/ 0 h 1453"/>
                  <a:gd name="T58" fmla="*/ 0 w 1981"/>
                  <a:gd name="T59" fmla="*/ 0 h 1453"/>
                  <a:gd name="T60" fmla="*/ 0 w 1981"/>
                  <a:gd name="T61" fmla="*/ 0 h 1453"/>
                  <a:gd name="T62" fmla="*/ 0 w 1981"/>
                  <a:gd name="T63" fmla="*/ 0 h 1453"/>
                  <a:gd name="T64" fmla="*/ 0 w 1981"/>
                  <a:gd name="T65" fmla="*/ 0 h 1453"/>
                  <a:gd name="T66" fmla="*/ 0 w 1981"/>
                  <a:gd name="T67" fmla="*/ 0 h 1453"/>
                  <a:gd name="T68" fmla="*/ 0 w 1981"/>
                  <a:gd name="T69" fmla="*/ 0 h 1453"/>
                  <a:gd name="T70" fmla="*/ 0 w 1981"/>
                  <a:gd name="T71" fmla="*/ 0 h 1453"/>
                  <a:gd name="T72" fmla="*/ 0 w 1981"/>
                  <a:gd name="T73" fmla="*/ 0 h 1453"/>
                  <a:gd name="T74" fmla="*/ 0 w 1981"/>
                  <a:gd name="T75" fmla="*/ 0 h 1453"/>
                  <a:gd name="T76" fmla="*/ 0 w 1981"/>
                  <a:gd name="T77" fmla="*/ 0 h 1453"/>
                  <a:gd name="T78" fmla="*/ 0 w 1981"/>
                  <a:gd name="T79" fmla="*/ 0 h 1453"/>
                  <a:gd name="T80" fmla="*/ 0 w 1981"/>
                  <a:gd name="T81" fmla="*/ 0 h 1453"/>
                  <a:gd name="T82" fmla="*/ 0 w 1981"/>
                  <a:gd name="T83" fmla="*/ 0 h 1453"/>
                  <a:gd name="T84" fmla="*/ 0 w 1981"/>
                  <a:gd name="T85" fmla="*/ 0 h 145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981" h="1453">
                    <a:moveTo>
                      <a:pt x="1213" y="998"/>
                    </a:moveTo>
                    <a:lnTo>
                      <a:pt x="1187" y="946"/>
                    </a:lnTo>
                    <a:lnTo>
                      <a:pt x="1161" y="899"/>
                    </a:lnTo>
                    <a:lnTo>
                      <a:pt x="1133" y="859"/>
                    </a:lnTo>
                    <a:lnTo>
                      <a:pt x="1103" y="823"/>
                    </a:lnTo>
                    <a:lnTo>
                      <a:pt x="1074" y="791"/>
                    </a:lnTo>
                    <a:lnTo>
                      <a:pt x="1043" y="764"/>
                    </a:lnTo>
                    <a:lnTo>
                      <a:pt x="1014" y="739"/>
                    </a:lnTo>
                    <a:lnTo>
                      <a:pt x="986" y="717"/>
                    </a:lnTo>
                    <a:lnTo>
                      <a:pt x="957" y="697"/>
                    </a:lnTo>
                    <a:lnTo>
                      <a:pt x="931" y="680"/>
                    </a:lnTo>
                    <a:lnTo>
                      <a:pt x="907" y="664"/>
                    </a:lnTo>
                    <a:lnTo>
                      <a:pt x="886" y="647"/>
                    </a:lnTo>
                    <a:lnTo>
                      <a:pt x="866" y="632"/>
                    </a:lnTo>
                    <a:lnTo>
                      <a:pt x="850" y="617"/>
                    </a:lnTo>
                    <a:lnTo>
                      <a:pt x="838" y="601"/>
                    </a:lnTo>
                    <a:lnTo>
                      <a:pt x="830" y="583"/>
                    </a:lnTo>
                    <a:lnTo>
                      <a:pt x="789" y="496"/>
                    </a:lnTo>
                    <a:lnTo>
                      <a:pt x="784" y="437"/>
                    </a:lnTo>
                    <a:lnTo>
                      <a:pt x="778" y="384"/>
                    </a:lnTo>
                    <a:lnTo>
                      <a:pt x="768" y="334"/>
                    </a:lnTo>
                    <a:lnTo>
                      <a:pt x="755" y="288"/>
                    </a:lnTo>
                    <a:lnTo>
                      <a:pt x="739" y="247"/>
                    </a:lnTo>
                    <a:lnTo>
                      <a:pt x="721" y="210"/>
                    </a:lnTo>
                    <a:lnTo>
                      <a:pt x="700" y="176"/>
                    </a:lnTo>
                    <a:lnTo>
                      <a:pt x="677" y="146"/>
                    </a:lnTo>
                    <a:lnTo>
                      <a:pt x="652" y="120"/>
                    </a:lnTo>
                    <a:lnTo>
                      <a:pt x="624" y="96"/>
                    </a:lnTo>
                    <a:lnTo>
                      <a:pt x="596" y="75"/>
                    </a:lnTo>
                    <a:lnTo>
                      <a:pt x="565" y="58"/>
                    </a:lnTo>
                    <a:lnTo>
                      <a:pt x="533" y="43"/>
                    </a:lnTo>
                    <a:lnTo>
                      <a:pt x="500" y="31"/>
                    </a:lnTo>
                    <a:lnTo>
                      <a:pt x="466" y="21"/>
                    </a:lnTo>
                    <a:lnTo>
                      <a:pt x="431" y="13"/>
                    </a:lnTo>
                    <a:lnTo>
                      <a:pt x="386" y="6"/>
                    </a:lnTo>
                    <a:lnTo>
                      <a:pt x="345" y="1"/>
                    </a:lnTo>
                    <a:lnTo>
                      <a:pt x="304" y="0"/>
                    </a:lnTo>
                    <a:lnTo>
                      <a:pt x="264" y="0"/>
                    </a:lnTo>
                    <a:lnTo>
                      <a:pt x="227" y="5"/>
                    </a:lnTo>
                    <a:lnTo>
                      <a:pt x="191" y="10"/>
                    </a:lnTo>
                    <a:lnTo>
                      <a:pt x="159" y="19"/>
                    </a:lnTo>
                    <a:lnTo>
                      <a:pt x="128" y="30"/>
                    </a:lnTo>
                    <a:lnTo>
                      <a:pt x="100" y="42"/>
                    </a:lnTo>
                    <a:lnTo>
                      <a:pt x="75" y="57"/>
                    </a:lnTo>
                    <a:lnTo>
                      <a:pt x="53" y="74"/>
                    </a:lnTo>
                    <a:lnTo>
                      <a:pt x="35" y="94"/>
                    </a:lnTo>
                    <a:lnTo>
                      <a:pt x="21" y="115"/>
                    </a:lnTo>
                    <a:lnTo>
                      <a:pt x="10" y="139"/>
                    </a:lnTo>
                    <a:lnTo>
                      <a:pt x="2" y="164"/>
                    </a:lnTo>
                    <a:lnTo>
                      <a:pt x="0" y="192"/>
                    </a:lnTo>
                    <a:lnTo>
                      <a:pt x="0" y="222"/>
                    </a:lnTo>
                    <a:lnTo>
                      <a:pt x="1" y="255"/>
                    </a:lnTo>
                    <a:lnTo>
                      <a:pt x="4" y="291"/>
                    </a:lnTo>
                    <a:lnTo>
                      <a:pt x="8" y="329"/>
                    </a:lnTo>
                    <a:lnTo>
                      <a:pt x="12" y="368"/>
                    </a:lnTo>
                    <a:lnTo>
                      <a:pt x="17" y="407"/>
                    </a:lnTo>
                    <a:lnTo>
                      <a:pt x="23" y="445"/>
                    </a:lnTo>
                    <a:lnTo>
                      <a:pt x="28" y="483"/>
                    </a:lnTo>
                    <a:lnTo>
                      <a:pt x="35" y="519"/>
                    </a:lnTo>
                    <a:lnTo>
                      <a:pt x="40" y="553"/>
                    </a:lnTo>
                    <a:lnTo>
                      <a:pt x="46" y="583"/>
                    </a:lnTo>
                    <a:lnTo>
                      <a:pt x="50" y="609"/>
                    </a:lnTo>
                    <a:lnTo>
                      <a:pt x="54" y="631"/>
                    </a:lnTo>
                    <a:lnTo>
                      <a:pt x="58" y="649"/>
                    </a:lnTo>
                    <a:lnTo>
                      <a:pt x="60" y="658"/>
                    </a:lnTo>
                    <a:lnTo>
                      <a:pt x="61" y="663"/>
                    </a:lnTo>
                    <a:lnTo>
                      <a:pt x="64" y="668"/>
                    </a:lnTo>
                    <a:lnTo>
                      <a:pt x="74" y="687"/>
                    </a:lnTo>
                    <a:lnTo>
                      <a:pt x="90" y="716"/>
                    </a:lnTo>
                    <a:lnTo>
                      <a:pt x="113" y="753"/>
                    </a:lnTo>
                    <a:lnTo>
                      <a:pt x="140" y="798"/>
                    </a:lnTo>
                    <a:lnTo>
                      <a:pt x="174" y="850"/>
                    </a:lnTo>
                    <a:lnTo>
                      <a:pt x="212" y="907"/>
                    </a:lnTo>
                    <a:lnTo>
                      <a:pt x="256" y="968"/>
                    </a:lnTo>
                    <a:lnTo>
                      <a:pt x="304" y="1030"/>
                    </a:lnTo>
                    <a:lnTo>
                      <a:pt x="355" y="1093"/>
                    </a:lnTo>
                    <a:lnTo>
                      <a:pt x="409" y="1156"/>
                    </a:lnTo>
                    <a:lnTo>
                      <a:pt x="468" y="1216"/>
                    </a:lnTo>
                    <a:lnTo>
                      <a:pt x="530" y="1274"/>
                    </a:lnTo>
                    <a:lnTo>
                      <a:pt x="594" y="1326"/>
                    </a:lnTo>
                    <a:lnTo>
                      <a:pt x="660" y="1373"/>
                    </a:lnTo>
                    <a:lnTo>
                      <a:pt x="729" y="1412"/>
                    </a:lnTo>
                    <a:lnTo>
                      <a:pt x="771" y="1418"/>
                    </a:lnTo>
                    <a:lnTo>
                      <a:pt x="824" y="1427"/>
                    </a:lnTo>
                    <a:lnTo>
                      <a:pt x="884" y="1435"/>
                    </a:lnTo>
                    <a:lnTo>
                      <a:pt x="953" y="1443"/>
                    </a:lnTo>
                    <a:lnTo>
                      <a:pt x="1029" y="1449"/>
                    </a:lnTo>
                    <a:lnTo>
                      <a:pt x="1110" y="1453"/>
                    </a:lnTo>
                    <a:lnTo>
                      <a:pt x="1196" y="1453"/>
                    </a:lnTo>
                    <a:lnTo>
                      <a:pt x="1284" y="1450"/>
                    </a:lnTo>
                    <a:lnTo>
                      <a:pt x="1375" y="1440"/>
                    </a:lnTo>
                    <a:lnTo>
                      <a:pt x="1467" y="1425"/>
                    </a:lnTo>
                    <a:lnTo>
                      <a:pt x="1559" y="1402"/>
                    </a:lnTo>
                    <a:lnTo>
                      <a:pt x="1649" y="1372"/>
                    </a:lnTo>
                    <a:lnTo>
                      <a:pt x="1739" y="1333"/>
                    </a:lnTo>
                    <a:lnTo>
                      <a:pt x="1824" y="1283"/>
                    </a:lnTo>
                    <a:lnTo>
                      <a:pt x="1905" y="1223"/>
                    </a:lnTo>
                    <a:lnTo>
                      <a:pt x="1981" y="1151"/>
                    </a:lnTo>
                    <a:lnTo>
                      <a:pt x="1981" y="1144"/>
                    </a:lnTo>
                    <a:lnTo>
                      <a:pt x="1970" y="1134"/>
                    </a:lnTo>
                    <a:lnTo>
                      <a:pt x="1951" y="1122"/>
                    </a:lnTo>
                    <a:lnTo>
                      <a:pt x="1921" y="1109"/>
                    </a:lnTo>
                    <a:lnTo>
                      <a:pt x="1884" y="1095"/>
                    </a:lnTo>
                    <a:lnTo>
                      <a:pt x="1840" y="1077"/>
                    </a:lnTo>
                    <a:lnTo>
                      <a:pt x="1789" y="1060"/>
                    </a:lnTo>
                    <a:lnTo>
                      <a:pt x="1733" y="1042"/>
                    </a:lnTo>
                    <a:lnTo>
                      <a:pt x="1673" y="1021"/>
                    </a:lnTo>
                    <a:lnTo>
                      <a:pt x="1609" y="999"/>
                    </a:lnTo>
                    <a:lnTo>
                      <a:pt x="1543" y="978"/>
                    </a:lnTo>
                    <a:lnTo>
                      <a:pt x="1475" y="955"/>
                    </a:lnTo>
                    <a:lnTo>
                      <a:pt x="1407" y="932"/>
                    </a:lnTo>
                    <a:lnTo>
                      <a:pt x="1339" y="908"/>
                    </a:lnTo>
                    <a:lnTo>
                      <a:pt x="1272" y="884"/>
                    </a:lnTo>
                    <a:lnTo>
                      <a:pt x="1208" y="860"/>
                    </a:lnTo>
                    <a:lnTo>
                      <a:pt x="1187" y="854"/>
                    </a:lnTo>
                    <a:lnTo>
                      <a:pt x="1173" y="853"/>
                    </a:lnTo>
                    <a:lnTo>
                      <a:pt x="1164" y="857"/>
                    </a:lnTo>
                    <a:lnTo>
                      <a:pt x="1161" y="865"/>
                    </a:lnTo>
                    <a:lnTo>
                      <a:pt x="1161" y="875"/>
                    </a:lnTo>
                    <a:lnTo>
                      <a:pt x="1164" y="888"/>
                    </a:lnTo>
                    <a:lnTo>
                      <a:pt x="1171" y="904"/>
                    </a:lnTo>
                    <a:lnTo>
                      <a:pt x="1178" y="920"/>
                    </a:lnTo>
                    <a:lnTo>
                      <a:pt x="1188" y="937"/>
                    </a:lnTo>
                    <a:lnTo>
                      <a:pt x="1199" y="955"/>
                    </a:lnTo>
                    <a:lnTo>
                      <a:pt x="1209" y="970"/>
                    </a:lnTo>
                    <a:lnTo>
                      <a:pt x="1220" y="985"/>
                    </a:lnTo>
                    <a:lnTo>
                      <a:pt x="1228" y="998"/>
                    </a:lnTo>
                    <a:lnTo>
                      <a:pt x="1235" y="1008"/>
                    </a:lnTo>
                    <a:lnTo>
                      <a:pt x="1240" y="1013"/>
                    </a:lnTo>
                    <a:lnTo>
                      <a:pt x="1242" y="1017"/>
                    </a:lnTo>
                    <a:lnTo>
                      <a:pt x="1213" y="998"/>
                    </a:lnTo>
                    <a:close/>
                  </a:path>
                </a:pathLst>
              </a:custGeom>
              <a:solidFill>
                <a:srgbClr val="FDD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19" name="Freeform 190"/>
              <p:cNvSpPr>
                <a:spLocks/>
              </p:cNvSpPr>
              <p:nvPr/>
            </p:nvSpPr>
            <p:spPr bwMode="auto">
              <a:xfrm>
                <a:off x="1112" y="2371"/>
                <a:ext cx="184" cy="193"/>
              </a:xfrm>
              <a:custGeom>
                <a:avLst/>
                <a:gdLst>
                  <a:gd name="T0" fmla="*/ 0 w 1355"/>
                  <a:gd name="T1" fmla="*/ 0 h 1410"/>
                  <a:gd name="T2" fmla="*/ 0 w 1355"/>
                  <a:gd name="T3" fmla="*/ 0 h 1410"/>
                  <a:gd name="T4" fmla="*/ 0 w 1355"/>
                  <a:gd name="T5" fmla="*/ 0 h 1410"/>
                  <a:gd name="T6" fmla="*/ 0 w 1355"/>
                  <a:gd name="T7" fmla="*/ 0 h 1410"/>
                  <a:gd name="T8" fmla="*/ 0 w 1355"/>
                  <a:gd name="T9" fmla="*/ 0 h 1410"/>
                  <a:gd name="T10" fmla="*/ 0 w 1355"/>
                  <a:gd name="T11" fmla="*/ 0 h 1410"/>
                  <a:gd name="T12" fmla="*/ 0 w 1355"/>
                  <a:gd name="T13" fmla="*/ 0 h 1410"/>
                  <a:gd name="T14" fmla="*/ 0 w 1355"/>
                  <a:gd name="T15" fmla="*/ 0 h 1410"/>
                  <a:gd name="T16" fmla="*/ 0 w 1355"/>
                  <a:gd name="T17" fmla="*/ 0 h 1410"/>
                  <a:gd name="T18" fmla="*/ 0 w 1355"/>
                  <a:gd name="T19" fmla="*/ 0 h 1410"/>
                  <a:gd name="T20" fmla="*/ 0 w 1355"/>
                  <a:gd name="T21" fmla="*/ 0 h 1410"/>
                  <a:gd name="T22" fmla="*/ 0 w 1355"/>
                  <a:gd name="T23" fmla="*/ 0 h 1410"/>
                  <a:gd name="T24" fmla="*/ 0 w 1355"/>
                  <a:gd name="T25" fmla="*/ 0 h 1410"/>
                  <a:gd name="T26" fmla="*/ 0 w 1355"/>
                  <a:gd name="T27" fmla="*/ 0 h 1410"/>
                  <a:gd name="T28" fmla="*/ 0 w 1355"/>
                  <a:gd name="T29" fmla="*/ 0 h 1410"/>
                  <a:gd name="T30" fmla="*/ 0 w 1355"/>
                  <a:gd name="T31" fmla="*/ 0 h 1410"/>
                  <a:gd name="T32" fmla="*/ 0 w 1355"/>
                  <a:gd name="T33" fmla="*/ 0 h 1410"/>
                  <a:gd name="T34" fmla="*/ 0 w 1355"/>
                  <a:gd name="T35" fmla="*/ 0 h 1410"/>
                  <a:gd name="T36" fmla="*/ 0 w 1355"/>
                  <a:gd name="T37" fmla="*/ 0 h 1410"/>
                  <a:gd name="T38" fmla="*/ 0 w 1355"/>
                  <a:gd name="T39" fmla="*/ 0 h 1410"/>
                  <a:gd name="T40" fmla="*/ 0 w 1355"/>
                  <a:gd name="T41" fmla="*/ 0 h 1410"/>
                  <a:gd name="T42" fmla="*/ 0 w 1355"/>
                  <a:gd name="T43" fmla="*/ 0 h 1410"/>
                  <a:gd name="T44" fmla="*/ 0 w 1355"/>
                  <a:gd name="T45" fmla="*/ 0 h 1410"/>
                  <a:gd name="T46" fmla="*/ 0 w 1355"/>
                  <a:gd name="T47" fmla="*/ 0 h 1410"/>
                  <a:gd name="T48" fmla="*/ 0 w 1355"/>
                  <a:gd name="T49" fmla="*/ 0 h 1410"/>
                  <a:gd name="T50" fmla="*/ 0 w 1355"/>
                  <a:gd name="T51" fmla="*/ 0 h 1410"/>
                  <a:gd name="T52" fmla="*/ 0 w 1355"/>
                  <a:gd name="T53" fmla="*/ 0 h 1410"/>
                  <a:gd name="T54" fmla="*/ 0 w 1355"/>
                  <a:gd name="T55" fmla="*/ 0 h 1410"/>
                  <a:gd name="T56" fmla="*/ 0 w 1355"/>
                  <a:gd name="T57" fmla="*/ 0 h 1410"/>
                  <a:gd name="T58" fmla="*/ 0 w 1355"/>
                  <a:gd name="T59" fmla="*/ 0 h 1410"/>
                  <a:gd name="T60" fmla="*/ 0 w 1355"/>
                  <a:gd name="T61" fmla="*/ 0 h 1410"/>
                  <a:gd name="T62" fmla="*/ 0 w 1355"/>
                  <a:gd name="T63" fmla="*/ 0 h 1410"/>
                  <a:gd name="T64" fmla="*/ 0 w 1355"/>
                  <a:gd name="T65" fmla="*/ 0 h 1410"/>
                  <a:gd name="T66" fmla="*/ 0 w 1355"/>
                  <a:gd name="T67" fmla="*/ 0 h 1410"/>
                  <a:gd name="T68" fmla="*/ 0 w 1355"/>
                  <a:gd name="T69" fmla="*/ 0 h 1410"/>
                  <a:gd name="T70" fmla="*/ 0 w 1355"/>
                  <a:gd name="T71" fmla="*/ 0 h 1410"/>
                  <a:gd name="T72" fmla="*/ 0 w 1355"/>
                  <a:gd name="T73" fmla="*/ 0 h 1410"/>
                  <a:gd name="T74" fmla="*/ 0 w 1355"/>
                  <a:gd name="T75" fmla="*/ 0 h 1410"/>
                  <a:gd name="T76" fmla="*/ 0 w 1355"/>
                  <a:gd name="T77" fmla="*/ 0 h 1410"/>
                  <a:gd name="T78" fmla="*/ 0 w 1355"/>
                  <a:gd name="T79" fmla="*/ 0 h 1410"/>
                  <a:gd name="T80" fmla="*/ 0 w 1355"/>
                  <a:gd name="T81" fmla="*/ 0 h 1410"/>
                  <a:gd name="T82" fmla="*/ 0 w 1355"/>
                  <a:gd name="T83" fmla="*/ 0 h 1410"/>
                  <a:gd name="T84" fmla="*/ 0 w 1355"/>
                  <a:gd name="T85" fmla="*/ 0 h 1410"/>
                  <a:gd name="T86" fmla="*/ 0 w 1355"/>
                  <a:gd name="T87" fmla="*/ 0 h 1410"/>
                  <a:gd name="T88" fmla="*/ 0 w 1355"/>
                  <a:gd name="T89" fmla="*/ 0 h 1410"/>
                  <a:gd name="T90" fmla="*/ 0 w 1355"/>
                  <a:gd name="T91" fmla="*/ 0 h 1410"/>
                  <a:gd name="T92" fmla="*/ 0 w 1355"/>
                  <a:gd name="T93" fmla="*/ 0 h 1410"/>
                  <a:gd name="T94" fmla="*/ 0 w 1355"/>
                  <a:gd name="T95" fmla="*/ 0 h 1410"/>
                  <a:gd name="T96" fmla="*/ 0 w 1355"/>
                  <a:gd name="T97" fmla="*/ 0 h 1410"/>
                  <a:gd name="T98" fmla="*/ 0 w 1355"/>
                  <a:gd name="T99" fmla="*/ 0 h 1410"/>
                  <a:gd name="T100" fmla="*/ 0 w 1355"/>
                  <a:gd name="T101" fmla="*/ 0 h 141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355" h="1410">
                    <a:moveTo>
                      <a:pt x="683" y="198"/>
                    </a:moveTo>
                    <a:lnTo>
                      <a:pt x="662" y="173"/>
                    </a:lnTo>
                    <a:lnTo>
                      <a:pt x="633" y="146"/>
                    </a:lnTo>
                    <a:lnTo>
                      <a:pt x="597" y="119"/>
                    </a:lnTo>
                    <a:lnTo>
                      <a:pt x="555" y="93"/>
                    </a:lnTo>
                    <a:lnTo>
                      <a:pt x="507" y="67"/>
                    </a:lnTo>
                    <a:lnTo>
                      <a:pt x="456" y="44"/>
                    </a:lnTo>
                    <a:lnTo>
                      <a:pt x="402" y="25"/>
                    </a:lnTo>
                    <a:lnTo>
                      <a:pt x="347" y="10"/>
                    </a:lnTo>
                    <a:lnTo>
                      <a:pt x="291" y="3"/>
                    </a:lnTo>
                    <a:lnTo>
                      <a:pt x="237" y="0"/>
                    </a:lnTo>
                    <a:lnTo>
                      <a:pt x="185" y="7"/>
                    </a:lnTo>
                    <a:lnTo>
                      <a:pt x="136" y="23"/>
                    </a:lnTo>
                    <a:lnTo>
                      <a:pt x="92" y="49"/>
                    </a:lnTo>
                    <a:lnTo>
                      <a:pt x="53" y="87"/>
                    </a:lnTo>
                    <a:lnTo>
                      <a:pt x="23" y="137"/>
                    </a:lnTo>
                    <a:lnTo>
                      <a:pt x="0" y="201"/>
                    </a:lnTo>
                    <a:lnTo>
                      <a:pt x="86" y="668"/>
                    </a:lnTo>
                    <a:lnTo>
                      <a:pt x="91" y="675"/>
                    </a:lnTo>
                    <a:lnTo>
                      <a:pt x="108" y="696"/>
                    </a:lnTo>
                    <a:lnTo>
                      <a:pt x="135" y="729"/>
                    </a:lnTo>
                    <a:lnTo>
                      <a:pt x="171" y="772"/>
                    </a:lnTo>
                    <a:lnTo>
                      <a:pt x="214" y="825"/>
                    </a:lnTo>
                    <a:lnTo>
                      <a:pt x="266" y="882"/>
                    </a:lnTo>
                    <a:lnTo>
                      <a:pt x="324" y="944"/>
                    </a:lnTo>
                    <a:lnTo>
                      <a:pt x="388" y="1009"/>
                    </a:lnTo>
                    <a:lnTo>
                      <a:pt x="457" y="1075"/>
                    </a:lnTo>
                    <a:lnTo>
                      <a:pt x="530" y="1141"/>
                    </a:lnTo>
                    <a:lnTo>
                      <a:pt x="606" y="1202"/>
                    </a:lnTo>
                    <a:lnTo>
                      <a:pt x="684" y="1260"/>
                    </a:lnTo>
                    <a:lnTo>
                      <a:pt x="764" y="1311"/>
                    </a:lnTo>
                    <a:lnTo>
                      <a:pt x="844" y="1353"/>
                    </a:lnTo>
                    <a:lnTo>
                      <a:pt x="924" y="1386"/>
                    </a:lnTo>
                    <a:lnTo>
                      <a:pt x="1003" y="1408"/>
                    </a:lnTo>
                    <a:lnTo>
                      <a:pt x="1006" y="1408"/>
                    </a:lnTo>
                    <a:lnTo>
                      <a:pt x="1017" y="1408"/>
                    </a:lnTo>
                    <a:lnTo>
                      <a:pt x="1033" y="1409"/>
                    </a:lnTo>
                    <a:lnTo>
                      <a:pt x="1055" y="1409"/>
                    </a:lnTo>
                    <a:lnTo>
                      <a:pt x="1081" y="1409"/>
                    </a:lnTo>
                    <a:lnTo>
                      <a:pt x="1110" y="1410"/>
                    </a:lnTo>
                    <a:lnTo>
                      <a:pt x="1140" y="1410"/>
                    </a:lnTo>
                    <a:lnTo>
                      <a:pt x="1173" y="1409"/>
                    </a:lnTo>
                    <a:lnTo>
                      <a:pt x="1204" y="1409"/>
                    </a:lnTo>
                    <a:lnTo>
                      <a:pt x="1236" y="1407"/>
                    </a:lnTo>
                    <a:lnTo>
                      <a:pt x="1266" y="1404"/>
                    </a:lnTo>
                    <a:lnTo>
                      <a:pt x="1293" y="1401"/>
                    </a:lnTo>
                    <a:lnTo>
                      <a:pt x="1316" y="1397"/>
                    </a:lnTo>
                    <a:lnTo>
                      <a:pt x="1335" y="1391"/>
                    </a:lnTo>
                    <a:lnTo>
                      <a:pt x="1348" y="1386"/>
                    </a:lnTo>
                    <a:lnTo>
                      <a:pt x="1355" y="1378"/>
                    </a:lnTo>
                    <a:lnTo>
                      <a:pt x="683" y="198"/>
                    </a:lnTo>
                    <a:close/>
                  </a:path>
                </a:pathLst>
              </a:custGeom>
              <a:solidFill>
                <a:srgbClr val="FDD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20" name="Freeform 191"/>
              <p:cNvSpPr>
                <a:spLocks/>
              </p:cNvSpPr>
              <p:nvPr/>
            </p:nvSpPr>
            <p:spPr bwMode="auto">
              <a:xfrm>
                <a:off x="1043" y="2414"/>
                <a:ext cx="166" cy="147"/>
              </a:xfrm>
              <a:custGeom>
                <a:avLst/>
                <a:gdLst>
                  <a:gd name="T0" fmla="*/ 0 w 1222"/>
                  <a:gd name="T1" fmla="*/ 0 h 1080"/>
                  <a:gd name="T2" fmla="*/ 0 w 1222"/>
                  <a:gd name="T3" fmla="*/ 0 h 1080"/>
                  <a:gd name="T4" fmla="*/ 0 w 1222"/>
                  <a:gd name="T5" fmla="*/ 0 h 1080"/>
                  <a:gd name="T6" fmla="*/ 0 w 1222"/>
                  <a:gd name="T7" fmla="*/ 0 h 1080"/>
                  <a:gd name="T8" fmla="*/ 0 w 1222"/>
                  <a:gd name="T9" fmla="*/ 0 h 1080"/>
                  <a:gd name="T10" fmla="*/ 0 w 1222"/>
                  <a:gd name="T11" fmla="*/ 0 h 1080"/>
                  <a:gd name="T12" fmla="*/ 0 w 1222"/>
                  <a:gd name="T13" fmla="*/ 0 h 1080"/>
                  <a:gd name="T14" fmla="*/ 0 w 1222"/>
                  <a:gd name="T15" fmla="*/ 0 h 1080"/>
                  <a:gd name="T16" fmla="*/ 0 w 1222"/>
                  <a:gd name="T17" fmla="*/ 0 h 1080"/>
                  <a:gd name="T18" fmla="*/ 0 w 1222"/>
                  <a:gd name="T19" fmla="*/ 0 h 1080"/>
                  <a:gd name="T20" fmla="*/ 0 w 1222"/>
                  <a:gd name="T21" fmla="*/ 0 h 1080"/>
                  <a:gd name="T22" fmla="*/ 0 w 1222"/>
                  <a:gd name="T23" fmla="*/ 0 h 1080"/>
                  <a:gd name="T24" fmla="*/ 0 w 1222"/>
                  <a:gd name="T25" fmla="*/ 0 h 1080"/>
                  <a:gd name="T26" fmla="*/ 0 w 1222"/>
                  <a:gd name="T27" fmla="*/ 0 h 1080"/>
                  <a:gd name="T28" fmla="*/ 0 w 1222"/>
                  <a:gd name="T29" fmla="*/ 0 h 1080"/>
                  <a:gd name="T30" fmla="*/ 0 w 1222"/>
                  <a:gd name="T31" fmla="*/ 0 h 1080"/>
                  <a:gd name="T32" fmla="*/ 0 w 1222"/>
                  <a:gd name="T33" fmla="*/ 0 h 1080"/>
                  <a:gd name="T34" fmla="*/ 0 w 1222"/>
                  <a:gd name="T35" fmla="*/ 0 h 1080"/>
                  <a:gd name="T36" fmla="*/ 0 w 1222"/>
                  <a:gd name="T37" fmla="*/ 0 h 1080"/>
                  <a:gd name="T38" fmla="*/ 0 w 1222"/>
                  <a:gd name="T39" fmla="*/ 0 h 1080"/>
                  <a:gd name="T40" fmla="*/ 0 w 1222"/>
                  <a:gd name="T41" fmla="*/ 0 h 1080"/>
                  <a:gd name="T42" fmla="*/ 0 w 1222"/>
                  <a:gd name="T43" fmla="*/ 0 h 1080"/>
                  <a:gd name="T44" fmla="*/ 0 w 1222"/>
                  <a:gd name="T45" fmla="*/ 0 h 1080"/>
                  <a:gd name="T46" fmla="*/ 0 w 1222"/>
                  <a:gd name="T47" fmla="*/ 0 h 1080"/>
                  <a:gd name="T48" fmla="*/ 0 w 1222"/>
                  <a:gd name="T49" fmla="*/ 0 h 1080"/>
                  <a:gd name="T50" fmla="*/ 0 w 1222"/>
                  <a:gd name="T51" fmla="*/ 0 h 1080"/>
                  <a:gd name="T52" fmla="*/ 0 w 1222"/>
                  <a:gd name="T53" fmla="*/ 0 h 1080"/>
                  <a:gd name="T54" fmla="*/ 0 w 1222"/>
                  <a:gd name="T55" fmla="*/ 0 h 1080"/>
                  <a:gd name="T56" fmla="*/ 0 w 1222"/>
                  <a:gd name="T57" fmla="*/ 0 h 1080"/>
                  <a:gd name="T58" fmla="*/ 0 w 1222"/>
                  <a:gd name="T59" fmla="*/ 0 h 1080"/>
                  <a:gd name="T60" fmla="*/ 0 w 1222"/>
                  <a:gd name="T61" fmla="*/ 0 h 1080"/>
                  <a:gd name="T62" fmla="*/ 0 w 1222"/>
                  <a:gd name="T63" fmla="*/ 0 h 1080"/>
                  <a:gd name="T64" fmla="*/ 0 w 1222"/>
                  <a:gd name="T65" fmla="*/ 0 h 1080"/>
                  <a:gd name="T66" fmla="*/ 0 w 1222"/>
                  <a:gd name="T67" fmla="*/ 0 h 1080"/>
                  <a:gd name="T68" fmla="*/ 0 w 1222"/>
                  <a:gd name="T69" fmla="*/ 0 h 1080"/>
                  <a:gd name="T70" fmla="*/ 0 w 1222"/>
                  <a:gd name="T71" fmla="*/ 0 h 1080"/>
                  <a:gd name="T72" fmla="*/ 0 w 1222"/>
                  <a:gd name="T73" fmla="*/ 0 h 1080"/>
                  <a:gd name="T74" fmla="*/ 0 w 1222"/>
                  <a:gd name="T75" fmla="*/ 0 h 1080"/>
                  <a:gd name="T76" fmla="*/ 0 w 1222"/>
                  <a:gd name="T77" fmla="*/ 0 h 1080"/>
                  <a:gd name="T78" fmla="*/ 0 w 1222"/>
                  <a:gd name="T79" fmla="*/ 0 h 1080"/>
                  <a:gd name="T80" fmla="*/ 0 w 1222"/>
                  <a:gd name="T81" fmla="*/ 0 h 1080"/>
                  <a:gd name="T82" fmla="*/ 0 w 1222"/>
                  <a:gd name="T83" fmla="*/ 0 h 1080"/>
                  <a:gd name="T84" fmla="*/ 0 w 1222"/>
                  <a:gd name="T85" fmla="*/ 0 h 1080"/>
                  <a:gd name="T86" fmla="*/ 0 w 1222"/>
                  <a:gd name="T87" fmla="*/ 0 h 1080"/>
                  <a:gd name="T88" fmla="*/ 0 w 1222"/>
                  <a:gd name="T89" fmla="*/ 0 h 1080"/>
                  <a:gd name="T90" fmla="*/ 0 w 1222"/>
                  <a:gd name="T91" fmla="*/ 0 h 1080"/>
                  <a:gd name="T92" fmla="*/ 0 w 1222"/>
                  <a:gd name="T93" fmla="*/ 0 h 1080"/>
                  <a:gd name="T94" fmla="*/ 0 w 1222"/>
                  <a:gd name="T95" fmla="*/ 0 h 1080"/>
                  <a:gd name="T96" fmla="*/ 0 w 1222"/>
                  <a:gd name="T97" fmla="*/ 0 h 1080"/>
                  <a:gd name="T98" fmla="*/ 0 w 1222"/>
                  <a:gd name="T99" fmla="*/ 0 h 1080"/>
                  <a:gd name="T100" fmla="*/ 0 w 1222"/>
                  <a:gd name="T101" fmla="*/ 0 h 108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222" h="1080">
                    <a:moveTo>
                      <a:pt x="541" y="191"/>
                    </a:moveTo>
                    <a:lnTo>
                      <a:pt x="530" y="172"/>
                    </a:lnTo>
                    <a:lnTo>
                      <a:pt x="512" y="149"/>
                    </a:lnTo>
                    <a:lnTo>
                      <a:pt x="489" y="125"/>
                    </a:lnTo>
                    <a:lnTo>
                      <a:pt x="459" y="101"/>
                    </a:lnTo>
                    <a:lnTo>
                      <a:pt x="425" y="76"/>
                    </a:lnTo>
                    <a:lnTo>
                      <a:pt x="388" y="53"/>
                    </a:lnTo>
                    <a:lnTo>
                      <a:pt x="348" y="34"/>
                    </a:lnTo>
                    <a:lnTo>
                      <a:pt x="307" y="17"/>
                    </a:lnTo>
                    <a:lnTo>
                      <a:pt x="263" y="5"/>
                    </a:lnTo>
                    <a:lnTo>
                      <a:pt x="220" y="0"/>
                    </a:lnTo>
                    <a:lnTo>
                      <a:pt x="177" y="2"/>
                    </a:lnTo>
                    <a:lnTo>
                      <a:pt x="135" y="12"/>
                    </a:lnTo>
                    <a:lnTo>
                      <a:pt x="96" y="31"/>
                    </a:lnTo>
                    <a:lnTo>
                      <a:pt x="60" y="62"/>
                    </a:lnTo>
                    <a:lnTo>
                      <a:pt x="27" y="103"/>
                    </a:lnTo>
                    <a:lnTo>
                      <a:pt x="0" y="158"/>
                    </a:lnTo>
                    <a:lnTo>
                      <a:pt x="137" y="631"/>
                    </a:lnTo>
                    <a:lnTo>
                      <a:pt x="142" y="634"/>
                    </a:lnTo>
                    <a:lnTo>
                      <a:pt x="156" y="646"/>
                    </a:lnTo>
                    <a:lnTo>
                      <a:pt x="179" y="666"/>
                    </a:lnTo>
                    <a:lnTo>
                      <a:pt x="208" y="689"/>
                    </a:lnTo>
                    <a:lnTo>
                      <a:pt x="245" y="719"/>
                    </a:lnTo>
                    <a:lnTo>
                      <a:pt x="288" y="752"/>
                    </a:lnTo>
                    <a:lnTo>
                      <a:pt x="336" y="788"/>
                    </a:lnTo>
                    <a:lnTo>
                      <a:pt x="390" y="826"/>
                    </a:lnTo>
                    <a:lnTo>
                      <a:pt x="447" y="865"/>
                    </a:lnTo>
                    <a:lnTo>
                      <a:pt x="507" y="903"/>
                    </a:lnTo>
                    <a:lnTo>
                      <a:pt x="569" y="941"/>
                    </a:lnTo>
                    <a:lnTo>
                      <a:pt x="632" y="977"/>
                    </a:lnTo>
                    <a:lnTo>
                      <a:pt x="696" y="1010"/>
                    </a:lnTo>
                    <a:lnTo>
                      <a:pt x="761" y="1038"/>
                    </a:lnTo>
                    <a:lnTo>
                      <a:pt x="825" y="1062"/>
                    </a:lnTo>
                    <a:lnTo>
                      <a:pt x="887" y="1080"/>
                    </a:lnTo>
                    <a:lnTo>
                      <a:pt x="904" y="1080"/>
                    </a:lnTo>
                    <a:lnTo>
                      <a:pt x="925" y="1080"/>
                    </a:lnTo>
                    <a:lnTo>
                      <a:pt x="949" y="1079"/>
                    </a:lnTo>
                    <a:lnTo>
                      <a:pt x="975" y="1077"/>
                    </a:lnTo>
                    <a:lnTo>
                      <a:pt x="1001" y="1075"/>
                    </a:lnTo>
                    <a:lnTo>
                      <a:pt x="1029" y="1072"/>
                    </a:lnTo>
                    <a:lnTo>
                      <a:pt x="1058" y="1068"/>
                    </a:lnTo>
                    <a:lnTo>
                      <a:pt x="1086" y="1065"/>
                    </a:lnTo>
                    <a:lnTo>
                      <a:pt x="1112" y="1062"/>
                    </a:lnTo>
                    <a:lnTo>
                      <a:pt x="1138" y="1058"/>
                    </a:lnTo>
                    <a:lnTo>
                      <a:pt x="1161" y="1054"/>
                    </a:lnTo>
                    <a:lnTo>
                      <a:pt x="1180" y="1051"/>
                    </a:lnTo>
                    <a:lnTo>
                      <a:pt x="1198" y="1049"/>
                    </a:lnTo>
                    <a:lnTo>
                      <a:pt x="1210" y="1047"/>
                    </a:lnTo>
                    <a:lnTo>
                      <a:pt x="1219" y="1046"/>
                    </a:lnTo>
                    <a:lnTo>
                      <a:pt x="1222" y="1046"/>
                    </a:lnTo>
                    <a:lnTo>
                      <a:pt x="541" y="191"/>
                    </a:lnTo>
                    <a:close/>
                  </a:path>
                </a:pathLst>
              </a:custGeom>
              <a:solidFill>
                <a:srgbClr val="FDD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21" name="Freeform 192"/>
              <p:cNvSpPr>
                <a:spLocks/>
              </p:cNvSpPr>
              <p:nvPr/>
            </p:nvSpPr>
            <p:spPr bwMode="auto">
              <a:xfrm>
                <a:off x="1320" y="2455"/>
                <a:ext cx="73" cy="64"/>
              </a:xfrm>
              <a:custGeom>
                <a:avLst/>
                <a:gdLst>
                  <a:gd name="T0" fmla="*/ 0 w 538"/>
                  <a:gd name="T1" fmla="*/ 0 h 467"/>
                  <a:gd name="T2" fmla="*/ 0 w 538"/>
                  <a:gd name="T3" fmla="*/ 0 h 467"/>
                  <a:gd name="T4" fmla="*/ 0 w 538"/>
                  <a:gd name="T5" fmla="*/ 0 h 467"/>
                  <a:gd name="T6" fmla="*/ 0 w 538"/>
                  <a:gd name="T7" fmla="*/ 0 h 467"/>
                  <a:gd name="T8" fmla="*/ 0 w 538"/>
                  <a:gd name="T9" fmla="*/ 0 h 467"/>
                  <a:gd name="T10" fmla="*/ 0 w 538"/>
                  <a:gd name="T11" fmla="*/ 0 h 467"/>
                  <a:gd name="T12" fmla="*/ 0 w 538"/>
                  <a:gd name="T13" fmla="*/ 0 h 467"/>
                  <a:gd name="T14" fmla="*/ 0 w 538"/>
                  <a:gd name="T15" fmla="*/ 0 h 467"/>
                  <a:gd name="T16" fmla="*/ 0 w 538"/>
                  <a:gd name="T17" fmla="*/ 0 h 467"/>
                  <a:gd name="T18" fmla="*/ 0 w 538"/>
                  <a:gd name="T19" fmla="*/ 0 h 467"/>
                  <a:gd name="T20" fmla="*/ 0 w 538"/>
                  <a:gd name="T21" fmla="*/ 0 h 467"/>
                  <a:gd name="T22" fmla="*/ 0 w 538"/>
                  <a:gd name="T23" fmla="*/ 0 h 467"/>
                  <a:gd name="T24" fmla="*/ 0 w 538"/>
                  <a:gd name="T25" fmla="*/ 0 h 467"/>
                  <a:gd name="T26" fmla="*/ 0 w 538"/>
                  <a:gd name="T27" fmla="*/ 0 h 467"/>
                  <a:gd name="T28" fmla="*/ 0 w 538"/>
                  <a:gd name="T29" fmla="*/ 0 h 467"/>
                  <a:gd name="T30" fmla="*/ 0 w 538"/>
                  <a:gd name="T31" fmla="*/ 0 h 467"/>
                  <a:gd name="T32" fmla="*/ 0 w 538"/>
                  <a:gd name="T33" fmla="*/ 0 h 4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38" h="467">
                    <a:moveTo>
                      <a:pt x="538" y="467"/>
                    </a:moveTo>
                    <a:lnTo>
                      <a:pt x="512" y="416"/>
                    </a:lnTo>
                    <a:lnTo>
                      <a:pt x="481" y="369"/>
                    </a:lnTo>
                    <a:lnTo>
                      <a:pt x="448" y="327"/>
                    </a:lnTo>
                    <a:lnTo>
                      <a:pt x="411" y="288"/>
                    </a:lnTo>
                    <a:lnTo>
                      <a:pt x="372" y="254"/>
                    </a:lnTo>
                    <a:lnTo>
                      <a:pt x="331" y="221"/>
                    </a:lnTo>
                    <a:lnTo>
                      <a:pt x="289" y="192"/>
                    </a:lnTo>
                    <a:lnTo>
                      <a:pt x="248" y="166"/>
                    </a:lnTo>
                    <a:lnTo>
                      <a:pt x="207" y="141"/>
                    </a:lnTo>
                    <a:lnTo>
                      <a:pt x="167" y="118"/>
                    </a:lnTo>
                    <a:lnTo>
                      <a:pt x="130" y="96"/>
                    </a:lnTo>
                    <a:lnTo>
                      <a:pt x="95" y="76"/>
                    </a:lnTo>
                    <a:lnTo>
                      <a:pt x="64" y="56"/>
                    </a:lnTo>
                    <a:lnTo>
                      <a:pt x="36" y="38"/>
                    </a:lnTo>
                    <a:lnTo>
                      <a:pt x="15" y="18"/>
                    </a:ln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22" name="Freeform 193"/>
              <p:cNvSpPr>
                <a:spLocks/>
              </p:cNvSpPr>
              <p:nvPr/>
            </p:nvSpPr>
            <p:spPr bwMode="auto">
              <a:xfrm>
                <a:off x="1388" y="2516"/>
                <a:ext cx="11" cy="4"/>
              </a:xfrm>
              <a:custGeom>
                <a:avLst/>
                <a:gdLst>
                  <a:gd name="T0" fmla="*/ 0 w 76"/>
                  <a:gd name="T1" fmla="*/ 0 h 33"/>
                  <a:gd name="T2" fmla="*/ 0 w 76"/>
                  <a:gd name="T3" fmla="*/ 0 h 33"/>
                  <a:gd name="T4" fmla="*/ 0 w 76"/>
                  <a:gd name="T5" fmla="*/ 0 h 3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6" h="33">
                    <a:moveTo>
                      <a:pt x="76" y="0"/>
                    </a:moveTo>
                    <a:lnTo>
                      <a:pt x="0" y="3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23" name="Freeform 194"/>
              <p:cNvSpPr>
                <a:spLocks/>
              </p:cNvSpPr>
              <p:nvPr/>
            </p:nvSpPr>
            <p:spPr bwMode="auto">
              <a:xfrm>
                <a:off x="1315" y="2452"/>
                <a:ext cx="9" cy="6"/>
              </a:xfrm>
              <a:custGeom>
                <a:avLst/>
                <a:gdLst>
                  <a:gd name="T0" fmla="*/ 0 w 69"/>
                  <a:gd name="T1" fmla="*/ 0 h 45"/>
                  <a:gd name="T2" fmla="*/ 0 w 69"/>
                  <a:gd name="T3" fmla="*/ 0 h 45"/>
                  <a:gd name="T4" fmla="*/ 0 w 69"/>
                  <a:gd name="T5" fmla="*/ 0 h 4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9" h="45">
                    <a:moveTo>
                      <a:pt x="0" y="45"/>
                    </a:moveTo>
                    <a:lnTo>
                      <a:pt x="69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24" name="Line 195"/>
              <p:cNvSpPr>
                <a:spLocks noChangeShapeType="1"/>
              </p:cNvSpPr>
              <p:nvPr/>
            </p:nvSpPr>
            <p:spPr bwMode="auto">
              <a:xfrm flipH="1" flipV="1">
                <a:off x="1315" y="2443"/>
                <a:ext cx="5" cy="12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25" name="Freeform 196"/>
              <p:cNvSpPr>
                <a:spLocks/>
              </p:cNvSpPr>
              <p:nvPr/>
            </p:nvSpPr>
            <p:spPr bwMode="auto">
              <a:xfrm>
                <a:off x="1265" y="2377"/>
                <a:ext cx="50" cy="66"/>
              </a:xfrm>
              <a:custGeom>
                <a:avLst/>
                <a:gdLst>
                  <a:gd name="T0" fmla="*/ 0 w 358"/>
                  <a:gd name="T1" fmla="*/ 0 h 483"/>
                  <a:gd name="T2" fmla="*/ 0 w 358"/>
                  <a:gd name="T3" fmla="*/ 0 h 483"/>
                  <a:gd name="T4" fmla="*/ 0 w 358"/>
                  <a:gd name="T5" fmla="*/ 0 h 483"/>
                  <a:gd name="T6" fmla="*/ 0 w 358"/>
                  <a:gd name="T7" fmla="*/ 0 h 483"/>
                  <a:gd name="T8" fmla="*/ 0 w 358"/>
                  <a:gd name="T9" fmla="*/ 0 h 483"/>
                  <a:gd name="T10" fmla="*/ 0 w 358"/>
                  <a:gd name="T11" fmla="*/ 0 h 483"/>
                  <a:gd name="T12" fmla="*/ 0 w 358"/>
                  <a:gd name="T13" fmla="*/ 0 h 483"/>
                  <a:gd name="T14" fmla="*/ 0 w 358"/>
                  <a:gd name="T15" fmla="*/ 0 h 483"/>
                  <a:gd name="T16" fmla="*/ 0 w 358"/>
                  <a:gd name="T17" fmla="*/ 0 h 483"/>
                  <a:gd name="T18" fmla="*/ 0 w 358"/>
                  <a:gd name="T19" fmla="*/ 0 h 483"/>
                  <a:gd name="T20" fmla="*/ 0 w 358"/>
                  <a:gd name="T21" fmla="*/ 0 h 483"/>
                  <a:gd name="T22" fmla="*/ 0 w 358"/>
                  <a:gd name="T23" fmla="*/ 0 h 483"/>
                  <a:gd name="T24" fmla="*/ 0 w 358"/>
                  <a:gd name="T25" fmla="*/ 0 h 483"/>
                  <a:gd name="T26" fmla="*/ 0 w 358"/>
                  <a:gd name="T27" fmla="*/ 0 h 483"/>
                  <a:gd name="T28" fmla="*/ 0 w 358"/>
                  <a:gd name="T29" fmla="*/ 0 h 483"/>
                  <a:gd name="T30" fmla="*/ 0 w 358"/>
                  <a:gd name="T31" fmla="*/ 0 h 483"/>
                  <a:gd name="T32" fmla="*/ 0 w 358"/>
                  <a:gd name="T33" fmla="*/ 0 h 4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8" h="483">
                    <a:moveTo>
                      <a:pt x="358" y="483"/>
                    </a:moveTo>
                    <a:lnTo>
                      <a:pt x="354" y="423"/>
                    </a:lnTo>
                    <a:lnTo>
                      <a:pt x="347" y="370"/>
                    </a:lnTo>
                    <a:lnTo>
                      <a:pt x="337" y="320"/>
                    </a:lnTo>
                    <a:lnTo>
                      <a:pt x="324" y="274"/>
                    </a:lnTo>
                    <a:lnTo>
                      <a:pt x="308" y="233"/>
                    </a:lnTo>
                    <a:lnTo>
                      <a:pt x="291" y="196"/>
                    </a:lnTo>
                    <a:lnTo>
                      <a:pt x="269" y="162"/>
                    </a:lnTo>
                    <a:lnTo>
                      <a:pt x="246" y="132"/>
                    </a:lnTo>
                    <a:lnTo>
                      <a:pt x="221" y="106"/>
                    </a:lnTo>
                    <a:lnTo>
                      <a:pt x="194" y="82"/>
                    </a:lnTo>
                    <a:lnTo>
                      <a:pt x="166" y="61"/>
                    </a:lnTo>
                    <a:lnTo>
                      <a:pt x="134" y="44"/>
                    </a:lnTo>
                    <a:lnTo>
                      <a:pt x="103" y="29"/>
                    </a:lnTo>
                    <a:lnTo>
                      <a:pt x="70" y="17"/>
                    </a:lnTo>
                    <a:lnTo>
                      <a:pt x="35" y="7"/>
                    </a:ln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26" name="Freeform 197"/>
              <p:cNvSpPr>
                <a:spLocks/>
              </p:cNvSpPr>
              <p:nvPr/>
            </p:nvSpPr>
            <p:spPr bwMode="auto">
              <a:xfrm>
                <a:off x="1309" y="2443"/>
                <a:ext cx="11" cy="0"/>
              </a:xfrm>
              <a:custGeom>
                <a:avLst/>
                <a:gdLst>
                  <a:gd name="T0" fmla="*/ 0 w 83"/>
                  <a:gd name="T1" fmla="*/ 0 h 2"/>
                  <a:gd name="T2" fmla="*/ 0 w 83"/>
                  <a:gd name="T3" fmla="*/ 1 h 2"/>
                  <a:gd name="T4" fmla="*/ 0 w 83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3" h="2">
                    <a:moveTo>
                      <a:pt x="83" y="0"/>
                    </a:moveTo>
                    <a:lnTo>
                      <a:pt x="0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27" name="Freeform 198"/>
              <p:cNvSpPr>
                <a:spLocks/>
              </p:cNvSpPr>
              <p:nvPr/>
            </p:nvSpPr>
            <p:spPr bwMode="auto">
              <a:xfrm>
                <a:off x="1265" y="2371"/>
                <a:ext cx="1" cy="12"/>
              </a:xfrm>
              <a:custGeom>
                <a:avLst/>
                <a:gdLst>
                  <a:gd name="T0" fmla="*/ 0 w 15"/>
                  <a:gd name="T1" fmla="*/ 0 h 83"/>
                  <a:gd name="T2" fmla="*/ 0 w 15"/>
                  <a:gd name="T3" fmla="*/ 0 h 83"/>
                  <a:gd name="T4" fmla="*/ 0 w 15"/>
                  <a:gd name="T5" fmla="*/ 0 h 8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83">
                    <a:moveTo>
                      <a:pt x="0" y="83"/>
                    </a:moveTo>
                    <a:lnTo>
                      <a:pt x="15" y="0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28" name="Freeform 199"/>
              <p:cNvSpPr>
                <a:spLocks/>
              </p:cNvSpPr>
              <p:nvPr/>
            </p:nvSpPr>
            <p:spPr bwMode="auto">
              <a:xfrm>
                <a:off x="1206" y="2376"/>
                <a:ext cx="59" cy="26"/>
              </a:xfrm>
              <a:custGeom>
                <a:avLst/>
                <a:gdLst>
                  <a:gd name="T0" fmla="*/ 0 w 432"/>
                  <a:gd name="T1" fmla="*/ 0 h 192"/>
                  <a:gd name="T2" fmla="*/ 0 w 432"/>
                  <a:gd name="T3" fmla="*/ 0 h 192"/>
                  <a:gd name="T4" fmla="*/ 0 w 432"/>
                  <a:gd name="T5" fmla="*/ 0 h 192"/>
                  <a:gd name="T6" fmla="*/ 0 w 432"/>
                  <a:gd name="T7" fmla="*/ 0 h 192"/>
                  <a:gd name="T8" fmla="*/ 0 w 432"/>
                  <a:gd name="T9" fmla="*/ 0 h 192"/>
                  <a:gd name="T10" fmla="*/ 0 w 432"/>
                  <a:gd name="T11" fmla="*/ 0 h 192"/>
                  <a:gd name="T12" fmla="*/ 0 w 432"/>
                  <a:gd name="T13" fmla="*/ 0 h 192"/>
                  <a:gd name="T14" fmla="*/ 0 w 432"/>
                  <a:gd name="T15" fmla="*/ 0 h 192"/>
                  <a:gd name="T16" fmla="*/ 0 w 432"/>
                  <a:gd name="T17" fmla="*/ 0 h 192"/>
                  <a:gd name="T18" fmla="*/ 0 w 432"/>
                  <a:gd name="T19" fmla="*/ 0 h 192"/>
                  <a:gd name="T20" fmla="*/ 0 w 432"/>
                  <a:gd name="T21" fmla="*/ 0 h 192"/>
                  <a:gd name="T22" fmla="*/ 0 w 432"/>
                  <a:gd name="T23" fmla="*/ 0 h 192"/>
                  <a:gd name="T24" fmla="*/ 0 w 432"/>
                  <a:gd name="T25" fmla="*/ 0 h 192"/>
                  <a:gd name="T26" fmla="*/ 0 w 432"/>
                  <a:gd name="T27" fmla="*/ 0 h 192"/>
                  <a:gd name="T28" fmla="*/ 0 w 432"/>
                  <a:gd name="T29" fmla="*/ 0 h 192"/>
                  <a:gd name="T30" fmla="*/ 0 w 432"/>
                  <a:gd name="T31" fmla="*/ 0 h 192"/>
                  <a:gd name="T32" fmla="*/ 0 w 432"/>
                  <a:gd name="T33" fmla="*/ 0 h 19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32" h="192">
                    <a:moveTo>
                      <a:pt x="432" y="13"/>
                    </a:moveTo>
                    <a:lnTo>
                      <a:pt x="388" y="5"/>
                    </a:lnTo>
                    <a:lnTo>
                      <a:pt x="346" y="1"/>
                    </a:lnTo>
                    <a:lnTo>
                      <a:pt x="305" y="0"/>
                    </a:lnTo>
                    <a:lnTo>
                      <a:pt x="266" y="1"/>
                    </a:lnTo>
                    <a:lnTo>
                      <a:pt x="228" y="4"/>
                    </a:lnTo>
                    <a:lnTo>
                      <a:pt x="193" y="9"/>
                    </a:lnTo>
                    <a:lnTo>
                      <a:pt x="159" y="18"/>
                    </a:lnTo>
                    <a:lnTo>
                      <a:pt x="129" y="29"/>
                    </a:lnTo>
                    <a:lnTo>
                      <a:pt x="100" y="42"/>
                    </a:lnTo>
                    <a:lnTo>
                      <a:pt x="75" y="57"/>
                    </a:lnTo>
                    <a:lnTo>
                      <a:pt x="54" y="74"/>
                    </a:lnTo>
                    <a:lnTo>
                      <a:pt x="35" y="94"/>
                    </a:lnTo>
                    <a:lnTo>
                      <a:pt x="21" y="116"/>
                    </a:lnTo>
                    <a:lnTo>
                      <a:pt x="10" y="139"/>
                    </a:lnTo>
                    <a:lnTo>
                      <a:pt x="3" y="164"/>
                    </a:lnTo>
                    <a:lnTo>
                      <a:pt x="0" y="192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29" name="Freeform 200"/>
              <p:cNvSpPr>
                <a:spLocks/>
              </p:cNvSpPr>
              <p:nvPr/>
            </p:nvSpPr>
            <p:spPr bwMode="auto">
              <a:xfrm>
                <a:off x="1265" y="2371"/>
                <a:ext cx="1" cy="12"/>
              </a:xfrm>
              <a:custGeom>
                <a:avLst/>
                <a:gdLst>
                  <a:gd name="T0" fmla="*/ 0 w 15"/>
                  <a:gd name="T1" fmla="*/ 0 h 83"/>
                  <a:gd name="T2" fmla="*/ 0 w 15"/>
                  <a:gd name="T3" fmla="*/ 0 h 83"/>
                  <a:gd name="T4" fmla="*/ 0 w 15"/>
                  <a:gd name="T5" fmla="*/ 0 h 8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83">
                    <a:moveTo>
                      <a:pt x="15" y="0"/>
                    </a:moveTo>
                    <a:lnTo>
                      <a:pt x="0" y="8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30" name="Freeform 201"/>
              <p:cNvSpPr>
                <a:spLocks/>
              </p:cNvSpPr>
              <p:nvPr/>
            </p:nvSpPr>
            <p:spPr bwMode="auto">
              <a:xfrm>
                <a:off x="1201" y="2402"/>
                <a:ext cx="11" cy="0"/>
              </a:xfrm>
              <a:custGeom>
                <a:avLst/>
                <a:gdLst>
                  <a:gd name="T0" fmla="*/ 0 w 83"/>
                  <a:gd name="T1" fmla="*/ 0 w 83"/>
                  <a:gd name="T2" fmla="*/ 0 w 8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83">
                    <a:moveTo>
                      <a:pt x="83" y="0"/>
                    </a:moveTo>
                    <a:lnTo>
                      <a:pt x="0" y="0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31" name="Freeform 202"/>
              <p:cNvSpPr>
                <a:spLocks/>
              </p:cNvSpPr>
              <p:nvPr/>
            </p:nvSpPr>
            <p:spPr bwMode="auto">
              <a:xfrm>
                <a:off x="1206" y="2402"/>
                <a:ext cx="9" cy="64"/>
              </a:xfrm>
              <a:custGeom>
                <a:avLst/>
                <a:gdLst>
                  <a:gd name="T0" fmla="*/ 0 w 62"/>
                  <a:gd name="T1" fmla="*/ 0 h 470"/>
                  <a:gd name="T2" fmla="*/ 0 w 62"/>
                  <a:gd name="T3" fmla="*/ 0 h 470"/>
                  <a:gd name="T4" fmla="*/ 0 w 62"/>
                  <a:gd name="T5" fmla="*/ 0 h 470"/>
                  <a:gd name="T6" fmla="*/ 0 w 62"/>
                  <a:gd name="T7" fmla="*/ 0 h 470"/>
                  <a:gd name="T8" fmla="*/ 0 w 62"/>
                  <a:gd name="T9" fmla="*/ 0 h 470"/>
                  <a:gd name="T10" fmla="*/ 0 w 62"/>
                  <a:gd name="T11" fmla="*/ 0 h 470"/>
                  <a:gd name="T12" fmla="*/ 0 w 62"/>
                  <a:gd name="T13" fmla="*/ 0 h 470"/>
                  <a:gd name="T14" fmla="*/ 0 w 62"/>
                  <a:gd name="T15" fmla="*/ 0 h 470"/>
                  <a:gd name="T16" fmla="*/ 0 w 62"/>
                  <a:gd name="T17" fmla="*/ 0 h 470"/>
                  <a:gd name="T18" fmla="*/ 0 w 62"/>
                  <a:gd name="T19" fmla="*/ 0 h 470"/>
                  <a:gd name="T20" fmla="*/ 0 w 62"/>
                  <a:gd name="T21" fmla="*/ 0 h 470"/>
                  <a:gd name="T22" fmla="*/ 0 w 62"/>
                  <a:gd name="T23" fmla="*/ 0 h 470"/>
                  <a:gd name="T24" fmla="*/ 0 w 62"/>
                  <a:gd name="T25" fmla="*/ 0 h 470"/>
                  <a:gd name="T26" fmla="*/ 0 w 62"/>
                  <a:gd name="T27" fmla="*/ 0 h 470"/>
                  <a:gd name="T28" fmla="*/ 0 w 62"/>
                  <a:gd name="T29" fmla="*/ 0 h 470"/>
                  <a:gd name="T30" fmla="*/ 0 w 62"/>
                  <a:gd name="T31" fmla="*/ 0 h 470"/>
                  <a:gd name="T32" fmla="*/ 0 w 62"/>
                  <a:gd name="T33" fmla="*/ 0 h 47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2" h="470">
                    <a:moveTo>
                      <a:pt x="0" y="0"/>
                    </a:moveTo>
                    <a:lnTo>
                      <a:pt x="0" y="29"/>
                    </a:lnTo>
                    <a:lnTo>
                      <a:pt x="1" y="63"/>
                    </a:lnTo>
                    <a:lnTo>
                      <a:pt x="5" y="99"/>
                    </a:lnTo>
                    <a:lnTo>
                      <a:pt x="8" y="135"/>
                    </a:lnTo>
                    <a:lnTo>
                      <a:pt x="12" y="175"/>
                    </a:lnTo>
                    <a:lnTo>
                      <a:pt x="18" y="214"/>
                    </a:lnTo>
                    <a:lnTo>
                      <a:pt x="23" y="253"/>
                    </a:lnTo>
                    <a:lnTo>
                      <a:pt x="30" y="291"/>
                    </a:lnTo>
                    <a:lnTo>
                      <a:pt x="35" y="327"/>
                    </a:lnTo>
                    <a:lnTo>
                      <a:pt x="42" y="360"/>
                    </a:lnTo>
                    <a:lnTo>
                      <a:pt x="47" y="391"/>
                    </a:lnTo>
                    <a:lnTo>
                      <a:pt x="51" y="417"/>
                    </a:lnTo>
                    <a:lnTo>
                      <a:pt x="56" y="438"/>
                    </a:lnTo>
                    <a:lnTo>
                      <a:pt x="59" y="456"/>
                    </a:lnTo>
                    <a:lnTo>
                      <a:pt x="61" y="466"/>
                    </a:lnTo>
                    <a:lnTo>
                      <a:pt x="62" y="470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32" name="Freeform 203"/>
              <p:cNvSpPr>
                <a:spLocks/>
              </p:cNvSpPr>
              <p:nvPr/>
            </p:nvSpPr>
            <p:spPr bwMode="auto">
              <a:xfrm>
                <a:off x="1201" y="2402"/>
                <a:ext cx="11" cy="0"/>
              </a:xfrm>
              <a:custGeom>
                <a:avLst/>
                <a:gdLst>
                  <a:gd name="T0" fmla="*/ 0 w 83"/>
                  <a:gd name="T1" fmla="*/ 0 w 83"/>
                  <a:gd name="T2" fmla="*/ 0 w 8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83">
                    <a:moveTo>
                      <a:pt x="0" y="0"/>
                    </a:move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33" name="Freeform 204"/>
              <p:cNvSpPr>
                <a:spLocks/>
              </p:cNvSpPr>
              <p:nvPr/>
            </p:nvSpPr>
            <p:spPr bwMode="auto">
              <a:xfrm>
                <a:off x="1210" y="2465"/>
                <a:ext cx="10" cy="1"/>
              </a:xfrm>
              <a:custGeom>
                <a:avLst/>
                <a:gdLst>
                  <a:gd name="T0" fmla="*/ 0 w 83"/>
                  <a:gd name="T1" fmla="*/ 0 h 16"/>
                  <a:gd name="T2" fmla="*/ 0 w 83"/>
                  <a:gd name="T3" fmla="*/ 0 h 16"/>
                  <a:gd name="T4" fmla="*/ 0 w 83"/>
                  <a:gd name="T5" fmla="*/ 0 h 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3" h="16">
                    <a:moveTo>
                      <a:pt x="83" y="0"/>
                    </a:moveTo>
                    <a:lnTo>
                      <a:pt x="0" y="16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34" name="Freeform 205"/>
              <p:cNvSpPr>
                <a:spLocks/>
              </p:cNvSpPr>
              <p:nvPr/>
            </p:nvSpPr>
            <p:spPr bwMode="auto">
              <a:xfrm>
                <a:off x="1215" y="2466"/>
                <a:ext cx="91" cy="102"/>
              </a:xfrm>
              <a:custGeom>
                <a:avLst/>
                <a:gdLst>
                  <a:gd name="T0" fmla="*/ 0 w 668"/>
                  <a:gd name="T1" fmla="*/ 0 h 749"/>
                  <a:gd name="T2" fmla="*/ 0 w 668"/>
                  <a:gd name="T3" fmla="*/ 0 h 749"/>
                  <a:gd name="T4" fmla="*/ 0 w 668"/>
                  <a:gd name="T5" fmla="*/ 0 h 749"/>
                  <a:gd name="T6" fmla="*/ 0 w 668"/>
                  <a:gd name="T7" fmla="*/ 0 h 749"/>
                  <a:gd name="T8" fmla="*/ 0 w 668"/>
                  <a:gd name="T9" fmla="*/ 0 h 749"/>
                  <a:gd name="T10" fmla="*/ 0 w 668"/>
                  <a:gd name="T11" fmla="*/ 0 h 749"/>
                  <a:gd name="T12" fmla="*/ 0 w 668"/>
                  <a:gd name="T13" fmla="*/ 0 h 749"/>
                  <a:gd name="T14" fmla="*/ 0 w 668"/>
                  <a:gd name="T15" fmla="*/ 0 h 749"/>
                  <a:gd name="T16" fmla="*/ 0 w 668"/>
                  <a:gd name="T17" fmla="*/ 0 h 749"/>
                  <a:gd name="T18" fmla="*/ 0 w 668"/>
                  <a:gd name="T19" fmla="*/ 0 h 749"/>
                  <a:gd name="T20" fmla="*/ 0 w 668"/>
                  <a:gd name="T21" fmla="*/ 0 h 749"/>
                  <a:gd name="T22" fmla="*/ 0 w 668"/>
                  <a:gd name="T23" fmla="*/ 0 h 749"/>
                  <a:gd name="T24" fmla="*/ 0 w 668"/>
                  <a:gd name="T25" fmla="*/ 0 h 749"/>
                  <a:gd name="T26" fmla="*/ 0 w 668"/>
                  <a:gd name="T27" fmla="*/ 0 h 749"/>
                  <a:gd name="T28" fmla="*/ 0 w 668"/>
                  <a:gd name="T29" fmla="*/ 0 h 749"/>
                  <a:gd name="T30" fmla="*/ 0 w 668"/>
                  <a:gd name="T31" fmla="*/ 0 h 749"/>
                  <a:gd name="T32" fmla="*/ 0 w 668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68" h="749">
                    <a:moveTo>
                      <a:pt x="0" y="0"/>
                    </a:moveTo>
                    <a:lnTo>
                      <a:pt x="4" y="5"/>
                    </a:lnTo>
                    <a:lnTo>
                      <a:pt x="13" y="24"/>
                    </a:lnTo>
                    <a:lnTo>
                      <a:pt x="30" y="53"/>
                    </a:lnTo>
                    <a:lnTo>
                      <a:pt x="53" y="91"/>
                    </a:lnTo>
                    <a:lnTo>
                      <a:pt x="80" y="136"/>
                    </a:lnTo>
                    <a:lnTo>
                      <a:pt x="113" y="188"/>
                    </a:lnTo>
                    <a:lnTo>
                      <a:pt x="152" y="245"/>
                    </a:lnTo>
                    <a:lnTo>
                      <a:pt x="195" y="305"/>
                    </a:lnTo>
                    <a:lnTo>
                      <a:pt x="243" y="368"/>
                    </a:lnTo>
                    <a:lnTo>
                      <a:pt x="294" y="431"/>
                    </a:lnTo>
                    <a:lnTo>
                      <a:pt x="348" y="494"/>
                    </a:lnTo>
                    <a:lnTo>
                      <a:pt x="407" y="554"/>
                    </a:lnTo>
                    <a:lnTo>
                      <a:pt x="469" y="611"/>
                    </a:lnTo>
                    <a:lnTo>
                      <a:pt x="533" y="663"/>
                    </a:lnTo>
                    <a:lnTo>
                      <a:pt x="600" y="710"/>
                    </a:lnTo>
                    <a:lnTo>
                      <a:pt x="668" y="749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35" name="Freeform 206"/>
              <p:cNvSpPr>
                <a:spLocks/>
              </p:cNvSpPr>
              <p:nvPr/>
            </p:nvSpPr>
            <p:spPr bwMode="auto">
              <a:xfrm>
                <a:off x="1210" y="2463"/>
                <a:ext cx="10" cy="5"/>
              </a:xfrm>
              <a:custGeom>
                <a:avLst/>
                <a:gdLst>
                  <a:gd name="T0" fmla="*/ 0 w 74"/>
                  <a:gd name="T1" fmla="*/ 0 h 39"/>
                  <a:gd name="T2" fmla="*/ 0 w 74"/>
                  <a:gd name="T3" fmla="*/ 0 h 39"/>
                  <a:gd name="T4" fmla="*/ 0 w 74"/>
                  <a:gd name="T5" fmla="*/ 0 h 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4" h="39">
                    <a:moveTo>
                      <a:pt x="0" y="39"/>
                    </a:moveTo>
                    <a:lnTo>
                      <a:pt x="7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36" name="Freeform 207"/>
              <p:cNvSpPr>
                <a:spLocks/>
              </p:cNvSpPr>
              <p:nvPr/>
            </p:nvSpPr>
            <p:spPr bwMode="auto">
              <a:xfrm>
                <a:off x="1304" y="2563"/>
                <a:ext cx="5" cy="10"/>
              </a:xfrm>
              <a:custGeom>
                <a:avLst/>
                <a:gdLst>
                  <a:gd name="T0" fmla="*/ 0 w 37"/>
                  <a:gd name="T1" fmla="*/ 0 h 74"/>
                  <a:gd name="T2" fmla="*/ 0 w 37"/>
                  <a:gd name="T3" fmla="*/ 0 h 74"/>
                  <a:gd name="T4" fmla="*/ 0 w 37"/>
                  <a:gd name="T5" fmla="*/ 0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7" h="74">
                    <a:moveTo>
                      <a:pt x="37" y="0"/>
                    </a:moveTo>
                    <a:lnTo>
                      <a:pt x="0" y="74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37" name="Freeform 208"/>
              <p:cNvSpPr>
                <a:spLocks/>
              </p:cNvSpPr>
              <p:nvPr/>
            </p:nvSpPr>
            <p:spPr bwMode="auto">
              <a:xfrm>
                <a:off x="1306" y="2527"/>
                <a:ext cx="181" cy="43"/>
              </a:xfrm>
              <a:custGeom>
                <a:avLst/>
                <a:gdLst>
                  <a:gd name="T0" fmla="*/ 0 w 1331"/>
                  <a:gd name="T1" fmla="*/ 0 h 320"/>
                  <a:gd name="T2" fmla="*/ 0 w 1331"/>
                  <a:gd name="T3" fmla="*/ 0 h 320"/>
                  <a:gd name="T4" fmla="*/ 0 w 1331"/>
                  <a:gd name="T5" fmla="*/ 0 h 320"/>
                  <a:gd name="T6" fmla="*/ 0 w 1331"/>
                  <a:gd name="T7" fmla="*/ 0 h 320"/>
                  <a:gd name="T8" fmla="*/ 0 w 1331"/>
                  <a:gd name="T9" fmla="*/ 0 h 320"/>
                  <a:gd name="T10" fmla="*/ 0 w 1331"/>
                  <a:gd name="T11" fmla="*/ 0 h 320"/>
                  <a:gd name="T12" fmla="*/ 0 w 1331"/>
                  <a:gd name="T13" fmla="*/ 0 h 320"/>
                  <a:gd name="T14" fmla="*/ 0 w 1331"/>
                  <a:gd name="T15" fmla="*/ 0 h 320"/>
                  <a:gd name="T16" fmla="*/ 0 w 1331"/>
                  <a:gd name="T17" fmla="*/ 0 h 320"/>
                  <a:gd name="T18" fmla="*/ 0 w 1331"/>
                  <a:gd name="T19" fmla="*/ 0 h 320"/>
                  <a:gd name="T20" fmla="*/ 0 w 1331"/>
                  <a:gd name="T21" fmla="*/ 0 h 320"/>
                  <a:gd name="T22" fmla="*/ 0 w 1331"/>
                  <a:gd name="T23" fmla="*/ 0 h 320"/>
                  <a:gd name="T24" fmla="*/ 0 w 1331"/>
                  <a:gd name="T25" fmla="*/ 0 h 320"/>
                  <a:gd name="T26" fmla="*/ 0 w 1331"/>
                  <a:gd name="T27" fmla="*/ 0 h 320"/>
                  <a:gd name="T28" fmla="*/ 0 w 1331"/>
                  <a:gd name="T29" fmla="*/ 0 h 320"/>
                  <a:gd name="T30" fmla="*/ 0 w 1331"/>
                  <a:gd name="T31" fmla="*/ 0 h 320"/>
                  <a:gd name="T32" fmla="*/ 0 w 1331"/>
                  <a:gd name="T33" fmla="*/ 0 h 32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31" h="320">
                    <a:moveTo>
                      <a:pt x="0" y="300"/>
                    </a:moveTo>
                    <a:lnTo>
                      <a:pt x="50" y="307"/>
                    </a:lnTo>
                    <a:lnTo>
                      <a:pt x="108" y="313"/>
                    </a:lnTo>
                    <a:lnTo>
                      <a:pt x="172" y="318"/>
                    </a:lnTo>
                    <a:lnTo>
                      <a:pt x="242" y="320"/>
                    </a:lnTo>
                    <a:lnTo>
                      <a:pt x="317" y="319"/>
                    </a:lnTo>
                    <a:lnTo>
                      <a:pt x="397" y="315"/>
                    </a:lnTo>
                    <a:lnTo>
                      <a:pt x="481" y="308"/>
                    </a:lnTo>
                    <a:lnTo>
                      <a:pt x="569" y="296"/>
                    </a:lnTo>
                    <a:lnTo>
                      <a:pt x="660" y="280"/>
                    </a:lnTo>
                    <a:lnTo>
                      <a:pt x="752" y="259"/>
                    </a:lnTo>
                    <a:lnTo>
                      <a:pt x="847" y="232"/>
                    </a:lnTo>
                    <a:lnTo>
                      <a:pt x="944" y="199"/>
                    </a:lnTo>
                    <a:lnTo>
                      <a:pt x="1040" y="160"/>
                    </a:lnTo>
                    <a:lnTo>
                      <a:pt x="1137" y="114"/>
                    </a:lnTo>
                    <a:lnTo>
                      <a:pt x="1234" y="61"/>
                    </a:lnTo>
                    <a:lnTo>
                      <a:pt x="1331" y="0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38" name="Freeform 209"/>
              <p:cNvSpPr>
                <a:spLocks/>
              </p:cNvSpPr>
              <p:nvPr/>
            </p:nvSpPr>
            <p:spPr bwMode="auto">
              <a:xfrm>
                <a:off x="1306" y="2562"/>
                <a:ext cx="1" cy="12"/>
              </a:xfrm>
              <a:custGeom>
                <a:avLst/>
                <a:gdLst>
                  <a:gd name="T0" fmla="*/ 0 w 13"/>
                  <a:gd name="T1" fmla="*/ 0 h 82"/>
                  <a:gd name="T2" fmla="*/ 0 w 13"/>
                  <a:gd name="T3" fmla="*/ 0 h 82"/>
                  <a:gd name="T4" fmla="*/ 0 w 13"/>
                  <a:gd name="T5" fmla="*/ 0 h 8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82">
                    <a:moveTo>
                      <a:pt x="0" y="82"/>
                    </a:moveTo>
                    <a:lnTo>
                      <a:pt x="13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39" name="Freeform 210"/>
              <p:cNvSpPr>
                <a:spLocks/>
              </p:cNvSpPr>
              <p:nvPr/>
            </p:nvSpPr>
            <p:spPr bwMode="auto">
              <a:xfrm>
                <a:off x="1484" y="2522"/>
                <a:ext cx="6" cy="10"/>
              </a:xfrm>
              <a:custGeom>
                <a:avLst/>
                <a:gdLst>
                  <a:gd name="T0" fmla="*/ 0 w 48"/>
                  <a:gd name="T1" fmla="*/ 0 h 69"/>
                  <a:gd name="T2" fmla="*/ 0 w 48"/>
                  <a:gd name="T3" fmla="*/ 0 h 69"/>
                  <a:gd name="T4" fmla="*/ 0 w 48"/>
                  <a:gd name="T5" fmla="*/ 0 h 6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8" h="69">
                    <a:moveTo>
                      <a:pt x="0" y="0"/>
                    </a:moveTo>
                    <a:lnTo>
                      <a:pt x="48" y="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40" name="Freeform 211"/>
              <p:cNvSpPr>
                <a:spLocks/>
              </p:cNvSpPr>
              <p:nvPr/>
            </p:nvSpPr>
            <p:spPr bwMode="auto">
              <a:xfrm>
                <a:off x="1108" y="2379"/>
                <a:ext cx="94" cy="28"/>
              </a:xfrm>
              <a:custGeom>
                <a:avLst/>
                <a:gdLst>
                  <a:gd name="T0" fmla="*/ 0 w 684"/>
                  <a:gd name="T1" fmla="*/ 0 h 201"/>
                  <a:gd name="T2" fmla="*/ 0 w 684"/>
                  <a:gd name="T3" fmla="*/ 0 h 201"/>
                  <a:gd name="T4" fmla="*/ 0 w 684"/>
                  <a:gd name="T5" fmla="*/ 0 h 201"/>
                  <a:gd name="T6" fmla="*/ 0 w 684"/>
                  <a:gd name="T7" fmla="*/ 0 h 201"/>
                  <a:gd name="T8" fmla="*/ 0 w 684"/>
                  <a:gd name="T9" fmla="*/ 0 h 201"/>
                  <a:gd name="T10" fmla="*/ 0 w 684"/>
                  <a:gd name="T11" fmla="*/ 0 h 201"/>
                  <a:gd name="T12" fmla="*/ 0 w 684"/>
                  <a:gd name="T13" fmla="*/ 0 h 201"/>
                  <a:gd name="T14" fmla="*/ 0 w 684"/>
                  <a:gd name="T15" fmla="*/ 0 h 201"/>
                  <a:gd name="T16" fmla="*/ 0 w 684"/>
                  <a:gd name="T17" fmla="*/ 0 h 201"/>
                  <a:gd name="T18" fmla="*/ 0 w 684"/>
                  <a:gd name="T19" fmla="*/ 0 h 201"/>
                  <a:gd name="T20" fmla="*/ 0 w 684"/>
                  <a:gd name="T21" fmla="*/ 0 h 201"/>
                  <a:gd name="T22" fmla="*/ 0 w 684"/>
                  <a:gd name="T23" fmla="*/ 0 h 201"/>
                  <a:gd name="T24" fmla="*/ 0 w 684"/>
                  <a:gd name="T25" fmla="*/ 0 h 201"/>
                  <a:gd name="T26" fmla="*/ 0 w 684"/>
                  <a:gd name="T27" fmla="*/ 0 h 201"/>
                  <a:gd name="T28" fmla="*/ 0 w 684"/>
                  <a:gd name="T29" fmla="*/ 0 h 201"/>
                  <a:gd name="T30" fmla="*/ 0 w 684"/>
                  <a:gd name="T31" fmla="*/ 0 h 201"/>
                  <a:gd name="T32" fmla="*/ 0 w 684"/>
                  <a:gd name="T33" fmla="*/ 0 h 20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84" h="201">
                    <a:moveTo>
                      <a:pt x="684" y="196"/>
                    </a:moveTo>
                    <a:lnTo>
                      <a:pt x="663" y="171"/>
                    </a:lnTo>
                    <a:lnTo>
                      <a:pt x="633" y="145"/>
                    </a:lnTo>
                    <a:lnTo>
                      <a:pt x="598" y="118"/>
                    </a:lnTo>
                    <a:lnTo>
                      <a:pt x="555" y="91"/>
                    </a:lnTo>
                    <a:lnTo>
                      <a:pt x="507" y="66"/>
                    </a:lnTo>
                    <a:lnTo>
                      <a:pt x="456" y="43"/>
                    </a:lnTo>
                    <a:lnTo>
                      <a:pt x="402" y="24"/>
                    </a:lnTo>
                    <a:lnTo>
                      <a:pt x="346" y="9"/>
                    </a:lnTo>
                    <a:lnTo>
                      <a:pt x="291" y="2"/>
                    </a:lnTo>
                    <a:lnTo>
                      <a:pt x="236" y="0"/>
                    </a:lnTo>
                    <a:lnTo>
                      <a:pt x="185" y="6"/>
                    </a:lnTo>
                    <a:lnTo>
                      <a:pt x="136" y="22"/>
                    </a:lnTo>
                    <a:lnTo>
                      <a:pt x="92" y="49"/>
                    </a:lnTo>
                    <a:lnTo>
                      <a:pt x="54" y="87"/>
                    </a:lnTo>
                    <a:lnTo>
                      <a:pt x="23" y="137"/>
                    </a:lnTo>
                    <a:lnTo>
                      <a:pt x="0" y="201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41" name="Freeform 212"/>
              <p:cNvSpPr>
                <a:spLocks/>
              </p:cNvSpPr>
              <p:nvPr/>
            </p:nvSpPr>
            <p:spPr bwMode="auto">
              <a:xfrm>
                <a:off x="1197" y="2403"/>
                <a:ext cx="9" cy="6"/>
              </a:xfrm>
              <a:custGeom>
                <a:avLst/>
                <a:gdLst>
                  <a:gd name="T0" fmla="*/ 0 w 69"/>
                  <a:gd name="T1" fmla="*/ 0 h 46"/>
                  <a:gd name="T2" fmla="*/ 0 w 69"/>
                  <a:gd name="T3" fmla="*/ 0 h 46"/>
                  <a:gd name="T4" fmla="*/ 0 w 69"/>
                  <a:gd name="T5" fmla="*/ 0 h 4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9" h="46">
                    <a:moveTo>
                      <a:pt x="69" y="0"/>
                    </a:moveTo>
                    <a:lnTo>
                      <a:pt x="0" y="46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42" name="Freeform 213"/>
              <p:cNvSpPr>
                <a:spLocks/>
              </p:cNvSpPr>
              <p:nvPr/>
            </p:nvSpPr>
            <p:spPr bwMode="auto">
              <a:xfrm>
                <a:off x="1103" y="2405"/>
                <a:ext cx="11" cy="2"/>
              </a:xfrm>
              <a:custGeom>
                <a:avLst/>
                <a:gdLst>
                  <a:gd name="T0" fmla="*/ 0 w 81"/>
                  <a:gd name="T1" fmla="*/ 0 h 19"/>
                  <a:gd name="T2" fmla="*/ 0 w 81"/>
                  <a:gd name="T3" fmla="*/ 0 h 19"/>
                  <a:gd name="T4" fmla="*/ 0 w 81"/>
                  <a:gd name="T5" fmla="*/ 0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1" h="19">
                    <a:moveTo>
                      <a:pt x="81" y="19"/>
                    </a:moveTo>
                    <a:lnTo>
                      <a:pt x="0" y="0"/>
                    </a:lnTo>
                    <a:lnTo>
                      <a:pt x="81" y="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43" name="Line 214"/>
              <p:cNvSpPr>
                <a:spLocks noChangeShapeType="1"/>
              </p:cNvSpPr>
              <p:nvPr/>
            </p:nvSpPr>
            <p:spPr bwMode="auto">
              <a:xfrm>
                <a:off x="1108" y="2407"/>
                <a:ext cx="13" cy="63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44" name="Freeform 215"/>
              <p:cNvSpPr>
                <a:spLocks/>
              </p:cNvSpPr>
              <p:nvPr/>
            </p:nvSpPr>
            <p:spPr bwMode="auto">
              <a:xfrm>
                <a:off x="1121" y="2470"/>
                <a:ext cx="125" cy="101"/>
              </a:xfrm>
              <a:custGeom>
                <a:avLst/>
                <a:gdLst>
                  <a:gd name="T0" fmla="*/ 0 w 918"/>
                  <a:gd name="T1" fmla="*/ 0 h 741"/>
                  <a:gd name="T2" fmla="*/ 0 w 918"/>
                  <a:gd name="T3" fmla="*/ 0 h 741"/>
                  <a:gd name="T4" fmla="*/ 0 w 918"/>
                  <a:gd name="T5" fmla="*/ 0 h 741"/>
                  <a:gd name="T6" fmla="*/ 0 w 918"/>
                  <a:gd name="T7" fmla="*/ 0 h 741"/>
                  <a:gd name="T8" fmla="*/ 0 w 918"/>
                  <a:gd name="T9" fmla="*/ 0 h 741"/>
                  <a:gd name="T10" fmla="*/ 0 w 918"/>
                  <a:gd name="T11" fmla="*/ 0 h 741"/>
                  <a:gd name="T12" fmla="*/ 0 w 918"/>
                  <a:gd name="T13" fmla="*/ 0 h 741"/>
                  <a:gd name="T14" fmla="*/ 0 w 918"/>
                  <a:gd name="T15" fmla="*/ 0 h 741"/>
                  <a:gd name="T16" fmla="*/ 0 w 918"/>
                  <a:gd name="T17" fmla="*/ 0 h 741"/>
                  <a:gd name="T18" fmla="*/ 0 w 918"/>
                  <a:gd name="T19" fmla="*/ 0 h 741"/>
                  <a:gd name="T20" fmla="*/ 0 w 918"/>
                  <a:gd name="T21" fmla="*/ 0 h 741"/>
                  <a:gd name="T22" fmla="*/ 0 w 918"/>
                  <a:gd name="T23" fmla="*/ 0 h 741"/>
                  <a:gd name="T24" fmla="*/ 0 w 918"/>
                  <a:gd name="T25" fmla="*/ 0 h 741"/>
                  <a:gd name="T26" fmla="*/ 0 w 918"/>
                  <a:gd name="T27" fmla="*/ 0 h 741"/>
                  <a:gd name="T28" fmla="*/ 0 w 918"/>
                  <a:gd name="T29" fmla="*/ 0 h 741"/>
                  <a:gd name="T30" fmla="*/ 0 w 918"/>
                  <a:gd name="T31" fmla="*/ 0 h 741"/>
                  <a:gd name="T32" fmla="*/ 0 w 918"/>
                  <a:gd name="T33" fmla="*/ 0 h 74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18" h="741">
                    <a:moveTo>
                      <a:pt x="0" y="0"/>
                    </a:moveTo>
                    <a:lnTo>
                      <a:pt x="6" y="7"/>
                    </a:lnTo>
                    <a:lnTo>
                      <a:pt x="22" y="29"/>
                    </a:lnTo>
                    <a:lnTo>
                      <a:pt x="49" y="62"/>
                    </a:lnTo>
                    <a:lnTo>
                      <a:pt x="85" y="105"/>
                    </a:lnTo>
                    <a:lnTo>
                      <a:pt x="129" y="157"/>
                    </a:lnTo>
                    <a:lnTo>
                      <a:pt x="181" y="214"/>
                    </a:lnTo>
                    <a:lnTo>
                      <a:pt x="238" y="277"/>
                    </a:lnTo>
                    <a:lnTo>
                      <a:pt x="303" y="342"/>
                    </a:lnTo>
                    <a:lnTo>
                      <a:pt x="371" y="408"/>
                    </a:lnTo>
                    <a:lnTo>
                      <a:pt x="444" y="473"/>
                    </a:lnTo>
                    <a:lnTo>
                      <a:pt x="520" y="536"/>
                    </a:lnTo>
                    <a:lnTo>
                      <a:pt x="599" y="593"/>
                    </a:lnTo>
                    <a:lnTo>
                      <a:pt x="678" y="644"/>
                    </a:lnTo>
                    <a:lnTo>
                      <a:pt x="758" y="687"/>
                    </a:lnTo>
                    <a:lnTo>
                      <a:pt x="839" y="719"/>
                    </a:lnTo>
                    <a:lnTo>
                      <a:pt x="918" y="741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45" name="Freeform 216"/>
              <p:cNvSpPr>
                <a:spLocks/>
              </p:cNvSpPr>
              <p:nvPr/>
            </p:nvSpPr>
            <p:spPr bwMode="auto">
              <a:xfrm>
                <a:off x="1116" y="2466"/>
                <a:ext cx="9" cy="7"/>
              </a:xfrm>
              <a:custGeom>
                <a:avLst/>
                <a:gdLst>
                  <a:gd name="T0" fmla="*/ 0 w 68"/>
                  <a:gd name="T1" fmla="*/ 0 h 50"/>
                  <a:gd name="T2" fmla="*/ 0 w 68"/>
                  <a:gd name="T3" fmla="*/ 0 h 50"/>
                  <a:gd name="T4" fmla="*/ 0 w 68"/>
                  <a:gd name="T5" fmla="*/ 0 h 5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8" h="50">
                    <a:moveTo>
                      <a:pt x="0" y="50"/>
                    </a:moveTo>
                    <a:lnTo>
                      <a:pt x="68" y="0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46" name="Freeform 217"/>
              <p:cNvSpPr>
                <a:spLocks/>
              </p:cNvSpPr>
              <p:nvPr/>
            </p:nvSpPr>
            <p:spPr bwMode="auto">
              <a:xfrm>
                <a:off x="1244" y="2565"/>
                <a:ext cx="3" cy="12"/>
              </a:xfrm>
              <a:custGeom>
                <a:avLst/>
                <a:gdLst>
                  <a:gd name="T0" fmla="*/ 0 w 13"/>
                  <a:gd name="T1" fmla="*/ 0 h 82"/>
                  <a:gd name="T2" fmla="*/ 0 w 13"/>
                  <a:gd name="T3" fmla="*/ 0 h 82"/>
                  <a:gd name="T4" fmla="*/ 0 w 13"/>
                  <a:gd name="T5" fmla="*/ 0 h 8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82">
                    <a:moveTo>
                      <a:pt x="13" y="0"/>
                    </a:moveTo>
                    <a:lnTo>
                      <a:pt x="0" y="8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47" name="Freeform 218"/>
              <p:cNvSpPr>
                <a:spLocks/>
              </p:cNvSpPr>
              <p:nvPr/>
            </p:nvSpPr>
            <p:spPr bwMode="auto">
              <a:xfrm>
                <a:off x="1246" y="2567"/>
                <a:ext cx="47" cy="4"/>
              </a:xfrm>
              <a:custGeom>
                <a:avLst/>
                <a:gdLst>
                  <a:gd name="T0" fmla="*/ 0 w 353"/>
                  <a:gd name="T1" fmla="*/ 0 h 31"/>
                  <a:gd name="T2" fmla="*/ 0 w 353"/>
                  <a:gd name="T3" fmla="*/ 0 h 31"/>
                  <a:gd name="T4" fmla="*/ 0 w 353"/>
                  <a:gd name="T5" fmla="*/ 0 h 31"/>
                  <a:gd name="T6" fmla="*/ 0 w 353"/>
                  <a:gd name="T7" fmla="*/ 0 h 31"/>
                  <a:gd name="T8" fmla="*/ 0 w 353"/>
                  <a:gd name="T9" fmla="*/ 0 h 31"/>
                  <a:gd name="T10" fmla="*/ 0 w 353"/>
                  <a:gd name="T11" fmla="*/ 0 h 31"/>
                  <a:gd name="T12" fmla="*/ 0 w 353"/>
                  <a:gd name="T13" fmla="*/ 0 h 31"/>
                  <a:gd name="T14" fmla="*/ 0 w 353"/>
                  <a:gd name="T15" fmla="*/ 0 h 31"/>
                  <a:gd name="T16" fmla="*/ 0 w 353"/>
                  <a:gd name="T17" fmla="*/ 0 h 31"/>
                  <a:gd name="T18" fmla="*/ 0 w 353"/>
                  <a:gd name="T19" fmla="*/ 0 h 31"/>
                  <a:gd name="T20" fmla="*/ 0 w 353"/>
                  <a:gd name="T21" fmla="*/ 0 h 31"/>
                  <a:gd name="T22" fmla="*/ 0 w 353"/>
                  <a:gd name="T23" fmla="*/ 0 h 31"/>
                  <a:gd name="T24" fmla="*/ 0 w 353"/>
                  <a:gd name="T25" fmla="*/ 0 h 31"/>
                  <a:gd name="T26" fmla="*/ 0 w 353"/>
                  <a:gd name="T27" fmla="*/ 0 h 31"/>
                  <a:gd name="T28" fmla="*/ 0 w 353"/>
                  <a:gd name="T29" fmla="*/ 0 h 31"/>
                  <a:gd name="T30" fmla="*/ 0 w 353"/>
                  <a:gd name="T31" fmla="*/ 0 h 31"/>
                  <a:gd name="T32" fmla="*/ 0 w 353"/>
                  <a:gd name="T33" fmla="*/ 0 h 3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3" h="31">
                    <a:moveTo>
                      <a:pt x="0" y="29"/>
                    </a:moveTo>
                    <a:lnTo>
                      <a:pt x="4" y="29"/>
                    </a:lnTo>
                    <a:lnTo>
                      <a:pt x="15" y="29"/>
                    </a:lnTo>
                    <a:lnTo>
                      <a:pt x="31" y="30"/>
                    </a:lnTo>
                    <a:lnTo>
                      <a:pt x="53" y="30"/>
                    </a:lnTo>
                    <a:lnTo>
                      <a:pt x="79" y="30"/>
                    </a:lnTo>
                    <a:lnTo>
                      <a:pt x="107" y="31"/>
                    </a:lnTo>
                    <a:lnTo>
                      <a:pt x="137" y="31"/>
                    </a:lnTo>
                    <a:lnTo>
                      <a:pt x="170" y="30"/>
                    </a:lnTo>
                    <a:lnTo>
                      <a:pt x="202" y="30"/>
                    </a:lnTo>
                    <a:lnTo>
                      <a:pt x="233" y="28"/>
                    </a:lnTo>
                    <a:lnTo>
                      <a:pt x="264" y="26"/>
                    </a:lnTo>
                    <a:lnTo>
                      <a:pt x="291" y="22"/>
                    </a:lnTo>
                    <a:lnTo>
                      <a:pt x="314" y="18"/>
                    </a:lnTo>
                    <a:lnTo>
                      <a:pt x="332" y="13"/>
                    </a:lnTo>
                    <a:lnTo>
                      <a:pt x="345" y="7"/>
                    </a:lnTo>
                    <a:lnTo>
                      <a:pt x="353" y="0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48" name="Freeform 219"/>
              <p:cNvSpPr>
                <a:spLocks/>
              </p:cNvSpPr>
              <p:nvPr/>
            </p:nvSpPr>
            <p:spPr bwMode="auto">
              <a:xfrm>
                <a:off x="1245" y="2565"/>
                <a:ext cx="1" cy="12"/>
              </a:xfrm>
              <a:custGeom>
                <a:avLst/>
                <a:gdLst>
                  <a:gd name="T0" fmla="*/ 0 w 2"/>
                  <a:gd name="T1" fmla="*/ 0 h 82"/>
                  <a:gd name="T2" fmla="*/ 1 w 2"/>
                  <a:gd name="T3" fmla="*/ 0 h 82"/>
                  <a:gd name="T4" fmla="*/ 0 w 2"/>
                  <a:gd name="T5" fmla="*/ 0 h 8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82">
                    <a:moveTo>
                      <a:pt x="0" y="82"/>
                    </a:moveTo>
                    <a:lnTo>
                      <a:pt x="2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49" name="Freeform 220"/>
              <p:cNvSpPr>
                <a:spLocks/>
              </p:cNvSpPr>
              <p:nvPr/>
            </p:nvSpPr>
            <p:spPr bwMode="auto">
              <a:xfrm>
                <a:off x="1288" y="2565"/>
                <a:ext cx="11" cy="4"/>
              </a:xfrm>
              <a:custGeom>
                <a:avLst/>
                <a:gdLst>
                  <a:gd name="T0" fmla="*/ 0 w 78"/>
                  <a:gd name="T1" fmla="*/ 0 h 28"/>
                  <a:gd name="T2" fmla="*/ 0 w 78"/>
                  <a:gd name="T3" fmla="*/ 0 h 28"/>
                  <a:gd name="T4" fmla="*/ 0 w 78"/>
                  <a:gd name="T5" fmla="*/ 0 h 2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8" h="28">
                    <a:moveTo>
                      <a:pt x="0" y="0"/>
                    </a:moveTo>
                    <a:lnTo>
                      <a:pt x="78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50" name="Freeform 221"/>
              <p:cNvSpPr>
                <a:spLocks/>
              </p:cNvSpPr>
              <p:nvPr/>
            </p:nvSpPr>
            <p:spPr bwMode="auto">
              <a:xfrm>
                <a:off x="1039" y="2421"/>
                <a:ext cx="74" cy="27"/>
              </a:xfrm>
              <a:custGeom>
                <a:avLst/>
                <a:gdLst>
                  <a:gd name="T0" fmla="*/ 0 w 541"/>
                  <a:gd name="T1" fmla="*/ 0 h 191"/>
                  <a:gd name="T2" fmla="*/ 0 w 541"/>
                  <a:gd name="T3" fmla="*/ 0 h 191"/>
                  <a:gd name="T4" fmla="*/ 0 w 541"/>
                  <a:gd name="T5" fmla="*/ 0 h 191"/>
                  <a:gd name="T6" fmla="*/ 0 w 541"/>
                  <a:gd name="T7" fmla="*/ 0 h 191"/>
                  <a:gd name="T8" fmla="*/ 0 w 541"/>
                  <a:gd name="T9" fmla="*/ 0 h 191"/>
                  <a:gd name="T10" fmla="*/ 0 w 541"/>
                  <a:gd name="T11" fmla="*/ 0 h 191"/>
                  <a:gd name="T12" fmla="*/ 0 w 541"/>
                  <a:gd name="T13" fmla="*/ 0 h 191"/>
                  <a:gd name="T14" fmla="*/ 0 w 541"/>
                  <a:gd name="T15" fmla="*/ 0 h 191"/>
                  <a:gd name="T16" fmla="*/ 0 w 541"/>
                  <a:gd name="T17" fmla="*/ 0 h 191"/>
                  <a:gd name="T18" fmla="*/ 0 w 541"/>
                  <a:gd name="T19" fmla="*/ 0 h 191"/>
                  <a:gd name="T20" fmla="*/ 0 w 541"/>
                  <a:gd name="T21" fmla="*/ 0 h 191"/>
                  <a:gd name="T22" fmla="*/ 0 w 541"/>
                  <a:gd name="T23" fmla="*/ 0 h 191"/>
                  <a:gd name="T24" fmla="*/ 0 w 541"/>
                  <a:gd name="T25" fmla="*/ 0 h 191"/>
                  <a:gd name="T26" fmla="*/ 0 w 541"/>
                  <a:gd name="T27" fmla="*/ 0 h 191"/>
                  <a:gd name="T28" fmla="*/ 0 w 541"/>
                  <a:gd name="T29" fmla="*/ 0 h 191"/>
                  <a:gd name="T30" fmla="*/ 0 w 541"/>
                  <a:gd name="T31" fmla="*/ 0 h 191"/>
                  <a:gd name="T32" fmla="*/ 0 w 541"/>
                  <a:gd name="T33" fmla="*/ 0 h 19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1" h="191">
                    <a:moveTo>
                      <a:pt x="541" y="191"/>
                    </a:moveTo>
                    <a:lnTo>
                      <a:pt x="530" y="172"/>
                    </a:lnTo>
                    <a:lnTo>
                      <a:pt x="513" y="149"/>
                    </a:lnTo>
                    <a:lnTo>
                      <a:pt x="489" y="125"/>
                    </a:lnTo>
                    <a:lnTo>
                      <a:pt x="461" y="100"/>
                    </a:lnTo>
                    <a:lnTo>
                      <a:pt x="427" y="76"/>
                    </a:lnTo>
                    <a:lnTo>
                      <a:pt x="390" y="53"/>
                    </a:lnTo>
                    <a:lnTo>
                      <a:pt x="350" y="33"/>
                    </a:lnTo>
                    <a:lnTo>
                      <a:pt x="308" y="17"/>
                    </a:lnTo>
                    <a:lnTo>
                      <a:pt x="265" y="6"/>
                    </a:lnTo>
                    <a:lnTo>
                      <a:pt x="221" y="0"/>
                    </a:lnTo>
                    <a:lnTo>
                      <a:pt x="178" y="2"/>
                    </a:lnTo>
                    <a:lnTo>
                      <a:pt x="136" y="12"/>
                    </a:lnTo>
                    <a:lnTo>
                      <a:pt x="97" y="32"/>
                    </a:lnTo>
                    <a:lnTo>
                      <a:pt x="60" y="62"/>
                    </a:lnTo>
                    <a:lnTo>
                      <a:pt x="28" y="103"/>
                    </a:lnTo>
                    <a:lnTo>
                      <a:pt x="0" y="159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51" name="Freeform 222"/>
              <p:cNvSpPr>
                <a:spLocks/>
              </p:cNvSpPr>
              <p:nvPr/>
            </p:nvSpPr>
            <p:spPr bwMode="auto">
              <a:xfrm>
                <a:off x="1108" y="2445"/>
                <a:ext cx="11" cy="4"/>
              </a:xfrm>
              <a:custGeom>
                <a:avLst/>
                <a:gdLst>
                  <a:gd name="T0" fmla="*/ 0 w 78"/>
                  <a:gd name="T1" fmla="*/ 0 h 28"/>
                  <a:gd name="T2" fmla="*/ 0 w 78"/>
                  <a:gd name="T3" fmla="*/ 0 h 28"/>
                  <a:gd name="T4" fmla="*/ 0 w 78"/>
                  <a:gd name="T5" fmla="*/ 0 h 2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8" h="28">
                    <a:moveTo>
                      <a:pt x="78" y="0"/>
                    </a:moveTo>
                    <a:lnTo>
                      <a:pt x="0" y="28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52" name="Freeform 223"/>
              <p:cNvSpPr>
                <a:spLocks/>
              </p:cNvSpPr>
              <p:nvPr/>
            </p:nvSpPr>
            <p:spPr bwMode="auto">
              <a:xfrm>
                <a:off x="1035" y="2441"/>
                <a:ext cx="10" cy="4"/>
              </a:xfrm>
              <a:custGeom>
                <a:avLst/>
                <a:gdLst>
                  <a:gd name="T0" fmla="*/ 0 w 79"/>
                  <a:gd name="T1" fmla="*/ 0 h 30"/>
                  <a:gd name="T2" fmla="*/ 0 w 79"/>
                  <a:gd name="T3" fmla="*/ 0 h 30"/>
                  <a:gd name="T4" fmla="*/ 0 w 79"/>
                  <a:gd name="T5" fmla="*/ 0 h 3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9" h="30">
                    <a:moveTo>
                      <a:pt x="79" y="30"/>
                    </a:moveTo>
                    <a:lnTo>
                      <a:pt x="0" y="0"/>
                    </a:lnTo>
                    <a:lnTo>
                      <a:pt x="79" y="3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53" name="Line 224"/>
              <p:cNvSpPr>
                <a:spLocks noChangeShapeType="1"/>
              </p:cNvSpPr>
              <p:nvPr/>
            </p:nvSpPr>
            <p:spPr bwMode="auto">
              <a:xfrm>
                <a:off x="1039" y="2443"/>
                <a:ext cx="19" cy="64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54" name="Freeform 225"/>
              <p:cNvSpPr>
                <a:spLocks/>
              </p:cNvSpPr>
              <p:nvPr/>
            </p:nvSpPr>
            <p:spPr bwMode="auto">
              <a:xfrm>
                <a:off x="1058" y="2507"/>
                <a:ext cx="103" cy="62"/>
              </a:xfrm>
              <a:custGeom>
                <a:avLst/>
                <a:gdLst>
                  <a:gd name="T0" fmla="*/ 0 w 751"/>
                  <a:gd name="T1" fmla="*/ 0 h 449"/>
                  <a:gd name="T2" fmla="*/ 0 w 751"/>
                  <a:gd name="T3" fmla="*/ 0 h 449"/>
                  <a:gd name="T4" fmla="*/ 0 w 751"/>
                  <a:gd name="T5" fmla="*/ 0 h 449"/>
                  <a:gd name="T6" fmla="*/ 0 w 751"/>
                  <a:gd name="T7" fmla="*/ 0 h 449"/>
                  <a:gd name="T8" fmla="*/ 0 w 751"/>
                  <a:gd name="T9" fmla="*/ 0 h 449"/>
                  <a:gd name="T10" fmla="*/ 0 w 751"/>
                  <a:gd name="T11" fmla="*/ 0 h 449"/>
                  <a:gd name="T12" fmla="*/ 0 w 751"/>
                  <a:gd name="T13" fmla="*/ 0 h 449"/>
                  <a:gd name="T14" fmla="*/ 0 w 751"/>
                  <a:gd name="T15" fmla="*/ 0 h 449"/>
                  <a:gd name="T16" fmla="*/ 0 w 751"/>
                  <a:gd name="T17" fmla="*/ 0 h 449"/>
                  <a:gd name="T18" fmla="*/ 0 w 751"/>
                  <a:gd name="T19" fmla="*/ 0 h 449"/>
                  <a:gd name="T20" fmla="*/ 0 w 751"/>
                  <a:gd name="T21" fmla="*/ 0 h 449"/>
                  <a:gd name="T22" fmla="*/ 0 w 751"/>
                  <a:gd name="T23" fmla="*/ 0 h 449"/>
                  <a:gd name="T24" fmla="*/ 0 w 751"/>
                  <a:gd name="T25" fmla="*/ 0 h 449"/>
                  <a:gd name="T26" fmla="*/ 0 w 751"/>
                  <a:gd name="T27" fmla="*/ 0 h 449"/>
                  <a:gd name="T28" fmla="*/ 0 w 751"/>
                  <a:gd name="T29" fmla="*/ 0 h 449"/>
                  <a:gd name="T30" fmla="*/ 0 w 751"/>
                  <a:gd name="T31" fmla="*/ 0 h 449"/>
                  <a:gd name="T32" fmla="*/ 0 w 751"/>
                  <a:gd name="T33" fmla="*/ 0 h 4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51" h="449">
                    <a:moveTo>
                      <a:pt x="0" y="0"/>
                    </a:moveTo>
                    <a:lnTo>
                      <a:pt x="5" y="3"/>
                    </a:lnTo>
                    <a:lnTo>
                      <a:pt x="19" y="15"/>
                    </a:lnTo>
                    <a:lnTo>
                      <a:pt x="42" y="35"/>
                    </a:lnTo>
                    <a:lnTo>
                      <a:pt x="71" y="59"/>
                    </a:lnTo>
                    <a:lnTo>
                      <a:pt x="109" y="88"/>
                    </a:lnTo>
                    <a:lnTo>
                      <a:pt x="152" y="122"/>
                    </a:lnTo>
                    <a:lnTo>
                      <a:pt x="201" y="158"/>
                    </a:lnTo>
                    <a:lnTo>
                      <a:pt x="254" y="196"/>
                    </a:lnTo>
                    <a:lnTo>
                      <a:pt x="311" y="234"/>
                    </a:lnTo>
                    <a:lnTo>
                      <a:pt x="370" y="273"/>
                    </a:lnTo>
                    <a:lnTo>
                      <a:pt x="432" y="311"/>
                    </a:lnTo>
                    <a:lnTo>
                      <a:pt x="497" y="345"/>
                    </a:lnTo>
                    <a:lnTo>
                      <a:pt x="561" y="378"/>
                    </a:lnTo>
                    <a:lnTo>
                      <a:pt x="625" y="407"/>
                    </a:lnTo>
                    <a:lnTo>
                      <a:pt x="689" y="430"/>
                    </a:lnTo>
                    <a:lnTo>
                      <a:pt x="751" y="449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55" name="Freeform 226"/>
              <p:cNvSpPr>
                <a:spLocks/>
              </p:cNvSpPr>
              <p:nvPr/>
            </p:nvSpPr>
            <p:spPr bwMode="auto">
              <a:xfrm>
                <a:off x="1054" y="2503"/>
                <a:ext cx="8" cy="8"/>
              </a:xfrm>
              <a:custGeom>
                <a:avLst/>
                <a:gdLst>
                  <a:gd name="T0" fmla="*/ 0 w 55"/>
                  <a:gd name="T1" fmla="*/ 0 h 63"/>
                  <a:gd name="T2" fmla="*/ 0 w 55"/>
                  <a:gd name="T3" fmla="*/ 0 h 63"/>
                  <a:gd name="T4" fmla="*/ 0 w 55"/>
                  <a:gd name="T5" fmla="*/ 0 h 6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5" h="63">
                    <a:moveTo>
                      <a:pt x="0" y="63"/>
                    </a:moveTo>
                    <a:lnTo>
                      <a:pt x="55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56" name="Freeform 227"/>
              <p:cNvSpPr>
                <a:spLocks/>
              </p:cNvSpPr>
              <p:nvPr/>
            </p:nvSpPr>
            <p:spPr bwMode="auto">
              <a:xfrm>
                <a:off x="1160" y="2563"/>
                <a:ext cx="1" cy="11"/>
              </a:xfrm>
              <a:custGeom>
                <a:avLst/>
                <a:gdLst>
                  <a:gd name="T0" fmla="*/ 0 w 18"/>
                  <a:gd name="T1" fmla="*/ 0 h 81"/>
                  <a:gd name="T2" fmla="*/ 0 w 18"/>
                  <a:gd name="T3" fmla="*/ 0 h 81"/>
                  <a:gd name="T4" fmla="*/ 0 w 18"/>
                  <a:gd name="T5" fmla="*/ 0 h 8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81">
                    <a:moveTo>
                      <a:pt x="18" y="0"/>
                    </a:moveTo>
                    <a:lnTo>
                      <a:pt x="0" y="8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57" name="Freeform 228"/>
              <p:cNvSpPr>
                <a:spLocks/>
              </p:cNvSpPr>
              <p:nvPr/>
            </p:nvSpPr>
            <p:spPr bwMode="auto">
              <a:xfrm>
                <a:off x="1161" y="2564"/>
                <a:ext cx="45" cy="5"/>
              </a:xfrm>
              <a:custGeom>
                <a:avLst/>
                <a:gdLst>
                  <a:gd name="T0" fmla="*/ 0 w 335"/>
                  <a:gd name="T1" fmla="*/ 0 h 34"/>
                  <a:gd name="T2" fmla="*/ 0 w 335"/>
                  <a:gd name="T3" fmla="*/ 0 h 34"/>
                  <a:gd name="T4" fmla="*/ 0 w 335"/>
                  <a:gd name="T5" fmla="*/ 0 h 34"/>
                  <a:gd name="T6" fmla="*/ 0 w 335"/>
                  <a:gd name="T7" fmla="*/ 0 h 34"/>
                  <a:gd name="T8" fmla="*/ 0 w 335"/>
                  <a:gd name="T9" fmla="*/ 0 h 34"/>
                  <a:gd name="T10" fmla="*/ 0 w 335"/>
                  <a:gd name="T11" fmla="*/ 0 h 34"/>
                  <a:gd name="T12" fmla="*/ 0 w 335"/>
                  <a:gd name="T13" fmla="*/ 0 h 34"/>
                  <a:gd name="T14" fmla="*/ 0 w 335"/>
                  <a:gd name="T15" fmla="*/ 0 h 34"/>
                  <a:gd name="T16" fmla="*/ 0 w 335"/>
                  <a:gd name="T17" fmla="*/ 0 h 34"/>
                  <a:gd name="T18" fmla="*/ 0 w 335"/>
                  <a:gd name="T19" fmla="*/ 0 h 34"/>
                  <a:gd name="T20" fmla="*/ 0 w 335"/>
                  <a:gd name="T21" fmla="*/ 0 h 34"/>
                  <a:gd name="T22" fmla="*/ 0 w 335"/>
                  <a:gd name="T23" fmla="*/ 0 h 34"/>
                  <a:gd name="T24" fmla="*/ 0 w 335"/>
                  <a:gd name="T25" fmla="*/ 0 h 34"/>
                  <a:gd name="T26" fmla="*/ 0 w 335"/>
                  <a:gd name="T27" fmla="*/ 0 h 34"/>
                  <a:gd name="T28" fmla="*/ 0 w 335"/>
                  <a:gd name="T29" fmla="*/ 0 h 34"/>
                  <a:gd name="T30" fmla="*/ 0 w 335"/>
                  <a:gd name="T31" fmla="*/ 0 h 34"/>
                  <a:gd name="T32" fmla="*/ 0 w 335"/>
                  <a:gd name="T33" fmla="*/ 0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5" h="34">
                    <a:moveTo>
                      <a:pt x="0" y="34"/>
                    </a:moveTo>
                    <a:lnTo>
                      <a:pt x="18" y="34"/>
                    </a:lnTo>
                    <a:lnTo>
                      <a:pt x="38" y="34"/>
                    </a:lnTo>
                    <a:lnTo>
                      <a:pt x="62" y="34"/>
                    </a:lnTo>
                    <a:lnTo>
                      <a:pt x="88" y="31"/>
                    </a:lnTo>
                    <a:lnTo>
                      <a:pt x="114" y="29"/>
                    </a:lnTo>
                    <a:lnTo>
                      <a:pt x="143" y="26"/>
                    </a:lnTo>
                    <a:lnTo>
                      <a:pt x="171" y="23"/>
                    </a:lnTo>
                    <a:lnTo>
                      <a:pt x="199" y="19"/>
                    </a:lnTo>
                    <a:lnTo>
                      <a:pt x="225" y="16"/>
                    </a:lnTo>
                    <a:lnTo>
                      <a:pt x="251" y="12"/>
                    </a:lnTo>
                    <a:lnTo>
                      <a:pt x="274" y="9"/>
                    </a:lnTo>
                    <a:lnTo>
                      <a:pt x="294" y="5"/>
                    </a:lnTo>
                    <a:lnTo>
                      <a:pt x="311" y="3"/>
                    </a:lnTo>
                    <a:lnTo>
                      <a:pt x="323" y="1"/>
                    </a:lnTo>
                    <a:lnTo>
                      <a:pt x="332" y="0"/>
                    </a:lnTo>
                    <a:lnTo>
                      <a:pt x="335" y="0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58" name="Freeform 229"/>
              <p:cNvSpPr>
                <a:spLocks/>
              </p:cNvSpPr>
              <p:nvPr/>
            </p:nvSpPr>
            <p:spPr bwMode="auto">
              <a:xfrm>
                <a:off x="1160" y="2563"/>
                <a:ext cx="1" cy="11"/>
              </a:xfrm>
              <a:custGeom>
                <a:avLst/>
                <a:gdLst>
                  <a:gd name="T0" fmla="*/ 0 w 6"/>
                  <a:gd name="T1" fmla="*/ 0 h 83"/>
                  <a:gd name="T2" fmla="*/ 0 w 6"/>
                  <a:gd name="T3" fmla="*/ 0 h 83"/>
                  <a:gd name="T4" fmla="*/ 0 w 6"/>
                  <a:gd name="T5" fmla="*/ 0 h 8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83">
                    <a:moveTo>
                      <a:pt x="0" y="83"/>
                    </a:moveTo>
                    <a:lnTo>
                      <a:pt x="6" y="0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59" name="Freeform 230"/>
              <p:cNvSpPr>
                <a:spLocks/>
              </p:cNvSpPr>
              <p:nvPr/>
            </p:nvSpPr>
            <p:spPr bwMode="auto">
              <a:xfrm>
                <a:off x="1206" y="2558"/>
                <a:ext cx="1" cy="11"/>
              </a:xfrm>
              <a:custGeom>
                <a:avLst/>
                <a:gdLst>
                  <a:gd name="T0" fmla="*/ 0 w 13"/>
                  <a:gd name="T1" fmla="*/ 0 h 82"/>
                  <a:gd name="T2" fmla="*/ 0 w 13"/>
                  <a:gd name="T3" fmla="*/ 0 h 82"/>
                  <a:gd name="T4" fmla="*/ 0 w 13"/>
                  <a:gd name="T5" fmla="*/ 0 h 8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82">
                    <a:moveTo>
                      <a:pt x="0" y="0"/>
                    </a:moveTo>
                    <a:lnTo>
                      <a:pt x="13" y="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60" name="Freeform 231"/>
              <p:cNvSpPr>
                <a:spLocks/>
              </p:cNvSpPr>
              <p:nvPr/>
            </p:nvSpPr>
            <p:spPr bwMode="auto">
              <a:xfrm>
                <a:off x="1205" y="2389"/>
                <a:ext cx="63" cy="59"/>
              </a:xfrm>
              <a:custGeom>
                <a:avLst/>
                <a:gdLst>
                  <a:gd name="T0" fmla="*/ 0 w 462"/>
                  <a:gd name="T1" fmla="*/ 0 h 438"/>
                  <a:gd name="T2" fmla="*/ 0 w 462"/>
                  <a:gd name="T3" fmla="*/ 0 h 438"/>
                  <a:gd name="T4" fmla="*/ 0 w 462"/>
                  <a:gd name="T5" fmla="*/ 0 h 438"/>
                  <a:gd name="T6" fmla="*/ 0 w 462"/>
                  <a:gd name="T7" fmla="*/ 0 h 438"/>
                  <a:gd name="T8" fmla="*/ 0 w 462"/>
                  <a:gd name="T9" fmla="*/ 0 h 438"/>
                  <a:gd name="T10" fmla="*/ 0 w 462"/>
                  <a:gd name="T11" fmla="*/ 0 h 438"/>
                  <a:gd name="T12" fmla="*/ 0 w 462"/>
                  <a:gd name="T13" fmla="*/ 0 h 438"/>
                  <a:gd name="T14" fmla="*/ 0 w 462"/>
                  <a:gd name="T15" fmla="*/ 0 h 438"/>
                  <a:gd name="T16" fmla="*/ 0 w 462"/>
                  <a:gd name="T17" fmla="*/ 0 h 438"/>
                  <a:gd name="T18" fmla="*/ 0 w 462"/>
                  <a:gd name="T19" fmla="*/ 0 h 438"/>
                  <a:gd name="T20" fmla="*/ 0 w 462"/>
                  <a:gd name="T21" fmla="*/ 0 h 438"/>
                  <a:gd name="T22" fmla="*/ 0 w 462"/>
                  <a:gd name="T23" fmla="*/ 0 h 438"/>
                  <a:gd name="T24" fmla="*/ 0 w 462"/>
                  <a:gd name="T25" fmla="*/ 0 h 438"/>
                  <a:gd name="T26" fmla="*/ 0 w 462"/>
                  <a:gd name="T27" fmla="*/ 0 h 438"/>
                  <a:gd name="T28" fmla="*/ 0 w 462"/>
                  <a:gd name="T29" fmla="*/ 0 h 438"/>
                  <a:gd name="T30" fmla="*/ 0 w 462"/>
                  <a:gd name="T31" fmla="*/ 0 h 438"/>
                  <a:gd name="T32" fmla="*/ 0 w 462"/>
                  <a:gd name="T33" fmla="*/ 0 h 438"/>
                  <a:gd name="T34" fmla="*/ 0 w 462"/>
                  <a:gd name="T35" fmla="*/ 0 h 438"/>
                  <a:gd name="T36" fmla="*/ 0 w 462"/>
                  <a:gd name="T37" fmla="*/ 0 h 438"/>
                  <a:gd name="T38" fmla="*/ 0 w 462"/>
                  <a:gd name="T39" fmla="*/ 0 h 438"/>
                  <a:gd name="T40" fmla="*/ 0 w 462"/>
                  <a:gd name="T41" fmla="*/ 0 h 438"/>
                  <a:gd name="T42" fmla="*/ 0 w 462"/>
                  <a:gd name="T43" fmla="*/ 0 h 438"/>
                  <a:gd name="T44" fmla="*/ 0 w 462"/>
                  <a:gd name="T45" fmla="*/ 0 h 438"/>
                  <a:gd name="T46" fmla="*/ 0 w 462"/>
                  <a:gd name="T47" fmla="*/ 0 h 438"/>
                  <a:gd name="T48" fmla="*/ 0 w 462"/>
                  <a:gd name="T49" fmla="*/ 0 h 438"/>
                  <a:gd name="T50" fmla="*/ 0 w 462"/>
                  <a:gd name="T51" fmla="*/ 0 h 438"/>
                  <a:gd name="T52" fmla="*/ 0 w 462"/>
                  <a:gd name="T53" fmla="*/ 0 h 438"/>
                  <a:gd name="T54" fmla="*/ 0 w 462"/>
                  <a:gd name="T55" fmla="*/ 0 h 438"/>
                  <a:gd name="T56" fmla="*/ 0 w 462"/>
                  <a:gd name="T57" fmla="*/ 0 h 438"/>
                  <a:gd name="T58" fmla="*/ 0 w 462"/>
                  <a:gd name="T59" fmla="*/ 0 h 438"/>
                  <a:gd name="T60" fmla="*/ 0 w 462"/>
                  <a:gd name="T61" fmla="*/ 0 h 438"/>
                  <a:gd name="T62" fmla="*/ 0 w 462"/>
                  <a:gd name="T63" fmla="*/ 0 h 438"/>
                  <a:gd name="T64" fmla="*/ 0 w 462"/>
                  <a:gd name="T65" fmla="*/ 0 h 438"/>
                  <a:gd name="T66" fmla="*/ 0 w 462"/>
                  <a:gd name="T67" fmla="*/ 0 h 438"/>
                  <a:gd name="T68" fmla="*/ 0 w 462"/>
                  <a:gd name="T69" fmla="*/ 0 h 43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462" h="438">
                    <a:moveTo>
                      <a:pt x="93" y="404"/>
                    </a:moveTo>
                    <a:lnTo>
                      <a:pt x="458" y="438"/>
                    </a:lnTo>
                    <a:lnTo>
                      <a:pt x="458" y="435"/>
                    </a:lnTo>
                    <a:lnTo>
                      <a:pt x="459" y="426"/>
                    </a:lnTo>
                    <a:lnTo>
                      <a:pt x="460" y="414"/>
                    </a:lnTo>
                    <a:lnTo>
                      <a:pt x="460" y="397"/>
                    </a:lnTo>
                    <a:lnTo>
                      <a:pt x="462" y="376"/>
                    </a:lnTo>
                    <a:lnTo>
                      <a:pt x="462" y="353"/>
                    </a:lnTo>
                    <a:lnTo>
                      <a:pt x="460" y="327"/>
                    </a:lnTo>
                    <a:lnTo>
                      <a:pt x="458" y="300"/>
                    </a:lnTo>
                    <a:lnTo>
                      <a:pt x="454" y="272"/>
                    </a:lnTo>
                    <a:lnTo>
                      <a:pt x="449" y="242"/>
                    </a:lnTo>
                    <a:lnTo>
                      <a:pt x="440" y="213"/>
                    </a:lnTo>
                    <a:lnTo>
                      <a:pt x="430" y="184"/>
                    </a:lnTo>
                    <a:lnTo>
                      <a:pt x="417" y="157"/>
                    </a:lnTo>
                    <a:lnTo>
                      <a:pt x="401" y="130"/>
                    </a:lnTo>
                    <a:lnTo>
                      <a:pt x="381" y="107"/>
                    </a:lnTo>
                    <a:lnTo>
                      <a:pt x="358" y="86"/>
                    </a:lnTo>
                    <a:lnTo>
                      <a:pt x="331" y="68"/>
                    </a:lnTo>
                    <a:lnTo>
                      <a:pt x="302" y="51"/>
                    </a:lnTo>
                    <a:lnTo>
                      <a:pt x="271" y="37"/>
                    </a:lnTo>
                    <a:lnTo>
                      <a:pt x="240" y="25"/>
                    </a:lnTo>
                    <a:lnTo>
                      <a:pt x="207" y="15"/>
                    </a:lnTo>
                    <a:lnTo>
                      <a:pt x="175" y="8"/>
                    </a:lnTo>
                    <a:lnTo>
                      <a:pt x="144" y="3"/>
                    </a:lnTo>
                    <a:lnTo>
                      <a:pt x="115" y="1"/>
                    </a:lnTo>
                    <a:lnTo>
                      <a:pt x="87" y="0"/>
                    </a:lnTo>
                    <a:lnTo>
                      <a:pt x="62" y="2"/>
                    </a:lnTo>
                    <a:lnTo>
                      <a:pt x="41" y="8"/>
                    </a:lnTo>
                    <a:lnTo>
                      <a:pt x="23" y="14"/>
                    </a:lnTo>
                    <a:lnTo>
                      <a:pt x="10" y="24"/>
                    </a:lnTo>
                    <a:lnTo>
                      <a:pt x="1" y="37"/>
                    </a:lnTo>
                    <a:lnTo>
                      <a:pt x="0" y="51"/>
                    </a:lnTo>
                    <a:lnTo>
                      <a:pt x="5" y="70"/>
                    </a:lnTo>
                    <a:lnTo>
                      <a:pt x="93" y="404"/>
                    </a:lnTo>
                    <a:close/>
                  </a:path>
                </a:pathLst>
              </a:custGeom>
              <a:solidFill>
                <a:srgbClr val="FEF2E0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61" name="Freeform 232"/>
              <p:cNvSpPr>
                <a:spLocks/>
              </p:cNvSpPr>
              <p:nvPr/>
            </p:nvSpPr>
            <p:spPr bwMode="auto">
              <a:xfrm>
                <a:off x="1105" y="2395"/>
                <a:ext cx="59" cy="65"/>
              </a:xfrm>
              <a:custGeom>
                <a:avLst/>
                <a:gdLst>
                  <a:gd name="T0" fmla="*/ 0 w 434"/>
                  <a:gd name="T1" fmla="*/ 0 h 470"/>
                  <a:gd name="T2" fmla="*/ 0 w 434"/>
                  <a:gd name="T3" fmla="*/ 0 h 470"/>
                  <a:gd name="T4" fmla="*/ 0 w 434"/>
                  <a:gd name="T5" fmla="*/ 0 h 470"/>
                  <a:gd name="T6" fmla="*/ 0 w 434"/>
                  <a:gd name="T7" fmla="*/ 0 h 470"/>
                  <a:gd name="T8" fmla="*/ 0 w 434"/>
                  <a:gd name="T9" fmla="*/ 0 h 470"/>
                  <a:gd name="T10" fmla="*/ 0 w 434"/>
                  <a:gd name="T11" fmla="*/ 0 h 470"/>
                  <a:gd name="T12" fmla="*/ 0 w 434"/>
                  <a:gd name="T13" fmla="*/ 0 h 470"/>
                  <a:gd name="T14" fmla="*/ 0 w 434"/>
                  <a:gd name="T15" fmla="*/ 0 h 470"/>
                  <a:gd name="T16" fmla="*/ 0 w 434"/>
                  <a:gd name="T17" fmla="*/ 0 h 470"/>
                  <a:gd name="T18" fmla="*/ 0 w 434"/>
                  <a:gd name="T19" fmla="*/ 0 h 470"/>
                  <a:gd name="T20" fmla="*/ 0 w 434"/>
                  <a:gd name="T21" fmla="*/ 0 h 470"/>
                  <a:gd name="T22" fmla="*/ 0 w 434"/>
                  <a:gd name="T23" fmla="*/ 0 h 470"/>
                  <a:gd name="T24" fmla="*/ 0 w 434"/>
                  <a:gd name="T25" fmla="*/ 0 h 470"/>
                  <a:gd name="T26" fmla="*/ 0 w 434"/>
                  <a:gd name="T27" fmla="*/ 0 h 470"/>
                  <a:gd name="T28" fmla="*/ 0 w 434"/>
                  <a:gd name="T29" fmla="*/ 0 h 470"/>
                  <a:gd name="T30" fmla="*/ 0 w 434"/>
                  <a:gd name="T31" fmla="*/ 0 h 470"/>
                  <a:gd name="T32" fmla="*/ 0 w 434"/>
                  <a:gd name="T33" fmla="*/ 0 h 470"/>
                  <a:gd name="T34" fmla="*/ 0 w 434"/>
                  <a:gd name="T35" fmla="*/ 0 h 470"/>
                  <a:gd name="T36" fmla="*/ 0 w 434"/>
                  <a:gd name="T37" fmla="*/ 0 h 470"/>
                  <a:gd name="T38" fmla="*/ 0 w 434"/>
                  <a:gd name="T39" fmla="*/ 0 h 470"/>
                  <a:gd name="T40" fmla="*/ 0 w 434"/>
                  <a:gd name="T41" fmla="*/ 0 h 470"/>
                  <a:gd name="T42" fmla="*/ 0 w 434"/>
                  <a:gd name="T43" fmla="*/ 0 h 470"/>
                  <a:gd name="T44" fmla="*/ 0 w 434"/>
                  <a:gd name="T45" fmla="*/ 0 h 470"/>
                  <a:gd name="T46" fmla="*/ 0 w 434"/>
                  <a:gd name="T47" fmla="*/ 0 h 470"/>
                  <a:gd name="T48" fmla="*/ 0 w 434"/>
                  <a:gd name="T49" fmla="*/ 0 h 470"/>
                  <a:gd name="T50" fmla="*/ 0 w 434"/>
                  <a:gd name="T51" fmla="*/ 0 h 470"/>
                  <a:gd name="T52" fmla="*/ 0 w 434"/>
                  <a:gd name="T53" fmla="*/ 0 h 470"/>
                  <a:gd name="T54" fmla="*/ 0 w 434"/>
                  <a:gd name="T55" fmla="*/ 0 h 470"/>
                  <a:gd name="T56" fmla="*/ 0 w 434"/>
                  <a:gd name="T57" fmla="*/ 0 h 470"/>
                  <a:gd name="T58" fmla="*/ 0 w 434"/>
                  <a:gd name="T59" fmla="*/ 0 h 470"/>
                  <a:gd name="T60" fmla="*/ 0 w 434"/>
                  <a:gd name="T61" fmla="*/ 0 h 470"/>
                  <a:gd name="T62" fmla="*/ 0 w 434"/>
                  <a:gd name="T63" fmla="*/ 0 h 470"/>
                  <a:gd name="T64" fmla="*/ 0 w 434"/>
                  <a:gd name="T65" fmla="*/ 0 h 470"/>
                  <a:gd name="T66" fmla="*/ 0 w 434"/>
                  <a:gd name="T67" fmla="*/ 0 h 470"/>
                  <a:gd name="T68" fmla="*/ 0 w 434"/>
                  <a:gd name="T69" fmla="*/ 0 h 47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434" h="470">
                    <a:moveTo>
                      <a:pt x="146" y="389"/>
                    </a:moveTo>
                    <a:lnTo>
                      <a:pt x="429" y="470"/>
                    </a:lnTo>
                    <a:lnTo>
                      <a:pt x="429" y="467"/>
                    </a:lnTo>
                    <a:lnTo>
                      <a:pt x="430" y="458"/>
                    </a:lnTo>
                    <a:lnTo>
                      <a:pt x="431" y="447"/>
                    </a:lnTo>
                    <a:lnTo>
                      <a:pt x="432" y="429"/>
                    </a:lnTo>
                    <a:lnTo>
                      <a:pt x="433" y="409"/>
                    </a:lnTo>
                    <a:lnTo>
                      <a:pt x="434" y="386"/>
                    </a:lnTo>
                    <a:lnTo>
                      <a:pt x="433" y="360"/>
                    </a:lnTo>
                    <a:lnTo>
                      <a:pt x="432" y="331"/>
                    </a:lnTo>
                    <a:lnTo>
                      <a:pt x="429" y="302"/>
                    </a:lnTo>
                    <a:lnTo>
                      <a:pt x="424" y="273"/>
                    </a:lnTo>
                    <a:lnTo>
                      <a:pt x="417" y="242"/>
                    </a:lnTo>
                    <a:lnTo>
                      <a:pt x="408" y="212"/>
                    </a:lnTo>
                    <a:lnTo>
                      <a:pt x="395" y="184"/>
                    </a:lnTo>
                    <a:lnTo>
                      <a:pt x="381" y="156"/>
                    </a:lnTo>
                    <a:lnTo>
                      <a:pt x="362" y="131"/>
                    </a:lnTo>
                    <a:lnTo>
                      <a:pt x="341" y="108"/>
                    </a:lnTo>
                    <a:lnTo>
                      <a:pt x="316" y="87"/>
                    </a:lnTo>
                    <a:lnTo>
                      <a:pt x="288" y="68"/>
                    </a:lnTo>
                    <a:lnTo>
                      <a:pt x="259" y="51"/>
                    </a:lnTo>
                    <a:lnTo>
                      <a:pt x="230" y="37"/>
                    </a:lnTo>
                    <a:lnTo>
                      <a:pt x="199" y="24"/>
                    </a:lnTo>
                    <a:lnTo>
                      <a:pt x="169" y="14"/>
                    </a:lnTo>
                    <a:lnTo>
                      <a:pt x="139" y="7"/>
                    </a:lnTo>
                    <a:lnTo>
                      <a:pt x="111" y="2"/>
                    </a:lnTo>
                    <a:lnTo>
                      <a:pt x="85" y="0"/>
                    </a:lnTo>
                    <a:lnTo>
                      <a:pt x="61" y="0"/>
                    </a:lnTo>
                    <a:lnTo>
                      <a:pt x="40" y="3"/>
                    </a:lnTo>
                    <a:lnTo>
                      <a:pt x="23" y="9"/>
                    </a:lnTo>
                    <a:lnTo>
                      <a:pt x="11" y="18"/>
                    </a:lnTo>
                    <a:lnTo>
                      <a:pt x="2" y="30"/>
                    </a:lnTo>
                    <a:lnTo>
                      <a:pt x="0" y="45"/>
                    </a:lnTo>
                    <a:lnTo>
                      <a:pt x="5" y="63"/>
                    </a:lnTo>
                    <a:lnTo>
                      <a:pt x="146" y="389"/>
                    </a:lnTo>
                    <a:close/>
                  </a:path>
                </a:pathLst>
              </a:custGeom>
              <a:solidFill>
                <a:srgbClr val="FEF2E0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62" name="Freeform 233"/>
              <p:cNvSpPr>
                <a:spLocks/>
              </p:cNvSpPr>
              <p:nvPr/>
            </p:nvSpPr>
            <p:spPr bwMode="auto">
              <a:xfrm>
                <a:off x="1033" y="2434"/>
                <a:ext cx="60" cy="68"/>
              </a:xfrm>
              <a:custGeom>
                <a:avLst/>
                <a:gdLst>
                  <a:gd name="T0" fmla="*/ 0 w 437"/>
                  <a:gd name="T1" fmla="*/ 0 h 502"/>
                  <a:gd name="T2" fmla="*/ 0 w 437"/>
                  <a:gd name="T3" fmla="*/ 0 h 502"/>
                  <a:gd name="T4" fmla="*/ 0 w 437"/>
                  <a:gd name="T5" fmla="*/ 0 h 502"/>
                  <a:gd name="T6" fmla="*/ 0 w 437"/>
                  <a:gd name="T7" fmla="*/ 0 h 502"/>
                  <a:gd name="T8" fmla="*/ 0 w 437"/>
                  <a:gd name="T9" fmla="*/ 0 h 502"/>
                  <a:gd name="T10" fmla="*/ 0 w 437"/>
                  <a:gd name="T11" fmla="*/ 0 h 502"/>
                  <a:gd name="T12" fmla="*/ 0 w 437"/>
                  <a:gd name="T13" fmla="*/ 0 h 502"/>
                  <a:gd name="T14" fmla="*/ 0 w 437"/>
                  <a:gd name="T15" fmla="*/ 0 h 502"/>
                  <a:gd name="T16" fmla="*/ 0 w 437"/>
                  <a:gd name="T17" fmla="*/ 0 h 502"/>
                  <a:gd name="T18" fmla="*/ 0 w 437"/>
                  <a:gd name="T19" fmla="*/ 0 h 502"/>
                  <a:gd name="T20" fmla="*/ 0 w 437"/>
                  <a:gd name="T21" fmla="*/ 0 h 502"/>
                  <a:gd name="T22" fmla="*/ 0 w 437"/>
                  <a:gd name="T23" fmla="*/ 0 h 502"/>
                  <a:gd name="T24" fmla="*/ 0 w 437"/>
                  <a:gd name="T25" fmla="*/ 0 h 502"/>
                  <a:gd name="T26" fmla="*/ 0 w 437"/>
                  <a:gd name="T27" fmla="*/ 0 h 502"/>
                  <a:gd name="T28" fmla="*/ 0 w 437"/>
                  <a:gd name="T29" fmla="*/ 0 h 502"/>
                  <a:gd name="T30" fmla="*/ 0 w 437"/>
                  <a:gd name="T31" fmla="*/ 0 h 502"/>
                  <a:gd name="T32" fmla="*/ 0 w 437"/>
                  <a:gd name="T33" fmla="*/ 0 h 502"/>
                  <a:gd name="T34" fmla="*/ 0 w 437"/>
                  <a:gd name="T35" fmla="*/ 0 h 502"/>
                  <a:gd name="T36" fmla="*/ 0 w 437"/>
                  <a:gd name="T37" fmla="*/ 0 h 502"/>
                  <a:gd name="T38" fmla="*/ 0 w 437"/>
                  <a:gd name="T39" fmla="*/ 0 h 502"/>
                  <a:gd name="T40" fmla="*/ 0 w 437"/>
                  <a:gd name="T41" fmla="*/ 0 h 502"/>
                  <a:gd name="T42" fmla="*/ 0 w 437"/>
                  <a:gd name="T43" fmla="*/ 0 h 502"/>
                  <a:gd name="T44" fmla="*/ 0 w 437"/>
                  <a:gd name="T45" fmla="*/ 0 h 502"/>
                  <a:gd name="T46" fmla="*/ 0 w 437"/>
                  <a:gd name="T47" fmla="*/ 0 h 502"/>
                  <a:gd name="T48" fmla="*/ 0 w 437"/>
                  <a:gd name="T49" fmla="*/ 0 h 502"/>
                  <a:gd name="T50" fmla="*/ 0 w 437"/>
                  <a:gd name="T51" fmla="*/ 0 h 502"/>
                  <a:gd name="T52" fmla="*/ 0 w 437"/>
                  <a:gd name="T53" fmla="*/ 0 h 502"/>
                  <a:gd name="T54" fmla="*/ 0 w 437"/>
                  <a:gd name="T55" fmla="*/ 0 h 502"/>
                  <a:gd name="T56" fmla="*/ 0 w 437"/>
                  <a:gd name="T57" fmla="*/ 0 h 502"/>
                  <a:gd name="T58" fmla="*/ 0 w 437"/>
                  <a:gd name="T59" fmla="*/ 0 h 502"/>
                  <a:gd name="T60" fmla="*/ 0 w 437"/>
                  <a:gd name="T61" fmla="*/ 0 h 502"/>
                  <a:gd name="T62" fmla="*/ 0 w 437"/>
                  <a:gd name="T63" fmla="*/ 0 h 502"/>
                  <a:gd name="T64" fmla="*/ 0 w 437"/>
                  <a:gd name="T65" fmla="*/ 0 h 502"/>
                  <a:gd name="T66" fmla="*/ 0 w 437"/>
                  <a:gd name="T67" fmla="*/ 0 h 502"/>
                  <a:gd name="T68" fmla="*/ 0 w 437"/>
                  <a:gd name="T69" fmla="*/ 0 h 5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437" h="502">
                    <a:moveTo>
                      <a:pt x="153" y="443"/>
                    </a:moveTo>
                    <a:lnTo>
                      <a:pt x="433" y="502"/>
                    </a:lnTo>
                    <a:lnTo>
                      <a:pt x="433" y="499"/>
                    </a:lnTo>
                    <a:lnTo>
                      <a:pt x="434" y="490"/>
                    </a:lnTo>
                    <a:lnTo>
                      <a:pt x="435" y="477"/>
                    </a:lnTo>
                    <a:lnTo>
                      <a:pt x="436" y="459"/>
                    </a:lnTo>
                    <a:lnTo>
                      <a:pt x="437" y="437"/>
                    </a:lnTo>
                    <a:lnTo>
                      <a:pt x="437" y="413"/>
                    </a:lnTo>
                    <a:lnTo>
                      <a:pt x="436" y="385"/>
                    </a:lnTo>
                    <a:lnTo>
                      <a:pt x="434" y="356"/>
                    </a:lnTo>
                    <a:lnTo>
                      <a:pt x="430" y="325"/>
                    </a:lnTo>
                    <a:lnTo>
                      <a:pt x="425" y="294"/>
                    </a:lnTo>
                    <a:lnTo>
                      <a:pt x="418" y="261"/>
                    </a:lnTo>
                    <a:lnTo>
                      <a:pt x="409" y="230"/>
                    </a:lnTo>
                    <a:lnTo>
                      <a:pt x="397" y="199"/>
                    </a:lnTo>
                    <a:lnTo>
                      <a:pt x="381" y="169"/>
                    </a:lnTo>
                    <a:lnTo>
                      <a:pt x="363" y="142"/>
                    </a:lnTo>
                    <a:lnTo>
                      <a:pt x="341" y="118"/>
                    </a:lnTo>
                    <a:lnTo>
                      <a:pt x="315" y="95"/>
                    </a:lnTo>
                    <a:lnTo>
                      <a:pt x="288" y="74"/>
                    </a:lnTo>
                    <a:lnTo>
                      <a:pt x="259" y="57"/>
                    </a:lnTo>
                    <a:lnTo>
                      <a:pt x="229" y="41"/>
                    </a:lnTo>
                    <a:lnTo>
                      <a:pt x="199" y="28"/>
                    </a:lnTo>
                    <a:lnTo>
                      <a:pt x="168" y="17"/>
                    </a:lnTo>
                    <a:lnTo>
                      <a:pt x="139" y="8"/>
                    </a:lnTo>
                    <a:lnTo>
                      <a:pt x="111" y="3"/>
                    </a:lnTo>
                    <a:lnTo>
                      <a:pt x="83" y="0"/>
                    </a:lnTo>
                    <a:lnTo>
                      <a:pt x="59" y="0"/>
                    </a:lnTo>
                    <a:lnTo>
                      <a:pt x="39" y="3"/>
                    </a:lnTo>
                    <a:lnTo>
                      <a:pt x="22" y="9"/>
                    </a:lnTo>
                    <a:lnTo>
                      <a:pt x="9" y="18"/>
                    </a:lnTo>
                    <a:lnTo>
                      <a:pt x="2" y="31"/>
                    </a:lnTo>
                    <a:lnTo>
                      <a:pt x="0" y="47"/>
                    </a:lnTo>
                    <a:lnTo>
                      <a:pt x="4" y="67"/>
                    </a:lnTo>
                    <a:lnTo>
                      <a:pt x="153" y="443"/>
                    </a:lnTo>
                    <a:close/>
                  </a:path>
                </a:pathLst>
              </a:custGeom>
              <a:solidFill>
                <a:srgbClr val="FEF2E0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63" name="Freeform 234"/>
              <p:cNvSpPr>
                <a:spLocks/>
              </p:cNvSpPr>
              <p:nvPr/>
            </p:nvSpPr>
            <p:spPr bwMode="auto">
              <a:xfrm>
                <a:off x="1383" y="2493"/>
                <a:ext cx="12" cy="4"/>
              </a:xfrm>
              <a:custGeom>
                <a:avLst/>
                <a:gdLst>
                  <a:gd name="T0" fmla="*/ 0 w 84"/>
                  <a:gd name="T1" fmla="*/ 0 h 28"/>
                  <a:gd name="T2" fmla="*/ 0 w 84"/>
                  <a:gd name="T3" fmla="*/ 0 h 28"/>
                  <a:gd name="T4" fmla="*/ 0 w 84"/>
                  <a:gd name="T5" fmla="*/ 0 h 28"/>
                  <a:gd name="T6" fmla="*/ 0 w 84"/>
                  <a:gd name="T7" fmla="*/ 0 h 28"/>
                  <a:gd name="T8" fmla="*/ 0 w 84"/>
                  <a:gd name="T9" fmla="*/ 0 h 28"/>
                  <a:gd name="T10" fmla="*/ 0 w 84"/>
                  <a:gd name="T11" fmla="*/ 0 h 28"/>
                  <a:gd name="T12" fmla="*/ 0 w 84"/>
                  <a:gd name="T13" fmla="*/ 0 h 28"/>
                  <a:gd name="T14" fmla="*/ 0 w 84"/>
                  <a:gd name="T15" fmla="*/ 0 h 28"/>
                  <a:gd name="T16" fmla="*/ 0 w 84"/>
                  <a:gd name="T17" fmla="*/ 0 h 28"/>
                  <a:gd name="T18" fmla="*/ 0 w 84"/>
                  <a:gd name="T19" fmla="*/ 0 h 28"/>
                  <a:gd name="T20" fmla="*/ 0 w 84"/>
                  <a:gd name="T21" fmla="*/ 0 h 28"/>
                  <a:gd name="T22" fmla="*/ 0 w 84"/>
                  <a:gd name="T23" fmla="*/ 0 h 28"/>
                  <a:gd name="T24" fmla="*/ 0 w 84"/>
                  <a:gd name="T25" fmla="*/ 0 h 28"/>
                  <a:gd name="T26" fmla="*/ 0 w 84"/>
                  <a:gd name="T27" fmla="*/ 0 h 28"/>
                  <a:gd name="T28" fmla="*/ 0 w 84"/>
                  <a:gd name="T29" fmla="*/ 0 h 28"/>
                  <a:gd name="T30" fmla="*/ 0 w 84"/>
                  <a:gd name="T31" fmla="*/ 0 h 28"/>
                  <a:gd name="T32" fmla="*/ 0 w 84"/>
                  <a:gd name="T33" fmla="*/ 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4" h="28">
                    <a:moveTo>
                      <a:pt x="0" y="28"/>
                    </a:moveTo>
                    <a:lnTo>
                      <a:pt x="9" y="23"/>
                    </a:lnTo>
                    <a:lnTo>
                      <a:pt x="17" y="20"/>
                    </a:lnTo>
                    <a:lnTo>
                      <a:pt x="23" y="17"/>
                    </a:lnTo>
                    <a:lnTo>
                      <a:pt x="27" y="15"/>
                    </a:lnTo>
                    <a:lnTo>
                      <a:pt x="32" y="14"/>
                    </a:lnTo>
                    <a:lnTo>
                      <a:pt x="35" y="14"/>
                    </a:lnTo>
                    <a:lnTo>
                      <a:pt x="37" y="13"/>
                    </a:lnTo>
                    <a:lnTo>
                      <a:pt x="40" y="14"/>
                    </a:lnTo>
                    <a:lnTo>
                      <a:pt x="43" y="14"/>
                    </a:lnTo>
                    <a:lnTo>
                      <a:pt x="46" y="13"/>
                    </a:lnTo>
                    <a:lnTo>
                      <a:pt x="49" y="13"/>
                    </a:lnTo>
                    <a:lnTo>
                      <a:pt x="54" y="12"/>
                    </a:lnTo>
                    <a:lnTo>
                      <a:pt x="59" y="11"/>
                    </a:lnTo>
                    <a:lnTo>
                      <a:pt x="65" y="8"/>
                    </a:lnTo>
                    <a:lnTo>
                      <a:pt x="73" y="5"/>
                    </a:lnTo>
                    <a:lnTo>
                      <a:pt x="84" y="0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64" name="Freeform 235"/>
              <p:cNvSpPr>
                <a:spLocks/>
              </p:cNvSpPr>
              <p:nvPr/>
            </p:nvSpPr>
            <p:spPr bwMode="auto">
              <a:xfrm>
                <a:off x="1378" y="2493"/>
                <a:ext cx="9" cy="10"/>
              </a:xfrm>
              <a:custGeom>
                <a:avLst/>
                <a:gdLst>
                  <a:gd name="T0" fmla="*/ 0 w 61"/>
                  <a:gd name="T1" fmla="*/ 0 h 78"/>
                  <a:gd name="T2" fmla="*/ 0 w 61"/>
                  <a:gd name="T3" fmla="*/ 0 h 78"/>
                  <a:gd name="T4" fmla="*/ 0 w 61"/>
                  <a:gd name="T5" fmla="*/ 0 h 78"/>
                  <a:gd name="T6" fmla="*/ 0 w 61"/>
                  <a:gd name="T7" fmla="*/ 0 h 78"/>
                  <a:gd name="T8" fmla="*/ 0 w 61"/>
                  <a:gd name="T9" fmla="*/ 0 h 78"/>
                  <a:gd name="T10" fmla="*/ 0 w 61"/>
                  <a:gd name="T11" fmla="*/ 0 h 78"/>
                  <a:gd name="T12" fmla="*/ 0 w 61"/>
                  <a:gd name="T13" fmla="*/ 0 h 78"/>
                  <a:gd name="T14" fmla="*/ 0 w 61"/>
                  <a:gd name="T15" fmla="*/ 0 h 78"/>
                  <a:gd name="T16" fmla="*/ 0 w 61"/>
                  <a:gd name="T17" fmla="*/ 0 h 78"/>
                  <a:gd name="T18" fmla="*/ 0 w 61"/>
                  <a:gd name="T19" fmla="*/ 0 h 78"/>
                  <a:gd name="T20" fmla="*/ 0 w 61"/>
                  <a:gd name="T21" fmla="*/ 0 h 78"/>
                  <a:gd name="T22" fmla="*/ 0 w 61"/>
                  <a:gd name="T23" fmla="*/ 0 h 78"/>
                  <a:gd name="T24" fmla="*/ 0 w 61"/>
                  <a:gd name="T25" fmla="*/ 0 h 78"/>
                  <a:gd name="T26" fmla="*/ 0 w 61"/>
                  <a:gd name="T27" fmla="*/ 0 h 78"/>
                  <a:gd name="T28" fmla="*/ 0 w 61"/>
                  <a:gd name="T29" fmla="*/ 0 h 78"/>
                  <a:gd name="T30" fmla="*/ 0 w 61"/>
                  <a:gd name="T31" fmla="*/ 0 h 78"/>
                  <a:gd name="T32" fmla="*/ 0 w 61"/>
                  <a:gd name="T33" fmla="*/ 0 h 78"/>
                  <a:gd name="T34" fmla="*/ 0 w 61"/>
                  <a:gd name="T35" fmla="*/ 0 h 78"/>
                  <a:gd name="T36" fmla="*/ 0 w 61"/>
                  <a:gd name="T37" fmla="*/ 0 h 78"/>
                  <a:gd name="T38" fmla="*/ 0 w 61"/>
                  <a:gd name="T39" fmla="*/ 0 h 78"/>
                  <a:gd name="T40" fmla="*/ 0 w 61"/>
                  <a:gd name="T41" fmla="*/ 0 h 78"/>
                  <a:gd name="T42" fmla="*/ 0 w 61"/>
                  <a:gd name="T43" fmla="*/ 0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1" h="78">
                    <a:moveTo>
                      <a:pt x="61" y="73"/>
                    </a:moveTo>
                    <a:lnTo>
                      <a:pt x="61" y="73"/>
                    </a:lnTo>
                    <a:lnTo>
                      <a:pt x="54" y="77"/>
                    </a:lnTo>
                    <a:lnTo>
                      <a:pt x="47" y="78"/>
                    </a:lnTo>
                    <a:lnTo>
                      <a:pt x="40" y="78"/>
                    </a:lnTo>
                    <a:lnTo>
                      <a:pt x="34" y="78"/>
                    </a:lnTo>
                    <a:lnTo>
                      <a:pt x="26" y="76"/>
                    </a:lnTo>
                    <a:lnTo>
                      <a:pt x="19" y="72"/>
                    </a:lnTo>
                    <a:lnTo>
                      <a:pt x="14" y="68"/>
                    </a:lnTo>
                    <a:lnTo>
                      <a:pt x="9" y="63"/>
                    </a:lnTo>
                    <a:lnTo>
                      <a:pt x="4" y="56"/>
                    </a:lnTo>
                    <a:lnTo>
                      <a:pt x="1" y="50"/>
                    </a:lnTo>
                    <a:lnTo>
                      <a:pt x="0" y="42"/>
                    </a:lnTo>
                    <a:lnTo>
                      <a:pt x="0" y="35"/>
                    </a:lnTo>
                    <a:lnTo>
                      <a:pt x="0" y="29"/>
                    </a:lnTo>
                    <a:lnTo>
                      <a:pt x="2" y="21"/>
                    </a:lnTo>
                    <a:lnTo>
                      <a:pt x="5" y="15"/>
                    </a:lnTo>
                    <a:lnTo>
                      <a:pt x="10" y="9"/>
                    </a:lnTo>
                    <a:lnTo>
                      <a:pt x="15" y="4"/>
                    </a:lnTo>
                    <a:lnTo>
                      <a:pt x="22" y="0"/>
                    </a:lnTo>
                    <a:lnTo>
                      <a:pt x="61" y="7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65" name="Freeform 236"/>
              <p:cNvSpPr>
                <a:spLocks/>
              </p:cNvSpPr>
              <p:nvPr/>
            </p:nvSpPr>
            <p:spPr bwMode="auto">
              <a:xfrm>
                <a:off x="1392" y="2488"/>
                <a:ext cx="8" cy="11"/>
              </a:xfrm>
              <a:custGeom>
                <a:avLst/>
                <a:gdLst>
                  <a:gd name="T0" fmla="*/ 0 w 60"/>
                  <a:gd name="T1" fmla="*/ 0 h 78"/>
                  <a:gd name="T2" fmla="*/ 0 w 60"/>
                  <a:gd name="T3" fmla="*/ 0 h 78"/>
                  <a:gd name="T4" fmla="*/ 0 w 60"/>
                  <a:gd name="T5" fmla="*/ 0 h 78"/>
                  <a:gd name="T6" fmla="*/ 0 w 60"/>
                  <a:gd name="T7" fmla="*/ 0 h 78"/>
                  <a:gd name="T8" fmla="*/ 0 w 60"/>
                  <a:gd name="T9" fmla="*/ 0 h 78"/>
                  <a:gd name="T10" fmla="*/ 0 w 60"/>
                  <a:gd name="T11" fmla="*/ 0 h 78"/>
                  <a:gd name="T12" fmla="*/ 0 w 60"/>
                  <a:gd name="T13" fmla="*/ 0 h 78"/>
                  <a:gd name="T14" fmla="*/ 0 w 60"/>
                  <a:gd name="T15" fmla="*/ 0 h 78"/>
                  <a:gd name="T16" fmla="*/ 0 w 60"/>
                  <a:gd name="T17" fmla="*/ 0 h 78"/>
                  <a:gd name="T18" fmla="*/ 0 w 60"/>
                  <a:gd name="T19" fmla="*/ 0 h 78"/>
                  <a:gd name="T20" fmla="*/ 0 w 60"/>
                  <a:gd name="T21" fmla="*/ 0 h 78"/>
                  <a:gd name="T22" fmla="*/ 0 w 60"/>
                  <a:gd name="T23" fmla="*/ 0 h 78"/>
                  <a:gd name="T24" fmla="*/ 0 w 60"/>
                  <a:gd name="T25" fmla="*/ 0 h 78"/>
                  <a:gd name="T26" fmla="*/ 0 w 60"/>
                  <a:gd name="T27" fmla="*/ 0 h 78"/>
                  <a:gd name="T28" fmla="*/ 0 w 60"/>
                  <a:gd name="T29" fmla="*/ 0 h 78"/>
                  <a:gd name="T30" fmla="*/ 0 w 60"/>
                  <a:gd name="T31" fmla="*/ 0 h 78"/>
                  <a:gd name="T32" fmla="*/ 0 w 60"/>
                  <a:gd name="T33" fmla="*/ 0 h 78"/>
                  <a:gd name="T34" fmla="*/ 0 w 60"/>
                  <a:gd name="T35" fmla="*/ 0 h 78"/>
                  <a:gd name="T36" fmla="*/ 0 w 60"/>
                  <a:gd name="T37" fmla="*/ 0 h 78"/>
                  <a:gd name="T38" fmla="*/ 0 w 60"/>
                  <a:gd name="T39" fmla="*/ 0 h 78"/>
                  <a:gd name="T40" fmla="*/ 0 w 60"/>
                  <a:gd name="T41" fmla="*/ 0 h 78"/>
                  <a:gd name="T42" fmla="*/ 0 w 60"/>
                  <a:gd name="T43" fmla="*/ 0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0" h="78">
                    <a:moveTo>
                      <a:pt x="0" y="4"/>
                    </a:moveTo>
                    <a:lnTo>
                      <a:pt x="0" y="4"/>
                    </a:lnTo>
                    <a:lnTo>
                      <a:pt x="7" y="1"/>
                    </a:lnTo>
                    <a:lnTo>
                      <a:pt x="15" y="0"/>
                    </a:lnTo>
                    <a:lnTo>
                      <a:pt x="21" y="0"/>
                    </a:lnTo>
                    <a:lnTo>
                      <a:pt x="29" y="1"/>
                    </a:lnTo>
                    <a:lnTo>
                      <a:pt x="35" y="3"/>
                    </a:lnTo>
                    <a:lnTo>
                      <a:pt x="42" y="6"/>
                    </a:lnTo>
                    <a:lnTo>
                      <a:pt x="47" y="11"/>
                    </a:lnTo>
                    <a:lnTo>
                      <a:pt x="53" y="16"/>
                    </a:lnTo>
                    <a:lnTo>
                      <a:pt x="56" y="23"/>
                    </a:lnTo>
                    <a:lnTo>
                      <a:pt x="59" y="29"/>
                    </a:lnTo>
                    <a:lnTo>
                      <a:pt x="60" y="37"/>
                    </a:lnTo>
                    <a:lnTo>
                      <a:pt x="60" y="43"/>
                    </a:lnTo>
                    <a:lnTo>
                      <a:pt x="59" y="51"/>
                    </a:lnTo>
                    <a:lnTo>
                      <a:pt x="57" y="58"/>
                    </a:lnTo>
                    <a:lnTo>
                      <a:pt x="54" y="64"/>
                    </a:lnTo>
                    <a:lnTo>
                      <a:pt x="49" y="69"/>
                    </a:lnTo>
                    <a:lnTo>
                      <a:pt x="44" y="75"/>
                    </a:lnTo>
                    <a:lnTo>
                      <a:pt x="37" y="7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351" name="Group 301"/>
            <p:cNvGrpSpPr>
              <a:grpSpLocks/>
            </p:cNvGrpSpPr>
            <p:nvPr/>
          </p:nvGrpSpPr>
          <p:grpSpPr bwMode="auto">
            <a:xfrm>
              <a:off x="340" y="1026"/>
              <a:ext cx="682" cy="963"/>
              <a:chOff x="836" y="1162"/>
              <a:chExt cx="682" cy="963"/>
            </a:xfrm>
          </p:grpSpPr>
          <p:sp>
            <p:nvSpPr>
              <p:cNvPr id="13352" name="Freeform 240"/>
              <p:cNvSpPr>
                <a:spLocks/>
              </p:cNvSpPr>
              <p:nvPr/>
            </p:nvSpPr>
            <p:spPr bwMode="auto">
              <a:xfrm>
                <a:off x="836" y="1162"/>
                <a:ext cx="390" cy="898"/>
              </a:xfrm>
              <a:custGeom>
                <a:avLst/>
                <a:gdLst>
                  <a:gd name="T0" fmla="*/ 0 w 2860"/>
                  <a:gd name="T1" fmla="*/ 0 h 6579"/>
                  <a:gd name="T2" fmla="*/ 0 w 2860"/>
                  <a:gd name="T3" fmla="*/ 0 h 6579"/>
                  <a:gd name="T4" fmla="*/ 0 w 2860"/>
                  <a:gd name="T5" fmla="*/ 0 h 6579"/>
                  <a:gd name="T6" fmla="*/ 0 w 2860"/>
                  <a:gd name="T7" fmla="*/ 0 h 6579"/>
                  <a:gd name="T8" fmla="*/ 0 w 2860"/>
                  <a:gd name="T9" fmla="*/ 0 h 6579"/>
                  <a:gd name="T10" fmla="*/ 0 w 2860"/>
                  <a:gd name="T11" fmla="*/ 0 h 6579"/>
                  <a:gd name="T12" fmla="*/ 0 w 2860"/>
                  <a:gd name="T13" fmla="*/ 0 h 6579"/>
                  <a:gd name="T14" fmla="*/ 0 w 2860"/>
                  <a:gd name="T15" fmla="*/ 0 h 6579"/>
                  <a:gd name="T16" fmla="*/ 0 w 2860"/>
                  <a:gd name="T17" fmla="*/ 0 h 6579"/>
                  <a:gd name="T18" fmla="*/ 0 w 2860"/>
                  <a:gd name="T19" fmla="*/ 0 h 6579"/>
                  <a:gd name="T20" fmla="*/ 0 w 2860"/>
                  <a:gd name="T21" fmla="*/ 0 h 6579"/>
                  <a:gd name="T22" fmla="*/ 0 w 2860"/>
                  <a:gd name="T23" fmla="*/ 0 h 6579"/>
                  <a:gd name="T24" fmla="*/ 0 w 2860"/>
                  <a:gd name="T25" fmla="*/ 0 h 6579"/>
                  <a:gd name="T26" fmla="*/ 0 w 2860"/>
                  <a:gd name="T27" fmla="*/ 0 h 6579"/>
                  <a:gd name="T28" fmla="*/ 0 w 2860"/>
                  <a:gd name="T29" fmla="*/ 0 h 6579"/>
                  <a:gd name="T30" fmla="*/ 0 w 2860"/>
                  <a:gd name="T31" fmla="*/ 0 h 6579"/>
                  <a:gd name="T32" fmla="*/ 0 w 2860"/>
                  <a:gd name="T33" fmla="*/ 0 h 6579"/>
                  <a:gd name="T34" fmla="*/ 0 w 2860"/>
                  <a:gd name="T35" fmla="*/ 0 h 6579"/>
                  <a:gd name="T36" fmla="*/ 0 w 2860"/>
                  <a:gd name="T37" fmla="*/ 0 h 6579"/>
                  <a:gd name="T38" fmla="*/ 0 w 2860"/>
                  <a:gd name="T39" fmla="*/ 0 h 6579"/>
                  <a:gd name="T40" fmla="*/ 0 w 2860"/>
                  <a:gd name="T41" fmla="*/ 0 h 6579"/>
                  <a:gd name="T42" fmla="*/ 0 w 2860"/>
                  <a:gd name="T43" fmla="*/ 0 h 6579"/>
                  <a:gd name="T44" fmla="*/ 0 w 2860"/>
                  <a:gd name="T45" fmla="*/ 0 h 6579"/>
                  <a:gd name="T46" fmla="*/ 0 w 2860"/>
                  <a:gd name="T47" fmla="*/ 0 h 6579"/>
                  <a:gd name="T48" fmla="*/ 0 w 2860"/>
                  <a:gd name="T49" fmla="*/ 0 h 6579"/>
                  <a:gd name="T50" fmla="*/ 0 w 2860"/>
                  <a:gd name="T51" fmla="*/ 0 h 6579"/>
                  <a:gd name="T52" fmla="*/ 0 w 2860"/>
                  <a:gd name="T53" fmla="*/ 0 h 6579"/>
                  <a:gd name="T54" fmla="*/ 0 w 2860"/>
                  <a:gd name="T55" fmla="*/ 0 h 6579"/>
                  <a:gd name="T56" fmla="*/ 0 w 2860"/>
                  <a:gd name="T57" fmla="*/ 0 h 6579"/>
                  <a:gd name="T58" fmla="*/ 0 w 2860"/>
                  <a:gd name="T59" fmla="*/ 0 h 6579"/>
                  <a:gd name="T60" fmla="*/ 0 w 2860"/>
                  <a:gd name="T61" fmla="*/ 0 h 6579"/>
                  <a:gd name="T62" fmla="*/ 0 w 2860"/>
                  <a:gd name="T63" fmla="*/ 0 h 6579"/>
                  <a:gd name="T64" fmla="*/ 0 w 2860"/>
                  <a:gd name="T65" fmla="*/ 0 h 6579"/>
                  <a:gd name="T66" fmla="*/ 0 w 2860"/>
                  <a:gd name="T67" fmla="*/ 0 h 6579"/>
                  <a:gd name="T68" fmla="*/ 0 w 2860"/>
                  <a:gd name="T69" fmla="*/ 0 h 6579"/>
                  <a:gd name="T70" fmla="*/ 0 w 2860"/>
                  <a:gd name="T71" fmla="*/ 0 h 6579"/>
                  <a:gd name="T72" fmla="*/ 0 w 2860"/>
                  <a:gd name="T73" fmla="*/ 0 h 6579"/>
                  <a:gd name="T74" fmla="*/ 0 w 2860"/>
                  <a:gd name="T75" fmla="*/ 0 h 6579"/>
                  <a:gd name="T76" fmla="*/ 0 w 2860"/>
                  <a:gd name="T77" fmla="*/ 0 h 6579"/>
                  <a:gd name="T78" fmla="*/ 0 w 2860"/>
                  <a:gd name="T79" fmla="*/ 0 h 6579"/>
                  <a:gd name="T80" fmla="*/ 0 w 2860"/>
                  <a:gd name="T81" fmla="*/ 0 h 6579"/>
                  <a:gd name="T82" fmla="*/ 0 w 2860"/>
                  <a:gd name="T83" fmla="*/ 0 h 6579"/>
                  <a:gd name="T84" fmla="*/ 0 w 2860"/>
                  <a:gd name="T85" fmla="*/ 0 h 6579"/>
                  <a:gd name="T86" fmla="*/ 0 w 2860"/>
                  <a:gd name="T87" fmla="*/ 0 h 6579"/>
                  <a:gd name="T88" fmla="*/ 0 w 2860"/>
                  <a:gd name="T89" fmla="*/ 0 h 6579"/>
                  <a:gd name="T90" fmla="*/ 0 w 2860"/>
                  <a:gd name="T91" fmla="*/ 0 h 6579"/>
                  <a:gd name="T92" fmla="*/ 0 w 2860"/>
                  <a:gd name="T93" fmla="*/ 0 h 6579"/>
                  <a:gd name="T94" fmla="*/ 0 w 2860"/>
                  <a:gd name="T95" fmla="*/ 0 h 6579"/>
                  <a:gd name="T96" fmla="*/ 0 w 2860"/>
                  <a:gd name="T97" fmla="*/ 0 h 6579"/>
                  <a:gd name="T98" fmla="*/ 0 w 2860"/>
                  <a:gd name="T99" fmla="*/ 0 h 657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860" h="6579">
                    <a:moveTo>
                      <a:pt x="2835" y="2734"/>
                    </a:moveTo>
                    <a:lnTo>
                      <a:pt x="2849" y="2661"/>
                    </a:lnTo>
                    <a:lnTo>
                      <a:pt x="2857" y="2570"/>
                    </a:lnTo>
                    <a:lnTo>
                      <a:pt x="2860" y="2464"/>
                    </a:lnTo>
                    <a:lnTo>
                      <a:pt x="2858" y="2343"/>
                    </a:lnTo>
                    <a:lnTo>
                      <a:pt x="2851" y="2210"/>
                    </a:lnTo>
                    <a:lnTo>
                      <a:pt x="2839" y="2063"/>
                    </a:lnTo>
                    <a:lnTo>
                      <a:pt x="2823" y="1905"/>
                    </a:lnTo>
                    <a:lnTo>
                      <a:pt x="2803" y="1735"/>
                    </a:lnTo>
                    <a:lnTo>
                      <a:pt x="2779" y="1555"/>
                    </a:lnTo>
                    <a:lnTo>
                      <a:pt x="2752" y="1367"/>
                    </a:lnTo>
                    <a:lnTo>
                      <a:pt x="2722" y="1171"/>
                    </a:lnTo>
                    <a:lnTo>
                      <a:pt x="2688" y="967"/>
                    </a:lnTo>
                    <a:lnTo>
                      <a:pt x="2652" y="757"/>
                    </a:lnTo>
                    <a:lnTo>
                      <a:pt x="2613" y="541"/>
                    </a:lnTo>
                    <a:lnTo>
                      <a:pt x="2573" y="322"/>
                    </a:lnTo>
                    <a:lnTo>
                      <a:pt x="2530" y="99"/>
                    </a:lnTo>
                    <a:lnTo>
                      <a:pt x="2515" y="105"/>
                    </a:lnTo>
                    <a:lnTo>
                      <a:pt x="2471" y="126"/>
                    </a:lnTo>
                    <a:lnTo>
                      <a:pt x="2402" y="157"/>
                    </a:lnTo>
                    <a:lnTo>
                      <a:pt x="2307" y="192"/>
                    </a:lnTo>
                    <a:lnTo>
                      <a:pt x="2191" y="233"/>
                    </a:lnTo>
                    <a:lnTo>
                      <a:pt x="2055" y="273"/>
                    </a:lnTo>
                    <a:lnTo>
                      <a:pt x="1901" y="311"/>
                    </a:lnTo>
                    <a:lnTo>
                      <a:pt x="1732" y="342"/>
                    </a:lnTo>
                    <a:lnTo>
                      <a:pt x="1549" y="364"/>
                    </a:lnTo>
                    <a:lnTo>
                      <a:pt x="1354" y="375"/>
                    </a:lnTo>
                    <a:lnTo>
                      <a:pt x="1151" y="370"/>
                    </a:lnTo>
                    <a:lnTo>
                      <a:pt x="941" y="348"/>
                    </a:lnTo>
                    <a:lnTo>
                      <a:pt x="725" y="303"/>
                    </a:lnTo>
                    <a:lnTo>
                      <a:pt x="507" y="234"/>
                    </a:lnTo>
                    <a:lnTo>
                      <a:pt x="288" y="137"/>
                    </a:lnTo>
                    <a:lnTo>
                      <a:pt x="71" y="10"/>
                    </a:lnTo>
                    <a:lnTo>
                      <a:pt x="36" y="0"/>
                    </a:lnTo>
                    <a:lnTo>
                      <a:pt x="12" y="26"/>
                    </a:lnTo>
                    <a:lnTo>
                      <a:pt x="0" y="83"/>
                    </a:lnTo>
                    <a:lnTo>
                      <a:pt x="0" y="171"/>
                    </a:lnTo>
                    <a:lnTo>
                      <a:pt x="13" y="286"/>
                    </a:lnTo>
                    <a:lnTo>
                      <a:pt x="41" y="426"/>
                    </a:lnTo>
                    <a:lnTo>
                      <a:pt x="83" y="590"/>
                    </a:lnTo>
                    <a:lnTo>
                      <a:pt x="142" y="774"/>
                    </a:lnTo>
                    <a:lnTo>
                      <a:pt x="217" y="979"/>
                    </a:lnTo>
                    <a:lnTo>
                      <a:pt x="310" y="1200"/>
                    </a:lnTo>
                    <a:lnTo>
                      <a:pt x="422" y="1436"/>
                    </a:lnTo>
                    <a:lnTo>
                      <a:pt x="551" y="1684"/>
                    </a:lnTo>
                    <a:lnTo>
                      <a:pt x="701" y="1943"/>
                    </a:lnTo>
                    <a:lnTo>
                      <a:pt x="873" y="2210"/>
                    </a:lnTo>
                    <a:lnTo>
                      <a:pt x="1066" y="2482"/>
                    </a:lnTo>
                    <a:lnTo>
                      <a:pt x="1281" y="2760"/>
                    </a:lnTo>
                    <a:lnTo>
                      <a:pt x="1261" y="2648"/>
                    </a:lnTo>
                    <a:lnTo>
                      <a:pt x="1271" y="2766"/>
                    </a:lnTo>
                    <a:lnTo>
                      <a:pt x="1275" y="2879"/>
                    </a:lnTo>
                    <a:lnTo>
                      <a:pt x="1271" y="2986"/>
                    </a:lnTo>
                    <a:lnTo>
                      <a:pt x="1262" y="3089"/>
                    </a:lnTo>
                    <a:lnTo>
                      <a:pt x="1246" y="3188"/>
                    </a:lnTo>
                    <a:lnTo>
                      <a:pt x="1227" y="3283"/>
                    </a:lnTo>
                    <a:lnTo>
                      <a:pt x="1204" y="3374"/>
                    </a:lnTo>
                    <a:lnTo>
                      <a:pt x="1178" y="3463"/>
                    </a:lnTo>
                    <a:lnTo>
                      <a:pt x="1149" y="3548"/>
                    </a:lnTo>
                    <a:lnTo>
                      <a:pt x="1118" y="3631"/>
                    </a:lnTo>
                    <a:lnTo>
                      <a:pt x="1087" y="3713"/>
                    </a:lnTo>
                    <a:lnTo>
                      <a:pt x="1056" y="3792"/>
                    </a:lnTo>
                    <a:lnTo>
                      <a:pt x="1026" y="3871"/>
                    </a:lnTo>
                    <a:lnTo>
                      <a:pt x="996" y="3949"/>
                    </a:lnTo>
                    <a:lnTo>
                      <a:pt x="969" y="4028"/>
                    </a:lnTo>
                    <a:lnTo>
                      <a:pt x="946" y="4106"/>
                    </a:lnTo>
                    <a:lnTo>
                      <a:pt x="934" y="4168"/>
                    </a:lnTo>
                    <a:lnTo>
                      <a:pt x="928" y="4262"/>
                    </a:lnTo>
                    <a:lnTo>
                      <a:pt x="926" y="4384"/>
                    </a:lnTo>
                    <a:lnTo>
                      <a:pt x="930" y="4528"/>
                    </a:lnTo>
                    <a:lnTo>
                      <a:pt x="940" y="4689"/>
                    </a:lnTo>
                    <a:lnTo>
                      <a:pt x="957" y="4863"/>
                    </a:lnTo>
                    <a:lnTo>
                      <a:pt x="982" y="5044"/>
                    </a:lnTo>
                    <a:lnTo>
                      <a:pt x="1017" y="5226"/>
                    </a:lnTo>
                    <a:lnTo>
                      <a:pt x="1060" y="5407"/>
                    </a:lnTo>
                    <a:lnTo>
                      <a:pt x="1114" y="5580"/>
                    </a:lnTo>
                    <a:lnTo>
                      <a:pt x="1179" y="5740"/>
                    </a:lnTo>
                    <a:lnTo>
                      <a:pt x="1256" y="5883"/>
                    </a:lnTo>
                    <a:lnTo>
                      <a:pt x="1347" y="6004"/>
                    </a:lnTo>
                    <a:lnTo>
                      <a:pt x="1450" y="6096"/>
                    </a:lnTo>
                    <a:lnTo>
                      <a:pt x="1567" y="6157"/>
                    </a:lnTo>
                    <a:lnTo>
                      <a:pt x="1701" y="6181"/>
                    </a:lnTo>
                    <a:lnTo>
                      <a:pt x="1758" y="6301"/>
                    </a:lnTo>
                    <a:lnTo>
                      <a:pt x="1803" y="6361"/>
                    </a:lnTo>
                    <a:lnTo>
                      <a:pt x="1852" y="6413"/>
                    </a:lnTo>
                    <a:lnTo>
                      <a:pt x="1905" y="6458"/>
                    </a:lnTo>
                    <a:lnTo>
                      <a:pt x="1958" y="6496"/>
                    </a:lnTo>
                    <a:lnTo>
                      <a:pt x="2012" y="6526"/>
                    </a:lnTo>
                    <a:lnTo>
                      <a:pt x="2067" y="6550"/>
                    </a:lnTo>
                    <a:lnTo>
                      <a:pt x="2121" y="6566"/>
                    </a:lnTo>
                    <a:lnTo>
                      <a:pt x="2174" y="6576"/>
                    </a:lnTo>
                    <a:lnTo>
                      <a:pt x="2225" y="6579"/>
                    </a:lnTo>
                    <a:lnTo>
                      <a:pt x="2272" y="6576"/>
                    </a:lnTo>
                    <a:lnTo>
                      <a:pt x="2316" y="6568"/>
                    </a:lnTo>
                    <a:lnTo>
                      <a:pt x="2355" y="6551"/>
                    </a:lnTo>
                    <a:lnTo>
                      <a:pt x="2389" y="6530"/>
                    </a:lnTo>
                    <a:lnTo>
                      <a:pt x="2417" y="6502"/>
                    </a:lnTo>
                    <a:lnTo>
                      <a:pt x="2438" y="6469"/>
                    </a:lnTo>
                    <a:lnTo>
                      <a:pt x="2452" y="6430"/>
                    </a:lnTo>
                    <a:lnTo>
                      <a:pt x="2835" y="2734"/>
                    </a:lnTo>
                    <a:close/>
                  </a:path>
                </a:pathLst>
              </a:custGeom>
              <a:solidFill>
                <a:srgbClr val="FDD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53" name="Freeform 241"/>
              <p:cNvSpPr>
                <a:spLocks/>
              </p:cNvSpPr>
              <p:nvPr/>
            </p:nvSpPr>
            <p:spPr bwMode="auto">
              <a:xfrm>
                <a:off x="1099" y="1484"/>
                <a:ext cx="415" cy="634"/>
              </a:xfrm>
              <a:custGeom>
                <a:avLst/>
                <a:gdLst>
                  <a:gd name="T0" fmla="*/ 0 w 3045"/>
                  <a:gd name="T1" fmla="*/ 0 h 4644"/>
                  <a:gd name="T2" fmla="*/ 0 w 3045"/>
                  <a:gd name="T3" fmla="*/ 0 h 4644"/>
                  <a:gd name="T4" fmla="*/ 0 w 3045"/>
                  <a:gd name="T5" fmla="*/ 0 h 4644"/>
                  <a:gd name="T6" fmla="*/ 0 w 3045"/>
                  <a:gd name="T7" fmla="*/ 0 h 4644"/>
                  <a:gd name="T8" fmla="*/ 0 w 3045"/>
                  <a:gd name="T9" fmla="*/ 0 h 4644"/>
                  <a:gd name="T10" fmla="*/ 0 w 3045"/>
                  <a:gd name="T11" fmla="*/ 0 h 4644"/>
                  <a:gd name="T12" fmla="*/ 0 w 3045"/>
                  <a:gd name="T13" fmla="*/ 0 h 4644"/>
                  <a:gd name="T14" fmla="*/ 0 w 3045"/>
                  <a:gd name="T15" fmla="*/ 0 h 4644"/>
                  <a:gd name="T16" fmla="*/ 0 w 3045"/>
                  <a:gd name="T17" fmla="*/ 0 h 4644"/>
                  <a:gd name="T18" fmla="*/ 0 w 3045"/>
                  <a:gd name="T19" fmla="*/ 0 h 4644"/>
                  <a:gd name="T20" fmla="*/ 0 w 3045"/>
                  <a:gd name="T21" fmla="*/ 0 h 4644"/>
                  <a:gd name="T22" fmla="*/ 0 w 3045"/>
                  <a:gd name="T23" fmla="*/ 0 h 4644"/>
                  <a:gd name="T24" fmla="*/ 0 w 3045"/>
                  <a:gd name="T25" fmla="*/ 0 h 4644"/>
                  <a:gd name="T26" fmla="*/ 0 w 3045"/>
                  <a:gd name="T27" fmla="*/ 0 h 4644"/>
                  <a:gd name="T28" fmla="*/ 0 w 3045"/>
                  <a:gd name="T29" fmla="*/ 0 h 4644"/>
                  <a:gd name="T30" fmla="*/ 0 w 3045"/>
                  <a:gd name="T31" fmla="*/ 0 h 4644"/>
                  <a:gd name="T32" fmla="*/ 0 w 3045"/>
                  <a:gd name="T33" fmla="*/ 0 h 4644"/>
                  <a:gd name="T34" fmla="*/ 0 w 3045"/>
                  <a:gd name="T35" fmla="*/ 0 h 4644"/>
                  <a:gd name="T36" fmla="*/ 0 w 3045"/>
                  <a:gd name="T37" fmla="*/ 0 h 4644"/>
                  <a:gd name="T38" fmla="*/ 0 w 3045"/>
                  <a:gd name="T39" fmla="*/ 0 h 4644"/>
                  <a:gd name="T40" fmla="*/ 0 w 3045"/>
                  <a:gd name="T41" fmla="*/ 0 h 4644"/>
                  <a:gd name="T42" fmla="*/ 0 w 3045"/>
                  <a:gd name="T43" fmla="*/ 0 h 4644"/>
                  <a:gd name="T44" fmla="*/ 0 w 3045"/>
                  <a:gd name="T45" fmla="*/ 0 h 4644"/>
                  <a:gd name="T46" fmla="*/ 0 w 3045"/>
                  <a:gd name="T47" fmla="*/ 0 h 4644"/>
                  <a:gd name="T48" fmla="*/ 0 w 3045"/>
                  <a:gd name="T49" fmla="*/ 0 h 4644"/>
                  <a:gd name="T50" fmla="*/ 0 w 3045"/>
                  <a:gd name="T51" fmla="*/ 0 h 4644"/>
                  <a:gd name="T52" fmla="*/ 0 w 3045"/>
                  <a:gd name="T53" fmla="*/ 0 h 4644"/>
                  <a:gd name="T54" fmla="*/ 0 w 3045"/>
                  <a:gd name="T55" fmla="*/ 0 h 4644"/>
                  <a:gd name="T56" fmla="*/ 0 w 3045"/>
                  <a:gd name="T57" fmla="*/ 0 h 4644"/>
                  <a:gd name="T58" fmla="*/ 0 w 3045"/>
                  <a:gd name="T59" fmla="*/ 0 h 4644"/>
                  <a:gd name="T60" fmla="*/ 0 w 3045"/>
                  <a:gd name="T61" fmla="*/ 0 h 4644"/>
                  <a:gd name="T62" fmla="*/ 0 w 3045"/>
                  <a:gd name="T63" fmla="*/ 0 h 4644"/>
                  <a:gd name="T64" fmla="*/ 0 w 3045"/>
                  <a:gd name="T65" fmla="*/ 0 h 4644"/>
                  <a:gd name="T66" fmla="*/ 0 w 3045"/>
                  <a:gd name="T67" fmla="*/ 0 h 4644"/>
                  <a:gd name="T68" fmla="*/ 0 w 3045"/>
                  <a:gd name="T69" fmla="*/ 0 h 4644"/>
                  <a:gd name="T70" fmla="*/ 0 w 3045"/>
                  <a:gd name="T71" fmla="*/ 0 h 4644"/>
                  <a:gd name="T72" fmla="*/ 0 w 3045"/>
                  <a:gd name="T73" fmla="*/ 0 h 4644"/>
                  <a:gd name="T74" fmla="*/ 0 w 3045"/>
                  <a:gd name="T75" fmla="*/ 0 h 4644"/>
                  <a:gd name="T76" fmla="*/ 0 w 3045"/>
                  <a:gd name="T77" fmla="*/ 0 h 4644"/>
                  <a:gd name="T78" fmla="*/ 0 w 3045"/>
                  <a:gd name="T79" fmla="*/ 0 h 4644"/>
                  <a:gd name="T80" fmla="*/ 0 w 3045"/>
                  <a:gd name="T81" fmla="*/ 0 h 4644"/>
                  <a:gd name="T82" fmla="*/ 0 w 3045"/>
                  <a:gd name="T83" fmla="*/ 0 h 4644"/>
                  <a:gd name="T84" fmla="*/ 0 w 3045"/>
                  <a:gd name="T85" fmla="*/ 0 h 4644"/>
                  <a:gd name="T86" fmla="*/ 0 w 3045"/>
                  <a:gd name="T87" fmla="*/ 0 h 4644"/>
                  <a:gd name="T88" fmla="*/ 0 w 3045"/>
                  <a:gd name="T89" fmla="*/ 0 h 4644"/>
                  <a:gd name="T90" fmla="*/ 0 w 3045"/>
                  <a:gd name="T91" fmla="*/ 0 h 4644"/>
                  <a:gd name="T92" fmla="*/ 0 w 3045"/>
                  <a:gd name="T93" fmla="*/ 0 h 4644"/>
                  <a:gd name="T94" fmla="*/ 0 w 3045"/>
                  <a:gd name="T95" fmla="*/ 0 h 4644"/>
                  <a:gd name="T96" fmla="*/ 0 w 3045"/>
                  <a:gd name="T97" fmla="*/ 0 h 4644"/>
                  <a:gd name="T98" fmla="*/ 0 w 3045"/>
                  <a:gd name="T99" fmla="*/ 0 h 4644"/>
                  <a:gd name="T100" fmla="*/ 0 w 3045"/>
                  <a:gd name="T101" fmla="*/ 0 h 4644"/>
                  <a:gd name="T102" fmla="*/ 0 w 3045"/>
                  <a:gd name="T103" fmla="*/ 0 h 4644"/>
                  <a:gd name="T104" fmla="*/ 0 w 3045"/>
                  <a:gd name="T105" fmla="*/ 0 h 4644"/>
                  <a:gd name="T106" fmla="*/ 0 w 3045"/>
                  <a:gd name="T107" fmla="*/ 0 h 4644"/>
                  <a:gd name="T108" fmla="*/ 0 w 3045"/>
                  <a:gd name="T109" fmla="*/ 0 h 4644"/>
                  <a:gd name="T110" fmla="*/ 0 w 3045"/>
                  <a:gd name="T111" fmla="*/ 0 h 4644"/>
                  <a:gd name="T112" fmla="*/ 0 w 3045"/>
                  <a:gd name="T113" fmla="*/ 0 h 4644"/>
                  <a:gd name="T114" fmla="*/ 0 w 3045"/>
                  <a:gd name="T115" fmla="*/ 0 h 4644"/>
                  <a:gd name="T116" fmla="*/ 0 w 3045"/>
                  <a:gd name="T117" fmla="*/ 0 h 464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3045" h="4644">
                    <a:moveTo>
                      <a:pt x="146" y="2572"/>
                    </a:moveTo>
                    <a:lnTo>
                      <a:pt x="146" y="2573"/>
                    </a:lnTo>
                    <a:lnTo>
                      <a:pt x="139" y="2586"/>
                    </a:lnTo>
                    <a:lnTo>
                      <a:pt x="126" y="2608"/>
                    </a:lnTo>
                    <a:lnTo>
                      <a:pt x="108" y="2640"/>
                    </a:lnTo>
                    <a:lnTo>
                      <a:pt x="88" y="2679"/>
                    </a:lnTo>
                    <a:lnTo>
                      <a:pt x="67" y="2725"/>
                    </a:lnTo>
                    <a:lnTo>
                      <a:pt x="45" y="2779"/>
                    </a:lnTo>
                    <a:lnTo>
                      <a:pt x="27" y="2838"/>
                    </a:lnTo>
                    <a:lnTo>
                      <a:pt x="12" y="2902"/>
                    </a:lnTo>
                    <a:lnTo>
                      <a:pt x="2" y="2971"/>
                    </a:lnTo>
                    <a:lnTo>
                      <a:pt x="0" y="3044"/>
                    </a:lnTo>
                    <a:lnTo>
                      <a:pt x="5" y="3120"/>
                    </a:lnTo>
                    <a:lnTo>
                      <a:pt x="21" y="3198"/>
                    </a:lnTo>
                    <a:lnTo>
                      <a:pt x="50" y="3277"/>
                    </a:lnTo>
                    <a:lnTo>
                      <a:pt x="91" y="3357"/>
                    </a:lnTo>
                    <a:lnTo>
                      <a:pt x="148" y="3438"/>
                    </a:lnTo>
                    <a:lnTo>
                      <a:pt x="167" y="3473"/>
                    </a:lnTo>
                    <a:lnTo>
                      <a:pt x="194" y="3537"/>
                    </a:lnTo>
                    <a:lnTo>
                      <a:pt x="230" y="3625"/>
                    </a:lnTo>
                    <a:lnTo>
                      <a:pt x="273" y="3730"/>
                    </a:lnTo>
                    <a:lnTo>
                      <a:pt x="323" y="3849"/>
                    </a:lnTo>
                    <a:lnTo>
                      <a:pt x="378" y="3975"/>
                    </a:lnTo>
                    <a:lnTo>
                      <a:pt x="439" y="4105"/>
                    </a:lnTo>
                    <a:lnTo>
                      <a:pt x="507" y="4232"/>
                    </a:lnTo>
                    <a:lnTo>
                      <a:pt x="578" y="4350"/>
                    </a:lnTo>
                    <a:lnTo>
                      <a:pt x="655" y="4455"/>
                    </a:lnTo>
                    <a:lnTo>
                      <a:pt x="735" y="4543"/>
                    </a:lnTo>
                    <a:lnTo>
                      <a:pt x="819" y="4607"/>
                    </a:lnTo>
                    <a:lnTo>
                      <a:pt x="907" y="4643"/>
                    </a:lnTo>
                    <a:lnTo>
                      <a:pt x="996" y="4644"/>
                    </a:lnTo>
                    <a:lnTo>
                      <a:pt x="1089" y="4607"/>
                    </a:lnTo>
                    <a:lnTo>
                      <a:pt x="1183" y="4526"/>
                    </a:lnTo>
                    <a:lnTo>
                      <a:pt x="1176" y="4526"/>
                    </a:lnTo>
                    <a:lnTo>
                      <a:pt x="1168" y="4513"/>
                    </a:lnTo>
                    <a:lnTo>
                      <a:pt x="1161" y="4486"/>
                    </a:lnTo>
                    <a:lnTo>
                      <a:pt x="1154" y="4445"/>
                    </a:lnTo>
                    <a:lnTo>
                      <a:pt x="1146" y="4392"/>
                    </a:lnTo>
                    <a:lnTo>
                      <a:pt x="1138" y="4328"/>
                    </a:lnTo>
                    <a:lnTo>
                      <a:pt x="1129" y="4253"/>
                    </a:lnTo>
                    <a:lnTo>
                      <a:pt x="1118" y="4169"/>
                    </a:lnTo>
                    <a:lnTo>
                      <a:pt x="1106" y="4074"/>
                    </a:lnTo>
                    <a:lnTo>
                      <a:pt x="1093" y="3971"/>
                    </a:lnTo>
                    <a:lnTo>
                      <a:pt x="1077" y="3860"/>
                    </a:lnTo>
                    <a:lnTo>
                      <a:pt x="1058" y="3742"/>
                    </a:lnTo>
                    <a:lnTo>
                      <a:pt x="1037" y="3618"/>
                    </a:lnTo>
                    <a:lnTo>
                      <a:pt x="1015" y="3488"/>
                    </a:lnTo>
                    <a:lnTo>
                      <a:pt x="987" y="3353"/>
                    </a:lnTo>
                    <a:lnTo>
                      <a:pt x="958" y="3214"/>
                    </a:lnTo>
                    <a:lnTo>
                      <a:pt x="957" y="3191"/>
                    </a:lnTo>
                    <a:lnTo>
                      <a:pt x="961" y="3162"/>
                    </a:lnTo>
                    <a:lnTo>
                      <a:pt x="971" y="3126"/>
                    </a:lnTo>
                    <a:lnTo>
                      <a:pt x="985" y="3086"/>
                    </a:lnTo>
                    <a:lnTo>
                      <a:pt x="1003" y="3041"/>
                    </a:lnTo>
                    <a:lnTo>
                      <a:pt x="1022" y="2994"/>
                    </a:lnTo>
                    <a:lnTo>
                      <a:pt x="1045" y="2945"/>
                    </a:lnTo>
                    <a:lnTo>
                      <a:pt x="1069" y="2894"/>
                    </a:lnTo>
                    <a:lnTo>
                      <a:pt x="1093" y="2844"/>
                    </a:lnTo>
                    <a:lnTo>
                      <a:pt x="1117" y="2796"/>
                    </a:lnTo>
                    <a:lnTo>
                      <a:pt x="1141" y="2749"/>
                    </a:lnTo>
                    <a:lnTo>
                      <a:pt x="1161" y="2707"/>
                    </a:lnTo>
                    <a:lnTo>
                      <a:pt x="1181" y="2669"/>
                    </a:lnTo>
                    <a:lnTo>
                      <a:pt x="1197" y="2636"/>
                    </a:lnTo>
                    <a:lnTo>
                      <a:pt x="1209" y="2611"/>
                    </a:lnTo>
                    <a:lnTo>
                      <a:pt x="1218" y="2594"/>
                    </a:lnTo>
                    <a:lnTo>
                      <a:pt x="1233" y="2552"/>
                    </a:lnTo>
                    <a:lnTo>
                      <a:pt x="1246" y="2513"/>
                    </a:lnTo>
                    <a:lnTo>
                      <a:pt x="1257" y="2477"/>
                    </a:lnTo>
                    <a:lnTo>
                      <a:pt x="1266" y="2443"/>
                    </a:lnTo>
                    <a:lnTo>
                      <a:pt x="1272" y="2412"/>
                    </a:lnTo>
                    <a:lnTo>
                      <a:pt x="1278" y="2383"/>
                    </a:lnTo>
                    <a:lnTo>
                      <a:pt x="1281" y="2356"/>
                    </a:lnTo>
                    <a:lnTo>
                      <a:pt x="1283" y="2331"/>
                    </a:lnTo>
                    <a:lnTo>
                      <a:pt x="1284" y="2307"/>
                    </a:lnTo>
                    <a:lnTo>
                      <a:pt x="1286" y="2286"/>
                    </a:lnTo>
                    <a:lnTo>
                      <a:pt x="1286" y="2265"/>
                    </a:lnTo>
                    <a:lnTo>
                      <a:pt x="1286" y="2244"/>
                    </a:lnTo>
                    <a:lnTo>
                      <a:pt x="1284" y="2226"/>
                    </a:lnTo>
                    <a:lnTo>
                      <a:pt x="1284" y="2208"/>
                    </a:lnTo>
                    <a:lnTo>
                      <a:pt x="1286" y="2189"/>
                    </a:lnTo>
                    <a:lnTo>
                      <a:pt x="1287" y="2172"/>
                    </a:lnTo>
                    <a:lnTo>
                      <a:pt x="1290" y="2113"/>
                    </a:lnTo>
                    <a:lnTo>
                      <a:pt x="1290" y="2063"/>
                    </a:lnTo>
                    <a:lnTo>
                      <a:pt x="1289" y="2022"/>
                    </a:lnTo>
                    <a:lnTo>
                      <a:pt x="1286" y="1987"/>
                    </a:lnTo>
                    <a:lnTo>
                      <a:pt x="1281" y="1959"/>
                    </a:lnTo>
                    <a:lnTo>
                      <a:pt x="1277" y="1935"/>
                    </a:lnTo>
                    <a:lnTo>
                      <a:pt x="1272" y="1915"/>
                    </a:lnTo>
                    <a:lnTo>
                      <a:pt x="1269" y="1898"/>
                    </a:lnTo>
                    <a:lnTo>
                      <a:pt x="1267" y="1883"/>
                    </a:lnTo>
                    <a:lnTo>
                      <a:pt x="1267" y="1869"/>
                    </a:lnTo>
                    <a:lnTo>
                      <a:pt x="1270" y="1855"/>
                    </a:lnTo>
                    <a:lnTo>
                      <a:pt x="1277" y="1838"/>
                    </a:lnTo>
                    <a:lnTo>
                      <a:pt x="1287" y="1820"/>
                    </a:lnTo>
                    <a:lnTo>
                      <a:pt x="1302" y="1798"/>
                    </a:lnTo>
                    <a:lnTo>
                      <a:pt x="1323" y="1772"/>
                    </a:lnTo>
                    <a:lnTo>
                      <a:pt x="1349" y="1741"/>
                    </a:lnTo>
                    <a:lnTo>
                      <a:pt x="1414" y="1673"/>
                    </a:lnTo>
                    <a:lnTo>
                      <a:pt x="1475" y="1632"/>
                    </a:lnTo>
                    <a:lnTo>
                      <a:pt x="1531" y="1616"/>
                    </a:lnTo>
                    <a:lnTo>
                      <a:pt x="1586" y="1619"/>
                    </a:lnTo>
                    <a:lnTo>
                      <a:pt x="1637" y="1640"/>
                    </a:lnTo>
                    <a:lnTo>
                      <a:pt x="1688" y="1675"/>
                    </a:lnTo>
                    <a:lnTo>
                      <a:pt x="1740" y="1722"/>
                    </a:lnTo>
                    <a:lnTo>
                      <a:pt x="1792" y="1777"/>
                    </a:lnTo>
                    <a:lnTo>
                      <a:pt x="1847" y="1838"/>
                    </a:lnTo>
                    <a:lnTo>
                      <a:pt x="1906" y="1900"/>
                    </a:lnTo>
                    <a:lnTo>
                      <a:pt x="1968" y="1962"/>
                    </a:lnTo>
                    <a:lnTo>
                      <a:pt x="2035" y="2020"/>
                    </a:lnTo>
                    <a:lnTo>
                      <a:pt x="2110" y="2071"/>
                    </a:lnTo>
                    <a:lnTo>
                      <a:pt x="2192" y="2112"/>
                    </a:lnTo>
                    <a:lnTo>
                      <a:pt x="2281" y="2139"/>
                    </a:lnTo>
                    <a:lnTo>
                      <a:pt x="2381" y="2151"/>
                    </a:lnTo>
                    <a:lnTo>
                      <a:pt x="2453" y="2147"/>
                    </a:lnTo>
                    <a:lnTo>
                      <a:pt x="2527" y="2133"/>
                    </a:lnTo>
                    <a:lnTo>
                      <a:pt x="2602" y="2109"/>
                    </a:lnTo>
                    <a:lnTo>
                      <a:pt x="2676" y="2077"/>
                    </a:lnTo>
                    <a:lnTo>
                      <a:pt x="2747" y="2039"/>
                    </a:lnTo>
                    <a:lnTo>
                      <a:pt x="2814" y="1995"/>
                    </a:lnTo>
                    <a:lnTo>
                      <a:pt x="2875" y="1946"/>
                    </a:lnTo>
                    <a:lnTo>
                      <a:pt x="2929" y="1892"/>
                    </a:lnTo>
                    <a:lnTo>
                      <a:pt x="2975" y="1836"/>
                    </a:lnTo>
                    <a:lnTo>
                      <a:pt x="3011" y="1777"/>
                    </a:lnTo>
                    <a:lnTo>
                      <a:pt x="3035" y="1719"/>
                    </a:lnTo>
                    <a:lnTo>
                      <a:pt x="3045" y="1659"/>
                    </a:lnTo>
                    <a:lnTo>
                      <a:pt x="3041" y="1602"/>
                    </a:lnTo>
                    <a:lnTo>
                      <a:pt x="3021" y="1546"/>
                    </a:lnTo>
                    <a:lnTo>
                      <a:pt x="2984" y="1494"/>
                    </a:lnTo>
                    <a:lnTo>
                      <a:pt x="2927" y="1447"/>
                    </a:lnTo>
                    <a:lnTo>
                      <a:pt x="2903" y="1431"/>
                    </a:lnTo>
                    <a:lnTo>
                      <a:pt x="2878" y="1414"/>
                    </a:lnTo>
                    <a:lnTo>
                      <a:pt x="2852" y="1395"/>
                    </a:lnTo>
                    <a:lnTo>
                      <a:pt x="2824" y="1376"/>
                    </a:lnTo>
                    <a:lnTo>
                      <a:pt x="2794" y="1356"/>
                    </a:lnTo>
                    <a:lnTo>
                      <a:pt x="2764" y="1337"/>
                    </a:lnTo>
                    <a:lnTo>
                      <a:pt x="2732" y="1317"/>
                    </a:lnTo>
                    <a:lnTo>
                      <a:pt x="2699" y="1300"/>
                    </a:lnTo>
                    <a:lnTo>
                      <a:pt x="2665" y="1282"/>
                    </a:lnTo>
                    <a:lnTo>
                      <a:pt x="2630" y="1267"/>
                    </a:lnTo>
                    <a:lnTo>
                      <a:pt x="2594" y="1254"/>
                    </a:lnTo>
                    <a:lnTo>
                      <a:pt x="2558" y="1243"/>
                    </a:lnTo>
                    <a:lnTo>
                      <a:pt x="2521" y="1236"/>
                    </a:lnTo>
                    <a:lnTo>
                      <a:pt x="2483" y="1230"/>
                    </a:lnTo>
                    <a:lnTo>
                      <a:pt x="2445" y="1229"/>
                    </a:lnTo>
                    <a:lnTo>
                      <a:pt x="2408" y="1232"/>
                    </a:lnTo>
                    <a:lnTo>
                      <a:pt x="2356" y="1231"/>
                    </a:lnTo>
                    <a:lnTo>
                      <a:pt x="2310" y="1217"/>
                    </a:lnTo>
                    <a:lnTo>
                      <a:pt x="2270" y="1191"/>
                    </a:lnTo>
                    <a:lnTo>
                      <a:pt x="2233" y="1154"/>
                    </a:lnTo>
                    <a:lnTo>
                      <a:pt x="2200" y="1109"/>
                    </a:lnTo>
                    <a:lnTo>
                      <a:pt x="2170" y="1055"/>
                    </a:lnTo>
                    <a:lnTo>
                      <a:pt x="2143" y="997"/>
                    </a:lnTo>
                    <a:lnTo>
                      <a:pt x="2117" y="934"/>
                    </a:lnTo>
                    <a:lnTo>
                      <a:pt x="2093" y="868"/>
                    </a:lnTo>
                    <a:lnTo>
                      <a:pt x="2069" y="801"/>
                    </a:lnTo>
                    <a:lnTo>
                      <a:pt x="2046" y="735"/>
                    </a:lnTo>
                    <a:lnTo>
                      <a:pt x="2022" y="671"/>
                    </a:lnTo>
                    <a:lnTo>
                      <a:pt x="1997" y="610"/>
                    </a:lnTo>
                    <a:lnTo>
                      <a:pt x="1971" y="555"/>
                    </a:lnTo>
                    <a:lnTo>
                      <a:pt x="1943" y="506"/>
                    </a:lnTo>
                    <a:lnTo>
                      <a:pt x="1912" y="466"/>
                    </a:lnTo>
                    <a:lnTo>
                      <a:pt x="1860" y="411"/>
                    </a:lnTo>
                    <a:lnTo>
                      <a:pt x="1808" y="362"/>
                    </a:lnTo>
                    <a:lnTo>
                      <a:pt x="1752" y="314"/>
                    </a:lnTo>
                    <a:lnTo>
                      <a:pt x="1696" y="269"/>
                    </a:lnTo>
                    <a:lnTo>
                      <a:pt x="1638" y="227"/>
                    </a:lnTo>
                    <a:lnTo>
                      <a:pt x="1579" y="189"/>
                    </a:lnTo>
                    <a:lnTo>
                      <a:pt x="1517" y="153"/>
                    </a:lnTo>
                    <a:lnTo>
                      <a:pt x="1455" y="122"/>
                    </a:lnTo>
                    <a:lnTo>
                      <a:pt x="1392" y="93"/>
                    </a:lnTo>
                    <a:lnTo>
                      <a:pt x="1327" y="68"/>
                    </a:lnTo>
                    <a:lnTo>
                      <a:pt x="1260" y="47"/>
                    </a:lnTo>
                    <a:lnTo>
                      <a:pt x="1193" y="29"/>
                    </a:lnTo>
                    <a:lnTo>
                      <a:pt x="1124" y="16"/>
                    </a:lnTo>
                    <a:lnTo>
                      <a:pt x="1054" y="6"/>
                    </a:lnTo>
                    <a:lnTo>
                      <a:pt x="983" y="1"/>
                    </a:lnTo>
                    <a:lnTo>
                      <a:pt x="912" y="0"/>
                    </a:lnTo>
                    <a:lnTo>
                      <a:pt x="146" y="2572"/>
                    </a:lnTo>
                    <a:close/>
                  </a:path>
                </a:pathLst>
              </a:custGeom>
              <a:solidFill>
                <a:srgbClr val="FDD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54" name="Freeform 242"/>
              <p:cNvSpPr>
                <a:spLocks/>
              </p:cNvSpPr>
              <p:nvPr/>
            </p:nvSpPr>
            <p:spPr bwMode="auto">
              <a:xfrm>
                <a:off x="1179" y="1186"/>
                <a:ext cx="54" cy="343"/>
              </a:xfrm>
              <a:custGeom>
                <a:avLst/>
                <a:gdLst>
                  <a:gd name="T0" fmla="*/ 0 w 397"/>
                  <a:gd name="T1" fmla="*/ 0 h 2514"/>
                  <a:gd name="T2" fmla="*/ 0 w 397"/>
                  <a:gd name="T3" fmla="*/ 0 h 2514"/>
                  <a:gd name="T4" fmla="*/ 0 w 397"/>
                  <a:gd name="T5" fmla="*/ 0 h 2514"/>
                  <a:gd name="T6" fmla="*/ 0 w 397"/>
                  <a:gd name="T7" fmla="*/ 0 h 2514"/>
                  <a:gd name="T8" fmla="*/ 0 w 397"/>
                  <a:gd name="T9" fmla="*/ 0 h 2514"/>
                  <a:gd name="T10" fmla="*/ 0 w 397"/>
                  <a:gd name="T11" fmla="*/ 0 h 2514"/>
                  <a:gd name="T12" fmla="*/ 0 w 397"/>
                  <a:gd name="T13" fmla="*/ 0 h 2514"/>
                  <a:gd name="T14" fmla="*/ 0 w 397"/>
                  <a:gd name="T15" fmla="*/ 0 h 2514"/>
                  <a:gd name="T16" fmla="*/ 0 w 397"/>
                  <a:gd name="T17" fmla="*/ 0 h 2514"/>
                  <a:gd name="T18" fmla="*/ 0 w 397"/>
                  <a:gd name="T19" fmla="*/ 0 h 2514"/>
                  <a:gd name="T20" fmla="*/ 0 w 397"/>
                  <a:gd name="T21" fmla="*/ 0 h 2514"/>
                  <a:gd name="T22" fmla="*/ 0 w 397"/>
                  <a:gd name="T23" fmla="*/ 0 h 2514"/>
                  <a:gd name="T24" fmla="*/ 0 w 397"/>
                  <a:gd name="T25" fmla="*/ 0 h 2514"/>
                  <a:gd name="T26" fmla="*/ 0 w 397"/>
                  <a:gd name="T27" fmla="*/ 0 h 2514"/>
                  <a:gd name="T28" fmla="*/ 0 w 397"/>
                  <a:gd name="T29" fmla="*/ 0 h 2514"/>
                  <a:gd name="T30" fmla="*/ 0 w 397"/>
                  <a:gd name="T31" fmla="*/ 0 h 2514"/>
                  <a:gd name="T32" fmla="*/ 0 w 397"/>
                  <a:gd name="T33" fmla="*/ 0 h 251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7" h="2514">
                    <a:moveTo>
                      <a:pt x="374" y="2514"/>
                    </a:moveTo>
                    <a:lnTo>
                      <a:pt x="387" y="2443"/>
                    </a:lnTo>
                    <a:lnTo>
                      <a:pt x="395" y="2364"/>
                    </a:lnTo>
                    <a:lnTo>
                      <a:pt x="397" y="2274"/>
                    </a:lnTo>
                    <a:lnTo>
                      <a:pt x="392" y="2174"/>
                    </a:lnTo>
                    <a:lnTo>
                      <a:pt x="382" y="2063"/>
                    </a:lnTo>
                    <a:lnTo>
                      <a:pt x="367" y="1940"/>
                    </a:lnTo>
                    <a:lnTo>
                      <a:pt x="347" y="1806"/>
                    </a:lnTo>
                    <a:lnTo>
                      <a:pt x="322" y="1659"/>
                    </a:lnTo>
                    <a:lnTo>
                      <a:pt x="294" y="1500"/>
                    </a:lnTo>
                    <a:lnTo>
                      <a:pt x="261" y="1328"/>
                    </a:lnTo>
                    <a:lnTo>
                      <a:pt x="224" y="1142"/>
                    </a:lnTo>
                    <a:lnTo>
                      <a:pt x="185" y="943"/>
                    </a:lnTo>
                    <a:lnTo>
                      <a:pt x="142" y="730"/>
                    </a:lnTo>
                    <a:lnTo>
                      <a:pt x="97" y="501"/>
                    </a:lnTo>
                    <a:lnTo>
                      <a:pt x="49" y="258"/>
                    </a:ln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55" name="Freeform 243"/>
              <p:cNvSpPr>
                <a:spLocks/>
              </p:cNvSpPr>
              <p:nvPr/>
            </p:nvSpPr>
            <p:spPr bwMode="auto">
              <a:xfrm>
                <a:off x="1224" y="1527"/>
                <a:ext cx="12" cy="3"/>
              </a:xfrm>
              <a:custGeom>
                <a:avLst/>
                <a:gdLst>
                  <a:gd name="T0" fmla="*/ 0 w 89"/>
                  <a:gd name="T1" fmla="*/ 0 h 24"/>
                  <a:gd name="T2" fmla="*/ 0 w 89"/>
                  <a:gd name="T3" fmla="*/ 0 h 24"/>
                  <a:gd name="T4" fmla="*/ 0 w 89"/>
                  <a:gd name="T5" fmla="*/ 0 h 2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9" h="24">
                    <a:moveTo>
                      <a:pt x="89" y="24"/>
                    </a:moveTo>
                    <a:lnTo>
                      <a:pt x="0" y="0"/>
                    </a:lnTo>
                    <a:lnTo>
                      <a:pt x="89" y="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56" name="Freeform 244"/>
              <p:cNvSpPr>
                <a:spLocks/>
              </p:cNvSpPr>
              <p:nvPr/>
            </p:nvSpPr>
            <p:spPr bwMode="auto">
              <a:xfrm>
                <a:off x="1173" y="1185"/>
                <a:ext cx="12" cy="2"/>
              </a:xfrm>
              <a:custGeom>
                <a:avLst/>
                <a:gdLst>
                  <a:gd name="T0" fmla="*/ 0 w 92"/>
                  <a:gd name="T1" fmla="*/ 0 h 15"/>
                  <a:gd name="T2" fmla="*/ 0 w 92"/>
                  <a:gd name="T3" fmla="*/ 0 h 15"/>
                  <a:gd name="T4" fmla="*/ 0 w 92"/>
                  <a:gd name="T5" fmla="*/ 0 h 1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2" h="15">
                    <a:moveTo>
                      <a:pt x="0" y="15"/>
                    </a:moveTo>
                    <a:lnTo>
                      <a:pt x="92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57" name="Freeform 245"/>
              <p:cNvSpPr>
                <a:spLocks/>
              </p:cNvSpPr>
              <p:nvPr/>
            </p:nvSpPr>
            <p:spPr bwMode="auto">
              <a:xfrm>
                <a:off x="843" y="1173"/>
                <a:ext cx="165" cy="376"/>
              </a:xfrm>
              <a:custGeom>
                <a:avLst/>
                <a:gdLst>
                  <a:gd name="T0" fmla="*/ 0 w 1213"/>
                  <a:gd name="T1" fmla="*/ 0 h 2750"/>
                  <a:gd name="T2" fmla="*/ 0 w 1213"/>
                  <a:gd name="T3" fmla="*/ 0 h 2750"/>
                  <a:gd name="T4" fmla="*/ 0 w 1213"/>
                  <a:gd name="T5" fmla="*/ 0 h 2750"/>
                  <a:gd name="T6" fmla="*/ 0 w 1213"/>
                  <a:gd name="T7" fmla="*/ 0 h 2750"/>
                  <a:gd name="T8" fmla="*/ 0 w 1213"/>
                  <a:gd name="T9" fmla="*/ 0 h 2750"/>
                  <a:gd name="T10" fmla="*/ 0 w 1213"/>
                  <a:gd name="T11" fmla="*/ 0 h 2750"/>
                  <a:gd name="T12" fmla="*/ 0 w 1213"/>
                  <a:gd name="T13" fmla="*/ 0 h 2750"/>
                  <a:gd name="T14" fmla="*/ 0 w 1213"/>
                  <a:gd name="T15" fmla="*/ 0 h 2750"/>
                  <a:gd name="T16" fmla="*/ 0 w 1213"/>
                  <a:gd name="T17" fmla="*/ 0 h 2750"/>
                  <a:gd name="T18" fmla="*/ 0 w 1213"/>
                  <a:gd name="T19" fmla="*/ 0 h 2750"/>
                  <a:gd name="T20" fmla="*/ 0 w 1213"/>
                  <a:gd name="T21" fmla="*/ 0 h 2750"/>
                  <a:gd name="T22" fmla="*/ 0 w 1213"/>
                  <a:gd name="T23" fmla="*/ 0 h 2750"/>
                  <a:gd name="T24" fmla="*/ 0 w 1213"/>
                  <a:gd name="T25" fmla="*/ 0 h 2750"/>
                  <a:gd name="T26" fmla="*/ 0 w 1213"/>
                  <a:gd name="T27" fmla="*/ 0 h 2750"/>
                  <a:gd name="T28" fmla="*/ 0 w 1213"/>
                  <a:gd name="T29" fmla="*/ 0 h 2750"/>
                  <a:gd name="T30" fmla="*/ 0 w 1213"/>
                  <a:gd name="T31" fmla="*/ 0 h 2750"/>
                  <a:gd name="T32" fmla="*/ 0 w 1213"/>
                  <a:gd name="T33" fmla="*/ 0 h 27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13" h="2750">
                    <a:moveTo>
                      <a:pt x="3" y="0"/>
                    </a:moveTo>
                    <a:lnTo>
                      <a:pt x="1" y="12"/>
                    </a:lnTo>
                    <a:lnTo>
                      <a:pt x="0" y="46"/>
                    </a:lnTo>
                    <a:lnTo>
                      <a:pt x="0" y="106"/>
                    </a:lnTo>
                    <a:lnTo>
                      <a:pt x="3" y="188"/>
                    </a:lnTo>
                    <a:lnTo>
                      <a:pt x="13" y="291"/>
                    </a:lnTo>
                    <a:lnTo>
                      <a:pt x="33" y="417"/>
                    </a:lnTo>
                    <a:lnTo>
                      <a:pt x="62" y="562"/>
                    </a:lnTo>
                    <a:lnTo>
                      <a:pt x="106" y="729"/>
                    </a:lnTo>
                    <a:lnTo>
                      <a:pt x="164" y="917"/>
                    </a:lnTo>
                    <a:lnTo>
                      <a:pt x="242" y="1124"/>
                    </a:lnTo>
                    <a:lnTo>
                      <a:pt x="338" y="1351"/>
                    </a:lnTo>
                    <a:lnTo>
                      <a:pt x="458" y="1595"/>
                    </a:lnTo>
                    <a:lnTo>
                      <a:pt x="604" y="1858"/>
                    </a:lnTo>
                    <a:lnTo>
                      <a:pt x="776" y="2138"/>
                    </a:lnTo>
                    <a:lnTo>
                      <a:pt x="978" y="2435"/>
                    </a:lnTo>
                    <a:lnTo>
                      <a:pt x="1213" y="275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58" name="Freeform 246"/>
              <p:cNvSpPr>
                <a:spLocks/>
              </p:cNvSpPr>
              <p:nvPr/>
            </p:nvSpPr>
            <p:spPr bwMode="auto">
              <a:xfrm>
                <a:off x="837" y="1173"/>
                <a:ext cx="13" cy="1"/>
              </a:xfrm>
              <a:custGeom>
                <a:avLst/>
                <a:gdLst>
                  <a:gd name="T0" fmla="*/ 0 w 91"/>
                  <a:gd name="T1" fmla="*/ 0 h 11"/>
                  <a:gd name="T2" fmla="*/ 0 w 91"/>
                  <a:gd name="T3" fmla="*/ 0 h 11"/>
                  <a:gd name="T4" fmla="*/ 0 w 91"/>
                  <a:gd name="T5" fmla="*/ 0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1" h="11">
                    <a:moveTo>
                      <a:pt x="0" y="0"/>
                    </a:moveTo>
                    <a:lnTo>
                      <a:pt x="91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59" name="Freeform 247"/>
              <p:cNvSpPr>
                <a:spLocks/>
              </p:cNvSpPr>
              <p:nvPr/>
            </p:nvSpPr>
            <p:spPr bwMode="auto">
              <a:xfrm>
                <a:off x="1003" y="1545"/>
                <a:ext cx="10" cy="7"/>
              </a:xfrm>
              <a:custGeom>
                <a:avLst/>
                <a:gdLst>
                  <a:gd name="T0" fmla="*/ 0 w 72"/>
                  <a:gd name="T1" fmla="*/ 0 h 57"/>
                  <a:gd name="T2" fmla="*/ 0 w 72"/>
                  <a:gd name="T3" fmla="*/ 0 h 57"/>
                  <a:gd name="T4" fmla="*/ 0 w 72"/>
                  <a:gd name="T5" fmla="*/ 0 h 5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2" h="57">
                    <a:moveTo>
                      <a:pt x="72" y="0"/>
                    </a:moveTo>
                    <a:lnTo>
                      <a:pt x="0" y="57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60" name="Line 248"/>
              <p:cNvSpPr>
                <a:spLocks noChangeShapeType="1"/>
              </p:cNvSpPr>
              <p:nvPr/>
            </p:nvSpPr>
            <p:spPr bwMode="auto">
              <a:xfrm flipH="1" flipV="1">
                <a:off x="1006" y="1534"/>
                <a:ext cx="2" cy="15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61" name="Freeform 249"/>
              <p:cNvSpPr>
                <a:spLocks/>
              </p:cNvSpPr>
              <p:nvPr/>
            </p:nvSpPr>
            <p:spPr bwMode="auto">
              <a:xfrm>
                <a:off x="963" y="1534"/>
                <a:ext cx="45" cy="198"/>
              </a:xfrm>
              <a:custGeom>
                <a:avLst/>
                <a:gdLst>
                  <a:gd name="T0" fmla="*/ 0 w 329"/>
                  <a:gd name="T1" fmla="*/ 0 h 1459"/>
                  <a:gd name="T2" fmla="*/ 0 w 329"/>
                  <a:gd name="T3" fmla="*/ 0 h 1459"/>
                  <a:gd name="T4" fmla="*/ 0 w 329"/>
                  <a:gd name="T5" fmla="*/ 0 h 1459"/>
                  <a:gd name="T6" fmla="*/ 0 w 329"/>
                  <a:gd name="T7" fmla="*/ 0 h 1459"/>
                  <a:gd name="T8" fmla="*/ 0 w 329"/>
                  <a:gd name="T9" fmla="*/ 0 h 1459"/>
                  <a:gd name="T10" fmla="*/ 0 w 329"/>
                  <a:gd name="T11" fmla="*/ 0 h 1459"/>
                  <a:gd name="T12" fmla="*/ 0 w 329"/>
                  <a:gd name="T13" fmla="*/ 0 h 1459"/>
                  <a:gd name="T14" fmla="*/ 0 w 329"/>
                  <a:gd name="T15" fmla="*/ 0 h 1459"/>
                  <a:gd name="T16" fmla="*/ 0 w 329"/>
                  <a:gd name="T17" fmla="*/ 0 h 1459"/>
                  <a:gd name="T18" fmla="*/ 0 w 329"/>
                  <a:gd name="T19" fmla="*/ 0 h 1459"/>
                  <a:gd name="T20" fmla="*/ 0 w 329"/>
                  <a:gd name="T21" fmla="*/ 0 h 1459"/>
                  <a:gd name="T22" fmla="*/ 0 w 329"/>
                  <a:gd name="T23" fmla="*/ 0 h 1459"/>
                  <a:gd name="T24" fmla="*/ 0 w 329"/>
                  <a:gd name="T25" fmla="*/ 0 h 1459"/>
                  <a:gd name="T26" fmla="*/ 0 w 329"/>
                  <a:gd name="T27" fmla="*/ 0 h 1459"/>
                  <a:gd name="T28" fmla="*/ 0 w 329"/>
                  <a:gd name="T29" fmla="*/ 0 h 1459"/>
                  <a:gd name="T30" fmla="*/ 0 w 329"/>
                  <a:gd name="T31" fmla="*/ 0 h 1459"/>
                  <a:gd name="T32" fmla="*/ 0 w 329"/>
                  <a:gd name="T33" fmla="*/ 0 h 14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9" h="1459">
                    <a:moveTo>
                      <a:pt x="314" y="0"/>
                    </a:moveTo>
                    <a:lnTo>
                      <a:pt x="325" y="119"/>
                    </a:lnTo>
                    <a:lnTo>
                      <a:pt x="329" y="232"/>
                    </a:lnTo>
                    <a:lnTo>
                      <a:pt x="325" y="339"/>
                    </a:lnTo>
                    <a:lnTo>
                      <a:pt x="315" y="442"/>
                    </a:lnTo>
                    <a:lnTo>
                      <a:pt x="300" y="541"/>
                    </a:lnTo>
                    <a:lnTo>
                      <a:pt x="281" y="636"/>
                    </a:lnTo>
                    <a:lnTo>
                      <a:pt x="258" y="727"/>
                    </a:lnTo>
                    <a:lnTo>
                      <a:pt x="232" y="816"/>
                    </a:lnTo>
                    <a:lnTo>
                      <a:pt x="202" y="901"/>
                    </a:lnTo>
                    <a:lnTo>
                      <a:pt x="172" y="984"/>
                    </a:lnTo>
                    <a:lnTo>
                      <a:pt x="140" y="1066"/>
                    </a:lnTo>
                    <a:lnTo>
                      <a:pt x="110" y="1145"/>
                    </a:lnTo>
                    <a:lnTo>
                      <a:pt x="79" y="1224"/>
                    </a:lnTo>
                    <a:lnTo>
                      <a:pt x="50" y="1302"/>
                    </a:lnTo>
                    <a:lnTo>
                      <a:pt x="23" y="1380"/>
                    </a:lnTo>
                    <a:lnTo>
                      <a:pt x="0" y="1459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62" name="Freeform 250"/>
              <p:cNvSpPr>
                <a:spLocks/>
              </p:cNvSpPr>
              <p:nvPr/>
            </p:nvSpPr>
            <p:spPr bwMode="auto">
              <a:xfrm>
                <a:off x="999" y="1533"/>
                <a:ext cx="13" cy="1"/>
              </a:xfrm>
              <a:custGeom>
                <a:avLst/>
                <a:gdLst>
                  <a:gd name="T0" fmla="*/ 0 w 91"/>
                  <a:gd name="T1" fmla="*/ 0 h 11"/>
                  <a:gd name="T2" fmla="*/ 0 w 91"/>
                  <a:gd name="T3" fmla="*/ 0 h 11"/>
                  <a:gd name="T4" fmla="*/ 0 w 91"/>
                  <a:gd name="T5" fmla="*/ 0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1" h="11">
                    <a:moveTo>
                      <a:pt x="0" y="11"/>
                    </a:moveTo>
                    <a:lnTo>
                      <a:pt x="9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63" name="Freeform 251"/>
              <p:cNvSpPr>
                <a:spLocks/>
              </p:cNvSpPr>
              <p:nvPr/>
            </p:nvSpPr>
            <p:spPr bwMode="auto">
              <a:xfrm>
                <a:off x="957" y="1731"/>
                <a:ext cx="12" cy="3"/>
              </a:xfrm>
              <a:custGeom>
                <a:avLst/>
                <a:gdLst>
                  <a:gd name="T0" fmla="*/ 0 w 90"/>
                  <a:gd name="T1" fmla="*/ 0 h 24"/>
                  <a:gd name="T2" fmla="*/ 0 w 90"/>
                  <a:gd name="T3" fmla="*/ 0 h 24"/>
                  <a:gd name="T4" fmla="*/ 0 w 90"/>
                  <a:gd name="T5" fmla="*/ 0 h 2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0" h="24">
                    <a:moveTo>
                      <a:pt x="90" y="24"/>
                    </a:moveTo>
                    <a:lnTo>
                      <a:pt x="0" y="0"/>
                    </a:lnTo>
                    <a:lnTo>
                      <a:pt x="90" y="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64" name="Freeform 252"/>
              <p:cNvSpPr>
                <a:spLocks/>
              </p:cNvSpPr>
              <p:nvPr/>
            </p:nvSpPr>
            <p:spPr bwMode="auto">
              <a:xfrm>
                <a:off x="960" y="1732"/>
                <a:ext cx="106" cy="284"/>
              </a:xfrm>
              <a:custGeom>
                <a:avLst/>
                <a:gdLst>
                  <a:gd name="T0" fmla="*/ 0 w 776"/>
                  <a:gd name="T1" fmla="*/ 0 h 2075"/>
                  <a:gd name="T2" fmla="*/ 0 w 776"/>
                  <a:gd name="T3" fmla="*/ 0 h 2075"/>
                  <a:gd name="T4" fmla="*/ 0 w 776"/>
                  <a:gd name="T5" fmla="*/ 0 h 2075"/>
                  <a:gd name="T6" fmla="*/ 0 w 776"/>
                  <a:gd name="T7" fmla="*/ 0 h 2075"/>
                  <a:gd name="T8" fmla="*/ 0 w 776"/>
                  <a:gd name="T9" fmla="*/ 0 h 2075"/>
                  <a:gd name="T10" fmla="*/ 0 w 776"/>
                  <a:gd name="T11" fmla="*/ 0 h 2075"/>
                  <a:gd name="T12" fmla="*/ 0 w 776"/>
                  <a:gd name="T13" fmla="*/ 0 h 2075"/>
                  <a:gd name="T14" fmla="*/ 0 w 776"/>
                  <a:gd name="T15" fmla="*/ 0 h 2075"/>
                  <a:gd name="T16" fmla="*/ 0 w 776"/>
                  <a:gd name="T17" fmla="*/ 0 h 2075"/>
                  <a:gd name="T18" fmla="*/ 0 w 776"/>
                  <a:gd name="T19" fmla="*/ 0 h 2075"/>
                  <a:gd name="T20" fmla="*/ 0 w 776"/>
                  <a:gd name="T21" fmla="*/ 0 h 2075"/>
                  <a:gd name="T22" fmla="*/ 0 w 776"/>
                  <a:gd name="T23" fmla="*/ 0 h 2075"/>
                  <a:gd name="T24" fmla="*/ 0 w 776"/>
                  <a:gd name="T25" fmla="*/ 0 h 2075"/>
                  <a:gd name="T26" fmla="*/ 0 w 776"/>
                  <a:gd name="T27" fmla="*/ 0 h 2075"/>
                  <a:gd name="T28" fmla="*/ 0 w 776"/>
                  <a:gd name="T29" fmla="*/ 0 h 2075"/>
                  <a:gd name="T30" fmla="*/ 0 w 776"/>
                  <a:gd name="T31" fmla="*/ 0 h 2075"/>
                  <a:gd name="T32" fmla="*/ 0 w 776"/>
                  <a:gd name="T33" fmla="*/ 0 h 20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76" h="2075">
                    <a:moveTo>
                      <a:pt x="21" y="0"/>
                    </a:moveTo>
                    <a:lnTo>
                      <a:pt x="9" y="62"/>
                    </a:lnTo>
                    <a:lnTo>
                      <a:pt x="2" y="156"/>
                    </a:lnTo>
                    <a:lnTo>
                      <a:pt x="0" y="278"/>
                    </a:lnTo>
                    <a:lnTo>
                      <a:pt x="5" y="422"/>
                    </a:lnTo>
                    <a:lnTo>
                      <a:pt x="14" y="583"/>
                    </a:lnTo>
                    <a:lnTo>
                      <a:pt x="32" y="757"/>
                    </a:lnTo>
                    <a:lnTo>
                      <a:pt x="57" y="938"/>
                    </a:lnTo>
                    <a:lnTo>
                      <a:pt x="92" y="1120"/>
                    </a:lnTo>
                    <a:lnTo>
                      <a:pt x="135" y="1301"/>
                    </a:lnTo>
                    <a:lnTo>
                      <a:pt x="188" y="1474"/>
                    </a:lnTo>
                    <a:lnTo>
                      <a:pt x="254" y="1634"/>
                    </a:lnTo>
                    <a:lnTo>
                      <a:pt x="331" y="1777"/>
                    </a:lnTo>
                    <a:lnTo>
                      <a:pt x="421" y="1898"/>
                    </a:lnTo>
                    <a:lnTo>
                      <a:pt x="525" y="1990"/>
                    </a:lnTo>
                    <a:lnTo>
                      <a:pt x="642" y="2051"/>
                    </a:lnTo>
                    <a:lnTo>
                      <a:pt x="776" y="2075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65" name="Freeform 253"/>
              <p:cNvSpPr>
                <a:spLocks/>
              </p:cNvSpPr>
              <p:nvPr/>
            </p:nvSpPr>
            <p:spPr bwMode="auto">
              <a:xfrm>
                <a:off x="957" y="1731"/>
                <a:ext cx="12" cy="3"/>
              </a:xfrm>
              <a:custGeom>
                <a:avLst/>
                <a:gdLst>
                  <a:gd name="T0" fmla="*/ 0 w 90"/>
                  <a:gd name="T1" fmla="*/ 0 h 24"/>
                  <a:gd name="T2" fmla="*/ 0 w 90"/>
                  <a:gd name="T3" fmla="*/ 0 h 24"/>
                  <a:gd name="T4" fmla="*/ 0 w 90"/>
                  <a:gd name="T5" fmla="*/ 0 h 2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0" h="24">
                    <a:moveTo>
                      <a:pt x="0" y="0"/>
                    </a:moveTo>
                    <a:lnTo>
                      <a:pt x="9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66" name="Freeform 254"/>
              <p:cNvSpPr>
                <a:spLocks/>
              </p:cNvSpPr>
              <p:nvPr/>
            </p:nvSpPr>
            <p:spPr bwMode="auto">
              <a:xfrm>
                <a:off x="1066" y="2009"/>
                <a:ext cx="0" cy="12"/>
              </a:xfrm>
              <a:custGeom>
                <a:avLst/>
                <a:gdLst>
                  <a:gd name="T0" fmla="*/ 0 h 91"/>
                  <a:gd name="T1" fmla="*/ 0 h 91"/>
                  <a:gd name="T2" fmla="*/ 0 h 9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91">
                    <a:moveTo>
                      <a:pt x="0" y="0"/>
                    </a:moveTo>
                    <a:lnTo>
                      <a:pt x="0" y="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67" name="Freeform 255"/>
              <p:cNvSpPr>
                <a:spLocks/>
              </p:cNvSpPr>
              <p:nvPr/>
            </p:nvSpPr>
            <p:spPr bwMode="auto">
              <a:xfrm>
                <a:off x="1073" y="2032"/>
                <a:ext cx="95" cy="38"/>
              </a:xfrm>
              <a:custGeom>
                <a:avLst/>
                <a:gdLst>
                  <a:gd name="T0" fmla="*/ 0 w 696"/>
                  <a:gd name="T1" fmla="*/ 0 h 278"/>
                  <a:gd name="T2" fmla="*/ 0 w 696"/>
                  <a:gd name="T3" fmla="*/ 0 h 278"/>
                  <a:gd name="T4" fmla="*/ 0 w 696"/>
                  <a:gd name="T5" fmla="*/ 0 h 278"/>
                  <a:gd name="T6" fmla="*/ 0 w 696"/>
                  <a:gd name="T7" fmla="*/ 0 h 278"/>
                  <a:gd name="T8" fmla="*/ 0 w 696"/>
                  <a:gd name="T9" fmla="*/ 0 h 278"/>
                  <a:gd name="T10" fmla="*/ 0 w 696"/>
                  <a:gd name="T11" fmla="*/ 0 h 278"/>
                  <a:gd name="T12" fmla="*/ 0 w 696"/>
                  <a:gd name="T13" fmla="*/ 0 h 278"/>
                  <a:gd name="T14" fmla="*/ 0 w 696"/>
                  <a:gd name="T15" fmla="*/ 0 h 278"/>
                  <a:gd name="T16" fmla="*/ 0 w 696"/>
                  <a:gd name="T17" fmla="*/ 0 h 278"/>
                  <a:gd name="T18" fmla="*/ 0 w 696"/>
                  <a:gd name="T19" fmla="*/ 0 h 278"/>
                  <a:gd name="T20" fmla="*/ 0 w 696"/>
                  <a:gd name="T21" fmla="*/ 0 h 278"/>
                  <a:gd name="T22" fmla="*/ 0 w 696"/>
                  <a:gd name="T23" fmla="*/ 0 h 278"/>
                  <a:gd name="T24" fmla="*/ 0 w 696"/>
                  <a:gd name="T25" fmla="*/ 0 h 278"/>
                  <a:gd name="T26" fmla="*/ 0 w 696"/>
                  <a:gd name="T27" fmla="*/ 0 h 278"/>
                  <a:gd name="T28" fmla="*/ 0 w 696"/>
                  <a:gd name="T29" fmla="*/ 0 h 278"/>
                  <a:gd name="T30" fmla="*/ 0 w 696"/>
                  <a:gd name="T31" fmla="*/ 0 h 278"/>
                  <a:gd name="T32" fmla="*/ 0 w 696"/>
                  <a:gd name="T33" fmla="*/ 0 h 278"/>
                  <a:gd name="T34" fmla="*/ 0 w 696"/>
                  <a:gd name="T35" fmla="*/ 0 h 27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696" h="278">
                    <a:moveTo>
                      <a:pt x="0" y="0"/>
                    </a:moveTo>
                    <a:lnTo>
                      <a:pt x="46" y="60"/>
                    </a:lnTo>
                    <a:lnTo>
                      <a:pt x="95" y="112"/>
                    </a:lnTo>
                    <a:lnTo>
                      <a:pt x="147" y="157"/>
                    </a:lnTo>
                    <a:lnTo>
                      <a:pt x="202" y="195"/>
                    </a:lnTo>
                    <a:lnTo>
                      <a:pt x="256" y="225"/>
                    </a:lnTo>
                    <a:lnTo>
                      <a:pt x="311" y="249"/>
                    </a:lnTo>
                    <a:lnTo>
                      <a:pt x="365" y="265"/>
                    </a:lnTo>
                    <a:lnTo>
                      <a:pt x="418" y="275"/>
                    </a:lnTo>
                    <a:lnTo>
                      <a:pt x="468" y="278"/>
                    </a:lnTo>
                    <a:lnTo>
                      <a:pt x="516" y="275"/>
                    </a:lnTo>
                    <a:lnTo>
                      <a:pt x="560" y="266"/>
                    </a:lnTo>
                    <a:lnTo>
                      <a:pt x="599" y="250"/>
                    </a:lnTo>
                    <a:lnTo>
                      <a:pt x="633" y="228"/>
                    </a:lnTo>
                    <a:lnTo>
                      <a:pt x="661" y="201"/>
                    </a:lnTo>
                    <a:lnTo>
                      <a:pt x="682" y="168"/>
                    </a:lnTo>
                    <a:lnTo>
                      <a:pt x="696" y="1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E6F2"/>
              </a:solidFill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68" name="Freeform 256"/>
              <p:cNvSpPr>
                <a:spLocks/>
              </p:cNvSpPr>
              <p:nvPr/>
            </p:nvSpPr>
            <p:spPr bwMode="auto">
              <a:xfrm>
                <a:off x="1109" y="1838"/>
                <a:ext cx="10" cy="118"/>
              </a:xfrm>
              <a:custGeom>
                <a:avLst/>
                <a:gdLst>
                  <a:gd name="T0" fmla="*/ 0 w 67"/>
                  <a:gd name="T1" fmla="*/ 0 h 866"/>
                  <a:gd name="T2" fmla="*/ 0 w 67"/>
                  <a:gd name="T3" fmla="*/ 0 h 866"/>
                  <a:gd name="T4" fmla="*/ 0 w 67"/>
                  <a:gd name="T5" fmla="*/ 0 h 866"/>
                  <a:gd name="T6" fmla="*/ 0 w 67"/>
                  <a:gd name="T7" fmla="*/ 0 h 866"/>
                  <a:gd name="T8" fmla="*/ 0 w 67"/>
                  <a:gd name="T9" fmla="*/ 0 h 866"/>
                  <a:gd name="T10" fmla="*/ 0 w 67"/>
                  <a:gd name="T11" fmla="*/ 0 h 866"/>
                  <a:gd name="T12" fmla="*/ 0 w 67"/>
                  <a:gd name="T13" fmla="*/ 0 h 866"/>
                  <a:gd name="T14" fmla="*/ 0 w 67"/>
                  <a:gd name="T15" fmla="*/ 0 h 866"/>
                  <a:gd name="T16" fmla="*/ 0 w 67"/>
                  <a:gd name="T17" fmla="*/ 0 h 866"/>
                  <a:gd name="T18" fmla="*/ 0 w 67"/>
                  <a:gd name="T19" fmla="*/ 0 h 866"/>
                  <a:gd name="T20" fmla="*/ 0 w 67"/>
                  <a:gd name="T21" fmla="*/ 0 h 866"/>
                  <a:gd name="T22" fmla="*/ 0 w 67"/>
                  <a:gd name="T23" fmla="*/ 0 h 866"/>
                  <a:gd name="T24" fmla="*/ 0 w 67"/>
                  <a:gd name="T25" fmla="*/ 0 h 866"/>
                  <a:gd name="T26" fmla="*/ 0 w 67"/>
                  <a:gd name="T27" fmla="*/ 0 h 866"/>
                  <a:gd name="T28" fmla="*/ 0 w 67"/>
                  <a:gd name="T29" fmla="*/ 0 h 866"/>
                  <a:gd name="T30" fmla="*/ 0 w 67"/>
                  <a:gd name="T31" fmla="*/ 0 h 866"/>
                  <a:gd name="T32" fmla="*/ 0 w 67"/>
                  <a:gd name="T33" fmla="*/ 0 h 8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7" h="866">
                    <a:moveTo>
                      <a:pt x="65" y="0"/>
                    </a:moveTo>
                    <a:lnTo>
                      <a:pt x="67" y="4"/>
                    </a:lnTo>
                    <a:lnTo>
                      <a:pt x="65" y="23"/>
                    </a:lnTo>
                    <a:lnTo>
                      <a:pt x="61" y="54"/>
                    </a:lnTo>
                    <a:lnTo>
                      <a:pt x="53" y="96"/>
                    </a:lnTo>
                    <a:lnTo>
                      <a:pt x="44" y="147"/>
                    </a:lnTo>
                    <a:lnTo>
                      <a:pt x="35" y="207"/>
                    </a:lnTo>
                    <a:lnTo>
                      <a:pt x="24" y="272"/>
                    </a:lnTo>
                    <a:lnTo>
                      <a:pt x="15" y="343"/>
                    </a:lnTo>
                    <a:lnTo>
                      <a:pt x="7" y="416"/>
                    </a:lnTo>
                    <a:lnTo>
                      <a:pt x="2" y="490"/>
                    </a:lnTo>
                    <a:lnTo>
                      <a:pt x="0" y="562"/>
                    </a:lnTo>
                    <a:lnTo>
                      <a:pt x="2" y="634"/>
                    </a:lnTo>
                    <a:lnTo>
                      <a:pt x="9" y="701"/>
                    </a:lnTo>
                    <a:lnTo>
                      <a:pt x="20" y="764"/>
                    </a:lnTo>
                    <a:lnTo>
                      <a:pt x="40" y="820"/>
                    </a:lnTo>
                    <a:lnTo>
                      <a:pt x="66" y="866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69" name="Freeform 257"/>
              <p:cNvSpPr>
                <a:spLocks/>
              </p:cNvSpPr>
              <p:nvPr/>
            </p:nvSpPr>
            <p:spPr bwMode="auto">
              <a:xfrm>
                <a:off x="1115" y="1832"/>
                <a:ext cx="7" cy="11"/>
              </a:xfrm>
              <a:custGeom>
                <a:avLst/>
                <a:gdLst>
                  <a:gd name="T0" fmla="*/ 0 w 50"/>
                  <a:gd name="T1" fmla="*/ 0 h 76"/>
                  <a:gd name="T2" fmla="*/ 0 w 50"/>
                  <a:gd name="T3" fmla="*/ 0 h 76"/>
                  <a:gd name="T4" fmla="*/ 0 w 50"/>
                  <a:gd name="T5" fmla="*/ 0 h 7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0" h="76">
                    <a:moveTo>
                      <a:pt x="50" y="76"/>
                    </a:moveTo>
                    <a:lnTo>
                      <a:pt x="0" y="0"/>
                    </a:lnTo>
                    <a:lnTo>
                      <a:pt x="50" y="7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70" name="Freeform 258"/>
              <p:cNvSpPr>
                <a:spLocks/>
              </p:cNvSpPr>
              <p:nvPr/>
            </p:nvSpPr>
            <p:spPr bwMode="auto">
              <a:xfrm>
                <a:off x="1113" y="1952"/>
                <a:ext cx="11" cy="8"/>
              </a:xfrm>
              <a:custGeom>
                <a:avLst/>
                <a:gdLst>
                  <a:gd name="T0" fmla="*/ 0 w 74"/>
                  <a:gd name="T1" fmla="*/ 0 h 54"/>
                  <a:gd name="T2" fmla="*/ 0 w 74"/>
                  <a:gd name="T3" fmla="*/ 0 h 54"/>
                  <a:gd name="T4" fmla="*/ 0 w 74"/>
                  <a:gd name="T5" fmla="*/ 0 h 5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4" h="54">
                    <a:moveTo>
                      <a:pt x="74" y="0"/>
                    </a:moveTo>
                    <a:lnTo>
                      <a:pt x="0" y="54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71" name="Freeform 259"/>
              <p:cNvSpPr>
                <a:spLocks/>
              </p:cNvSpPr>
              <p:nvPr/>
            </p:nvSpPr>
            <p:spPr bwMode="auto">
              <a:xfrm>
                <a:off x="1119" y="1956"/>
                <a:ext cx="89" cy="156"/>
              </a:xfrm>
              <a:custGeom>
                <a:avLst/>
                <a:gdLst>
                  <a:gd name="T0" fmla="*/ 0 w 656"/>
                  <a:gd name="T1" fmla="*/ 0 h 1146"/>
                  <a:gd name="T2" fmla="*/ 0 w 656"/>
                  <a:gd name="T3" fmla="*/ 0 h 1146"/>
                  <a:gd name="T4" fmla="*/ 0 w 656"/>
                  <a:gd name="T5" fmla="*/ 0 h 1146"/>
                  <a:gd name="T6" fmla="*/ 0 w 656"/>
                  <a:gd name="T7" fmla="*/ 0 h 1146"/>
                  <a:gd name="T8" fmla="*/ 0 w 656"/>
                  <a:gd name="T9" fmla="*/ 0 h 1146"/>
                  <a:gd name="T10" fmla="*/ 0 w 656"/>
                  <a:gd name="T11" fmla="*/ 0 h 1146"/>
                  <a:gd name="T12" fmla="*/ 0 w 656"/>
                  <a:gd name="T13" fmla="*/ 0 h 1146"/>
                  <a:gd name="T14" fmla="*/ 0 w 656"/>
                  <a:gd name="T15" fmla="*/ 0 h 1146"/>
                  <a:gd name="T16" fmla="*/ 0 w 656"/>
                  <a:gd name="T17" fmla="*/ 0 h 1146"/>
                  <a:gd name="T18" fmla="*/ 0 w 656"/>
                  <a:gd name="T19" fmla="*/ 0 h 1146"/>
                  <a:gd name="T20" fmla="*/ 0 w 656"/>
                  <a:gd name="T21" fmla="*/ 0 h 1146"/>
                  <a:gd name="T22" fmla="*/ 0 w 656"/>
                  <a:gd name="T23" fmla="*/ 0 h 1146"/>
                  <a:gd name="T24" fmla="*/ 0 w 656"/>
                  <a:gd name="T25" fmla="*/ 0 h 1146"/>
                  <a:gd name="T26" fmla="*/ 0 w 656"/>
                  <a:gd name="T27" fmla="*/ 0 h 1146"/>
                  <a:gd name="T28" fmla="*/ 0 w 656"/>
                  <a:gd name="T29" fmla="*/ 0 h 1146"/>
                  <a:gd name="T30" fmla="*/ 0 w 656"/>
                  <a:gd name="T31" fmla="*/ 0 h 1146"/>
                  <a:gd name="T32" fmla="*/ 0 w 656"/>
                  <a:gd name="T33" fmla="*/ 0 h 114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56" h="1146">
                    <a:moveTo>
                      <a:pt x="0" y="0"/>
                    </a:moveTo>
                    <a:lnTo>
                      <a:pt x="12" y="23"/>
                    </a:lnTo>
                    <a:lnTo>
                      <a:pt x="30" y="61"/>
                    </a:lnTo>
                    <a:lnTo>
                      <a:pt x="52" y="114"/>
                    </a:lnTo>
                    <a:lnTo>
                      <a:pt x="80" y="178"/>
                    </a:lnTo>
                    <a:lnTo>
                      <a:pt x="110" y="253"/>
                    </a:lnTo>
                    <a:lnTo>
                      <a:pt x="145" y="335"/>
                    </a:lnTo>
                    <a:lnTo>
                      <a:pt x="184" y="424"/>
                    </a:lnTo>
                    <a:lnTo>
                      <a:pt x="225" y="515"/>
                    </a:lnTo>
                    <a:lnTo>
                      <a:pt x="271" y="608"/>
                    </a:lnTo>
                    <a:lnTo>
                      <a:pt x="319" y="702"/>
                    </a:lnTo>
                    <a:lnTo>
                      <a:pt x="370" y="793"/>
                    </a:lnTo>
                    <a:lnTo>
                      <a:pt x="423" y="880"/>
                    </a:lnTo>
                    <a:lnTo>
                      <a:pt x="479" y="961"/>
                    </a:lnTo>
                    <a:lnTo>
                      <a:pt x="537" y="1033"/>
                    </a:lnTo>
                    <a:lnTo>
                      <a:pt x="595" y="1096"/>
                    </a:lnTo>
                    <a:lnTo>
                      <a:pt x="656" y="1146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72" name="Freeform 260"/>
              <p:cNvSpPr>
                <a:spLocks/>
              </p:cNvSpPr>
              <p:nvPr/>
            </p:nvSpPr>
            <p:spPr bwMode="auto">
              <a:xfrm>
                <a:off x="1113" y="1952"/>
                <a:ext cx="11" cy="7"/>
              </a:xfrm>
              <a:custGeom>
                <a:avLst/>
                <a:gdLst>
                  <a:gd name="T0" fmla="*/ 0 w 74"/>
                  <a:gd name="T1" fmla="*/ 0 h 52"/>
                  <a:gd name="T2" fmla="*/ 0 w 74"/>
                  <a:gd name="T3" fmla="*/ 0 h 52"/>
                  <a:gd name="T4" fmla="*/ 0 w 74"/>
                  <a:gd name="T5" fmla="*/ 0 h 5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4" h="52">
                    <a:moveTo>
                      <a:pt x="0" y="52"/>
                    </a:moveTo>
                    <a:lnTo>
                      <a:pt x="74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73" name="Freeform 261"/>
              <p:cNvSpPr>
                <a:spLocks/>
              </p:cNvSpPr>
              <p:nvPr/>
            </p:nvSpPr>
            <p:spPr bwMode="auto">
              <a:xfrm>
                <a:off x="1205" y="2107"/>
                <a:ext cx="6" cy="10"/>
              </a:xfrm>
              <a:custGeom>
                <a:avLst/>
                <a:gdLst>
                  <a:gd name="T0" fmla="*/ 0 w 52"/>
                  <a:gd name="T1" fmla="*/ 0 h 76"/>
                  <a:gd name="T2" fmla="*/ 0 w 52"/>
                  <a:gd name="T3" fmla="*/ 0 h 76"/>
                  <a:gd name="T4" fmla="*/ 0 w 52"/>
                  <a:gd name="T5" fmla="*/ 0 h 7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2" h="76">
                    <a:moveTo>
                      <a:pt x="52" y="0"/>
                    </a:moveTo>
                    <a:lnTo>
                      <a:pt x="0" y="7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74" name="Freeform 262"/>
              <p:cNvSpPr>
                <a:spLocks/>
              </p:cNvSpPr>
              <p:nvPr/>
            </p:nvSpPr>
            <p:spPr bwMode="auto">
              <a:xfrm>
                <a:off x="1208" y="2092"/>
                <a:ext cx="57" cy="27"/>
              </a:xfrm>
              <a:custGeom>
                <a:avLst/>
                <a:gdLst>
                  <a:gd name="T0" fmla="*/ 0 w 421"/>
                  <a:gd name="T1" fmla="*/ 0 h 202"/>
                  <a:gd name="T2" fmla="*/ 0 w 421"/>
                  <a:gd name="T3" fmla="*/ 0 h 202"/>
                  <a:gd name="T4" fmla="*/ 0 w 421"/>
                  <a:gd name="T5" fmla="*/ 0 h 202"/>
                  <a:gd name="T6" fmla="*/ 0 w 421"/>
                  <a:gd name="T7" fmla="*/ 0 h 202"/>
                  <a:gd name="T8" fmla="*/ 0 w 421"/>
                  <a:gd name="T9" fmla="*/ 0 h 202"/>
                  <a:gd name="T10" fmla="*/ 0 w 421"/>
                  <a:gd name="T11" fmla="*/ 0 h 202"/>
                  <a:gd name="T12" fmla="*/ 0 w 421"/>
                  <a:gd name="T13" fmla="*/ 0 h 202"/>
                  <a:gd name="T14" fmla="*/ 0 w 421"/>
                  <a:gd name="T15" fmla="*/ 0 h 202"/>
                  <a:gd name="T16" fmla="*/ 0 w 421"/>
                  <a:gd name="T17" fmla="*/ 0 h 202"/>
                  <a:gd name="T18" fmla="*/ 0 w 421"/>
                  <a:gd name="T19" fmla="*/ 0 h 202"/>
                  <a:gd name="T20" fmla="*/ 0 w 421"/>
                  <a:gd name="T21" fmla="*/ 0 h 202"/>
                  <a:gd name="T22" fmla="*/ 0 w 421"/>
                  <a:gd name="T23" fmla="*/ 0 h 202"/>
                  <a:gd name="T24" fmla="*/ 0 w 421"/>
                  <a:gd name="T25" fmla="*/ 0 h 202"/>
                  <a:gd name="T26" fmla="*/ 0 w 421"/>
                  <a:gd name="T27" fmla="*/ 0 h 202"/>
                  <a:gd name="T28" fmla="*/ 0 w 421"/>
                  <a:gd name="T29" fmla="*/ 0 h 202"/>
                  <a:gd name="T30" fmla="*/ 0 w 421"/>
                  <a:gd name="T31" fmla="*/ 0 h 202"/>
                  <a:gd name="T32" fmla="*/ 0 w 421"/>
                  <a:gd name="T33" fmla="*/ 0 h 2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21" h="202">
                    <a:moveTo>
                      <a:pt x="0" y="148"/>
                    </a:moveTo>
                    <a:lnTo>
                      <a:pt x="37" y="171"/>
                    </a:lnTo>
                    <a:lnTo>
                      <a:pt x="72" y="187"/>
                    </a:lnTo>
                    <a:lnTo>
                      <a:pt x="107" y="198"/>
                    </a:lnTo>
                    <a:lnTo>
                      <a:pt x="138" y="202"/>
                    </a:lnTo>
                    <a:lnTo>
                      <a:pt x="170" y="201"/>
                    </a:lnTo>
                    <a:lnTo>
                      <a:pt x="199" y="197"/>
                    </a:lnTo>
                    <a:lnTo>
                      <a:pt x="226" y="187"/>
                    </a:lnTo>
                    <a:lnTo>
                      <a:pt x="253" y="174"/>
                    </a:lnTo>
                    <a:lnTo>
                      <a:pt x="278" y="158"/>
                    </a:lnTo>
                    <a:lnTo>
                      <a:pt x="302" y="139"/>
                    </a:lnTo>
                    <a:lnTo>
                      <a:pt x="324" y="119"/>
                    </a:lnTo>
                    <a:lnTo>
                      <a:pt x="346" y="96"/>
                    </a:lnTo>
                    <a:lnTo>
                      <a:pt x="366" y="72"/>
                    </a:lnTo>
                    <a:lnTo>
                      <a:pt x="385" y="48"/>
                    </a:lnTo>
                    <a:lnTo>
                      <a:pt x="404" y="24"/>
                    </a:lnTo>
                    <a:lnTo>
                      <a:pt x="421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75" name="Freeform 263"/>
              <p:cNvSpPr>
                <a:spLocks/>
              </p:cNvSpPr>
              <p:nvPr/>
            </p:nvSpPr>
            <p:spPr bwMode="auto">
              <a:xfrm>
                <a:off x="1205" y="2107"/>
                <a:ext cx="6" cy="10"/>
              </a:xfrm>
              <a:custGeom>
                <a:avLst/>
                <a:gdLst>
                  <a:gd name="T0" fmla="*/ 0 w 52"/>
                  <a:gd name="T1" fmla="*/ 0 h 76"/>
                  <a:gd name="T2" fmla="*/ 0 w 52"/>
                  <a:gd name="T3" fmla="*/ 0 h 76"/>
                  <a:gd name="T4" fmla="*/ 0 w 52"/>
                  <a:gd name="T5" fmla="*/ 0 h 7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2" h="76">
                    <a:moveTo>
                      <a:pt x="0" y="76"/>
                    </a:moveTo>
                    <a:lnTo>
                      <a:pt x="52" y="0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76" name="Freeform 264"/>
              <p:cNvSpPr>
                <a:spLocks/>
              </p:cNvSpPr>
              <p:nvPr/>
            </p:nvSpPr>
            <p:spPr bwMode="auto">
              <a:xfrm>
                <a:off x="1260" y="2088"/>
                <a:ext cx="10" cy="8"/>
              </a:xfrm>
              <a:custGeom>
                <a:avLst/>
                <a:gdLst>
                  <a:gd name="T0" fmla="*/ 0 w 76"/>
                  <a:gd name="T1" fmla="*/ 0 h 52"/>
                  <a:gd name="T2" fmla="*/ 0 w 76"/>
                  <a:gd name="T3" fmla="*/ 0 h 52"/>
                  <a:gd name="T4" fmla="*/ 0 w 76"/>
                  <a:gd name="T5" fmla="*/ 0 h 5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6" h="52">
                    <a:moveTo>
                      <a:pt x="0" y="0"/>
                    </a:moveTo>
                    <a:lnTo>
                      <a:pt x="76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77" name="Freeform 265"/>
              <p:cNvSpPr>
                <a:spLocks/>
              </p:cNvSpPr>
              <p:nvPr/>
            </p:nvSpPr>
            <p:spPr bwMode="auto">
              <a:xfrm>
                <a:off x="1224" y="1931"/>
                <a:ext cx="41" cy="166"/>
              </a:xfrm>
              <a:custGeom>
                <a:avLst/>
                <a:gdLst>
                  <a:gd name="T0" fmla="*/ 0 w 298"/>
                  <a:gd name="T1" fmla="*/ 0 h 1216"/>
                  <a:gd name="T2" fmla="*/ 0 w 298"/>
                  <a:gd name="T3" fmla="*/ 0 h 1216"/>
                  <a:gd name="T4" fmla="*/ 0 w 298"/>
                  <a:gd name="T5" fmla="*/ 0 h 1216"/>
                  <a:gd name="T6" fmla="*/ 0 w 298"/>
                  <a:gd name="T7" fmla="*/ 0 h 1216"/>
                  <a:gd name="T8" fmla="*/ 0 w 298"/>
                  <a:gd name="T9" fmla="*/ 0 h 1216"/>
                  <a:gd name="T10" fmla="*/ 0 w 298"/>
                  <a:gd name="T11" fmla="*/ 0 h 1216"/>
                  <a:gd name="T12" fmla="*/ 0 w 298"/>
                  <a:gd name="T13" fmla="*/ 0 h 1216"/>
                  <a:gd name="T14" fmla="*/ 0 w 298"/>
                  <a:gd name="T15" fmla="*/ 0 h 1216"/>
                  <a:gd name="T16" fmla="*/ 0 w 298"/>
                  <a:gd name="T17" fmla="*/ 0 h 1216"/>
                  <a:gd name="T18" fmla="*/ 0 w 298"/>
                  <a:gd name="T19" fmla="*/ 0 h 1216"/>
                  <a:gd name="T20" fmla="*/ 0 w 298"/>
                  <a:gd name="T21" fmla="*/ 0 h 1216"/>
                  <a:gd name="T22" fmla="*/ 0 w 298"/>
                  <a:gd name="T23" fmla="*/ 0 h 1216"/>
                  <a:gd name="T24" fmla="*/ 0 w 298"/>
                  <a:gd name="T25" fmla="*/ 0 h 1216"/>
                  <a:gd name="T26" fmla="*/ 0 w 298"/>
                  <a:gd name="T27" fmla="*/ 0 h 1216"/>
                  <a:gd name="T28" fmla="*/ 0 w 298"/>
                  <a:gd name="T29" fmla="*/ 0 h 1216"/>
                  <a:gd name="T30" fmla="*/ 0 w 298"/>
                  <a:gd name="T31" fmla="*/ 0 h 1216"/>
                  <a:gd name="T32" fmla="*/ 0 w 298"/>
                  <a:gd name="T33" fmla="*/ 0 h 12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98" h="1216">
                    <a:moveTo>
                      <a:pt x="298" y="1176"/>
                    </a:moveTo>
                    <a:lnTo>
                      <a:pt x="283" y="1197"/>
                    </a:lnTo>
                    <a:lnTo>
                      <a:pt x="275" y="1211"/>
                    </a:lnTo>
                    <a:lnTo>
                      <a:pt x="272" y="1216"/>
                    </a:lnTo>
                    <a:lnTo>
                      <a:pt x="272" y="1211"/>
                    </a:lnTo>
                    <a:lnTo>
                      <a:pt x="273" y="1196"/>
                    </a:lnTo>
                    <a:lnTo>
                      <a:pt x="275" y="1168"/>
                    </a:lnTo>
                    <a:lnTo>
                      <a:pt x="276" y="1127"/>
                    </a:lnTo>
                    <a:lnTo>
                      <a:pt x="274" y="1072"/>
                    </a:lnTo>
                    <a:lnTo>
                      <a:pt x="269" y="1003"/>
                    </a:lnTo>
                    <a:lnTo>
                      <a:pt x="258" y="916"/>
                    </a:lnTo>
                    <a:lnTo>
                      <a:pt x="241" y="812"/>
                    </a:lnTo>
                    <a:lnTo>
                      <a:pt x="214" y="691"/>
                    </a:lnTo>
                    <a:lnTo>
                      <a:pt x="179" y="550"/>
                    </a:lnTo>
                    <a:lnTo>
                      <a:pt x="132" y="388"/>
                    </a:lnTo>
                    <a:lnTo>
                      <a:pt x="73" y="205"/>
                    </a:ln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78" name="Freeform 266"/>
              <p:cNvSpPr>
                <a:spLocks/>
              </p:cNvSpPr>
              <p:nvPr/>
            </p:nvSpPr>
            <p:spPr bwMode="auto">
              <a:xfrm>
                <a:off x="1260" y="2088"/>
                <a:ext cx="10" cy="8"/>
              </a:xfrm>
              <a:custGeom>
                <a:avLst/>
                <a:gdLst>
                  <a:gd name="T0" fmla="*/ 0 w 76"/>
                  <a:gd name="T1" fmla="*/ 0 h 52"/>
                  <a:gd name="T2" fmla="*/ 0 w 76"/>
                  <a:gd name="T3" fmla="*/ 0 h 52"/>
                  <a:gd name="T4" fmla="*/ 0 w 76"/>
                  <a:gd name="T5" fmla="*/ 0 h 5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6" h="52">
                    <a:moveTo>
                      <a:pt x="0" y="0"/>
                    </a:moveTo>
                    <a:lnTo>
                      <a:pt x="76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79" name="Freeform 267"/>
              <p:cNvSpPr>
                <a:spLocks/>
              </p:cNvSpPr>
              <p:nvPr/>
            </p:nvSpPr>
            <p:spPr bwMode="auto">
              <a:xfrm>
                <a:off x="1219" y="1930"/>
                <a:ext cx="12" cy="4"/>
              </a:xfrm>
              <a:custGeom>
                <a:avLst/>
                <a:gdLst>
                  <a:gd name="T0" fmla="*/ 0 w 87"/>
                  <a:gd name="T1" fmla="*/ 0 h 30"/>
                  <a:gd name="T2" fmla="*/ 0 w 87"/>
                  <a:gd name="T3" fmla="*/ 0 h 30"/>
                  <a:gd name="T4" fmla="*/ 0 w 87"/>
                  <a:gd name="T5" fmla="*/ 0 h 3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7" h="30">
                    <a:moveTo>
                      <a:pt x="0" y="30"/>
                    </a:moveTo>
                    <a:lnTo>
                      <a:pt x="87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80" name="Freeform 268"/>
              <p:cNvSpPr>
                <a:spLocks/>
              </p:cNvSpPr>
              <p:nvPr/>
            </p:nvSpPr>
            <p:spPr bwMode="auto">
              <a:xfrm>
                <a:off x="1224" y="1840"/>
                <a:ext cx="41" cy="91"/>
              </a:xfrm>
              <a:custGeom>
                <a:avLst/>
                <a:gdLst>
                  <a:gd name="T0" fmla="*/ 0 w 293"/>
                  <a:gd name="T1" fmla="*/ 0 h 666"/>
                  <a:gd name="T2" fmla="*/ 0 w 293"/>
                  <a:gd name="T3" fmla="*/ 0 h 666"/>
                  <a:gd name="T4" fmla="*/ 0 w 293"/>
                  <a:gd name="T5" fmla="*/ 0 h 666"/>
                  <a:gd name="T6" fmla="*/ 0 w 293"/>
                  <a:gd name="T7" fmla="*/ 0 h 666"/>
                  <a:gd name="T8" fmla="*/ 0 w 293"/>
                  <a:gd name="T9" fmla="*/ 0 h 666"/>
                  <a:gd name="T10" fmla="*/ 0 w 293"/>
                  <a:gd name="T11" fmla="*/ 0 h 666"/>
                  <a:gd name="T12" fmla="*/ 0 w 293"/>
                  <a:gd name="T13" fmla="*/ 0 h 666"/>
                  <a:gd name="T14" fmla="*/ 0 w 293"/>
                  <a:gd name="T15" fmla="*/ 0 h 666"/>
                  <a:gd name="T16" fmla="*/ 0 w 293"/>
                  <a:gd name="T17" fmla="*/ 0 h 666"/>
                  <a:gd name="T18" fmla="*/ 0 w 293"/>
                  <a:gd name="T19" fmla="*/ 0 h 666"/>
                  <a:gd name="T20" fmla="*/ 0 w 293"/>
                  <a:gd name="T21" fmla="*/ 0 h 666"/>
                  <a:gd name="T22" fmla="*/ 0 w 293"/>
                  <a:gd name="T23" fmla="*/ 0 h 666"/>
                  <a:gd name="T24" fmla="*/ 0 w 293"/>
                  <a:gd name="T25" fmla="*/ 0 h 666"/>
                  <a:gd name="T26" fmla="*/ 0 w 293"/>
                  <a:gd name="T27" fmla="*/ 0 h 666"/>
                  <a:gd name="T28" fmla="*/ 0 w 293"/>
                  <a:gd name="T29" fmla="*/ 0 h 666"/>
                  <a:gd name="T30" fmla="*/ 0 w 293"/>
                  <a:gd name="T31" fmla="*/ 0 h 666"/>
                  <a:gd name="T32" fmla="*/ 0 w 293"/>
                  <a:gd name="T33" fmla="*/ 0 h 6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93" h="666">
                    <a:moveTo>
                      <a:pt x="1" y="666"/>
                    </a:moveTo>
                    <a:lnTo>
                      <a:pt x="0" y="650"/>
                    </a:lnTo>
                    <a:lnTo>
                      <a:pt x="5" y="625"/>
                    </a:lnTo>
                    <a:lnTo>
                      <a:pt x="17" y="590"/>
                    </a:lnTo>
                    <a:lnTo>
                      <a:pt x="34" y="549"/>
                    </a:lnTo>
                    <a:lnTo>
                      <a:pt x="53" y="502"/>
                    </a:lnTo>
                    <a:lnTo>
                      <a:pt x="76" y="450"/>
                    </a:lnTo>
                    <a:lnTo>
                      <a:pt x="101" y="396"/>
                    </a:lnTo>
                    <a:lnTo>
                      <a:pt x="128" y="339"/>
                    </a:lnTo>
                    <a:lnTo>
                      <a:pt x="156" y="283"/>
                    </a:lnTo>
                    <a:lnTo>
                      <a:pt x="182" y="228"/>
                    </a:lnTo>
                    <a:lnTo>
                      <a:pt x="208" y="174"/>
                    </a:lnTo>
                    <a:lnTo>
                      <a:pt x="232" y="125"/>
                    </a:lnTo>
                    <a:lnTo>
                      <a:pt x="252" y="82"/>
                    </a:lnTo>
                    <a:lnTo>
                      <a:pt x="271" y="46"/>
                    </a:lnTo>
                    <a:lnTo>
                      <a:pt x="284" y="18"/>
                    </a:lnTo>
                    <a:lnTo>
                      <a:pt x="293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81" name="Freeform 269"/>
              <p:cNvSpPr>
                <a:spLocks/>
              </p:cNvSpPr>
              <p:nvPr/>
            </p:nvSpPr>
            <p:spPr bwMode="auto">
              <a:xfrm>
                <a:off x="1219" y="1930"/>
                <a:ext cx="12" cy="4"/>
              </a:xfrm>
              <a:custGeom>
                <a:avLst/>
                <a:gdLst>
                  <a:gd name="T0" fmla="*/ 0 w 87"/>
                  <a:gd name="T1" fmla="*/ 0 h 33"/>
                  <a:gd name="T2" fmla="*/ 0 w 87"/>
                  <a:gd name="T3" fmla="*/ 0 h 33"/>
                  <a:gd name="T4" fmla="*/ 0 w 87"/>
                  <a:gd name="T5" fmla="*/ 0 h 3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7" h="33">
                    <a:moveTo>
                      <a:pt x="87" y="0"/>
                    </a:moveTo>
                    <a:lnTo>
                      <a:pt x="0" y="33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82" name="Freeform 270"/>
              <p:cNvSpPr>
                <a:spLocks/>
              </p:cNvSpPr>
              <p:nvPr/>
            </p:nvSpPr>
            <p:spPr bwMode="auto">
              <a:xfrm>
                <a:off x="1259" y="1839"/>
                <a:ext cx="11" cy="4"/>
              </a:xfrm>
              <a:custGeom>
                <a:avLst/>
                <a:gdLst>
                  <a:gd name="T0" fmla="*/ 0 w 87"/>
                  <a:gd name="T1" fmla="*/ 0 h 33"/>
                  <a:gd name="T2" fmla="*/ 0 w 87"/>
                  <a:gd name="T3" fmla="*/ 0 h 33"/>
                  <a:gd name="T4" fmla="*/ 0 w 87"/>
                  <a:gd name="T5" fmla="*/ 0 h 3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7" h="33">
                    <a:moveTo>
                      <a:pt x="0" y="0"/>
                    </a:moveTo>
                    <a:lnTo>
                      <a:pt x="87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83" name="Freeform 271"/>
              <p:cNvSpPr>
                <a:spLocks/>
              </p:cNvSpPr>
              <p:nvPr/>
            </p:nvSpPr>
            <p:spPr bwMode="auto">
              <a:xfrm>
                <a:off x="1265" y="1783"/>
                <a:ext cx="9" cy="57"/>
              </a:xfrm>
              <a:custGeom>
                <a:avLst/>
                <a:gdLst>
                  <a:gd name="T0" fmla="*/ 0 w 69"/>
                  <a:gd name="T1" fmla="*/ 0 h 422"/>
                  <a:gd name="T2" fmla="*/ 0 w 69"/>
                  <a:gd name="T3" fmla="*/ 0 h 422"/>
                  <a:gd name="T4" fmla="*/ 0 w 69"/>
                  <a:gd name="T5" fmla="*/ 0 h 422"/>
                  <a:gd name="T6" fmla="*/ 0 w 69"/>
                  <a:gd name="T7" fmla="*/ 0 h 422"/>
                  <a:gd name="T8" fmla="*/ 0 w 69"/>
                  <a:gd name="T9" fmla="*/ 0 h 422"/>
                  <a:gd name="T10" fmla="*/ 0 w 69"/>
                  <a:gd name="T11" fmla="*/ 0 h 422"/>
                  <a:gd name="T12" fmla="*/ 0 w 69"/>
                  <a:gd name="T13" fmla="*/ 0 h 422"/>
                  <a:gd name="T14" fmla="*/ 0 w 69"/>
                  <a:gd name="T15" fmla="*/ 0 h 422"/>
                  <a:gd name="T16" fmla="*/ 0 w 69"/>
                  <a:gd name="T17" fmla="*/ 0 h 422"/>
                  <a:gd name="T18" fmla="*/ 0 w 69"/>
                  <a:gd name="T19" fmla="*/ 0 h 422"/>
                  <a:gd name="T20" fmla="*/ 0 w 69"/>
                  <a:gd name="T21" fmla="*/ 0 h 422"/>
                  <a:gd name="T22" fmla="*/ 0 w 69"/>
                  <a:gd name="T23" fmla="*/ 0 h 422"/>
                  <a:gd name="T24" fmla="*/ 0 w 69"/>
                  <a:gd name="T25" fmla="*/ 0 h 422"/>
                  <a:gd name="T26" fmla="*/ 0 w 69"/>
                  <a:gd name="T27" fmla="*/ 0 h 422"/>
                  <a:gd name="T28" fmla="*/ 0 w 69"/>
                  <a:gd name="T29" fmla="*/ 0 h 422"/>
                  <a:gd name="T30" fmla="*/ 0 w 69"/>
                  <a:gd name="T31" fmla="*/ 0 h 422"/>
                  <a:gd name="T32" fmla="*/ 0 w 69"/>
                  <a:gd name="T33" fmla="*/ 0 h 42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9" h="422">
                    <a:moveTo>
                      <a:pt x="0" y="422"/>
                    </a:moveTo>
                    <a:lnTo>
                      <a:pt x="15" y="379"/>
                    </a:lnTo>
                    <a:lnTo>
                      <a:pt x="27" y="340"/>
                    </a:lnTo>
                    <a:lnTo>
                      <a:pt x="38" y="304"/>
                    </a:lnTo>
                    <a:lnTo>
                      <a:pt x="45" y="271"/>
                    </a:lnTo>
                    <a:lnTo>
                      <a:pt x="51" y="239"/>
                    </a:lnTo>
                    <a:lnTo>
                      <a:pt x="55" y="211"/>
                    </a:lnTo>
                    <a:lnTo>
                      <a:pt x="57" y="184"/>
                    </a:lnTo>
                    <a:lnTo>
                      <a:pt x="60" y="159"/>
                    </a:lnTo>
                    <a:lnTo>
                      <a:pt x="60" y="135"/>
                    </a:lnTo>
                    <a:lnTo>
                      <a:pt x="61" y="112"/>
                    </a:lnTo>
                    <a:lnTo>
                      <a:pt x="61" y="91"/>
                    </a:lnTo>
                    <a:lnTo>
                      <a:pt x="61" y="72"/>
                    </a:lnTo>
                    <a:lnTo>
                      <a:pt x="62" y="53"/>
                    </a:lnTo>
                    <a:lnTo>
                      <a:pt x="63" y="35"/>
                    </a:lnTo>
                    <a:lnTo>
                      <a:pt x="65" y="18"/>
                    </a:lnTo>
                    <a:lnTo>
                      <a:pt x="69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84" name="Freeform 272"/>
              <p:cNvSpPr>
                <a:spLocks/>
              </p:cNvSpPr>
              <p:nvPr/>
            </p:nvSpPr>
            <p:spPr bwMode="auto">
              <a:xfrm>
                <a:off x="1259" y="1839"/>
                <a:ext cx="11" cy="4"/>
              </a:xfrm>
              <a:custGeom>
                <a:avLst/>
                <a:gdLst>
                  <a:gd name="T0" fmla="*/ 0 w 87"/>
                  <a:gd name="T1" fmla="*/ 0 h 33"/>
                  <a:gd name="T2" fmla="*/ 0 w 87"/>
                  <a:gd name="T3" fmla="*/ 0 h 33"/>
                  <a:gd name="T4" fmla="*/ 0 w 87"/>
                  <a:gd name="T5" fmla="*/ 0 h 3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7" h="33">
                    <a:moveTo>
                      <a:pt x="87" y="33"/>
                    </a:moveTo>
                    <a:lnTo>
                      <a:pt x="0" y="0"/>
                    </a:lnTo>
                    <a:lnTo>
                      <a:pt x="8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85" name="Freeform 273"/>
              <p:cNvSpPr>
                <a:spLocks/>
              </p:cNvSpPr>
              <p:nvPr/>
            </p:nvSpPr>
            <p:spPr bwMode="auto">
              <a:xfrm>
                <a:off x="1268" y="1781"/>
                <a:ext cx="12" cy="4"/>
              </a:xfrm>
              <a:custGeom>
                <a:avLst/>
                <a:gdLst>
                  <a:gd name="T0" fmla="*/ 0 w 89"/>
                  <a:gd name="T1" fmla="*/ 0 h 22"/>
                  <a:gd name="T2" fmla="*/ 0 w 89"/>
                  <a:gd name="T3" fmla="*/ 0 h 22"/>
                  <a:gd name="T4" fmla="*/ 0 w 89"/>
                  <a:gd name="T5" fmla="*/ 0 h 2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9" h="22">
                    <a:moveTo>
                      <a:pt x="0" y="0"/>
                    </a:moveTo>
                    <a:lnTo>
                      <a:pt x="89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86" name="Freeform 274"/>
              <p:cNvSpPr>
                <a:spLocks/>
              </p:cNvSpPr>
              <p:nvPr/>
            </p:nvSpPr>
            <p:spPr bwMode="auto">
              <a:xfrm>
                <a:off x="1274" y="1724"/>
                <a:ext cx="9" cy="59"/>
              </a:xfrm>
              <a:custGeom>
                <a:avLst/>
                <a:gdLst>
                  <a:gd name="T0" fmla="*/ 0 w 62"/>
                  <a:gd name="T1" fmla="*/ 0 h 431"/>
                  <a:gd name="T2" fmla="*/ 0 w 62"/>
                  <a:gd name="T3" fmla="*/ 0 h 431"/>
                  <a:gd name="T4" fmla="*/ 0 w 62"/>
                  <a:gd name="T5" fmla="*/ 0 h 431"/>
                  <a:gd name="T6" fmla="*/ 0 w 62"/>
                  <a:gd name="T7" fmla="*/ 0 h 431"/>
                  <a:gd name="T8" fmla="*/ 0 w 62"/>
                  <a:gd name="T9" fmla="*/ 0 h 431"/>
                  <a:gd name="T10" fmla="*/ 0 w 62"/>
                  <a:gd name="T11" fmla="*/ 0 h 431"/>
                  <a:gd name="T12" fmla="*/ 0 w 62"/>
                  <a:gd name="T13" fmla="*/ 0 h 431"/>
                  <a:gd name="T14" fmla="*/ 0 w 62"/>
                  <a:gd name="T15" fmla="*/ 0 h 431"/>
                  <a:gd name="T16" fmla="*/ 0 w 62"/>
                  <a:gd name="T17" fmla="*/ 0 h 431"/>
                  <a:gd name="T18" fmla="*/ 0 w 62"/>
                  <a:gd name="T19" fmla="*/ 0 h 431"/>
                  <a:gd name="T20" fmla="*/ 0 w 62"/>
                  <a:gd name="T21" fmla="*/ 0 h 431"/>
                  <a:gd name="T22" fmla="*/ 0 w 62"/>
                  <a:gd name="T23" fmla="*/ 0 h 431"/>
                  <a:gd name="T24" fmla="*/ 0 w 62"/>
                  <a:gd name="T25" fmla="*/ 0 h 431"/>
                  <a:gd name="T26" fmla="*/ 0 w 62"/>
                  <a:gd name="T27" fmla="*/ 0 h 431"/>
                  <a:gd name="T28" fmla="*/ 0 w 62"/>
                  <a:gd name="T29" fmla="*/ 0 h 431"/>
                  <a:gd name="T30" fmla="*/ 0 w 62"/>
                  <a:gd name="T31" fmla="*/ 0 h 431"/>
                  <a:gd name="T32" fmla="*/ 0 w 62"/>
                  <a:gd name="T33" fmla="*/ 0 h 43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2" h="431">
                    <a:moveTo>
                      <a:pt x="0" y="431"/>
                    </a:moveTo>
                    <a:lnTo>
                      <a:pt x="20" y="345"/>
                    </a:lnTo>
                    <a:lnTo>
                      <a:pt x="34" y="275"/>
                    </a:lnTo>
                    <a:lnTo>
                      <a:pt x="42" y="218"/>
                    </a:lnTo>
                    <a:lnTo>
                      <a:pt x="46" y="175"/>
                    </a:lnTo>
                    <a:lnTo>
                      <a:pt x="46" y="141"/>
                    </a:lnTo>
                    <a:lnTo>
                      <a:pt x="44" y="116"/>
                    </a:lnTo>
                    <a:lnTo>
                      <a:pt x="40" y="99"/>
                    </a:lnTo>
                    <a:lnTo>
                      <a:pt x="34" y="87"/>
                    </a:lnTo>
                    <a:lnTo>
                      <a:pt x="29" y="78"/>
                    </a:lnTo>
                    <a:lnTo>
                      <a:pt x="23" y="73"/>
                    </a:lnTo>
                    <a:lnTo>
                      <a:pt x="20" y="69"/>
                    </a:lnTo>
                    <a:lnTo>
                      <a:pt x="20" y="63"/>
                    </a:lnTo>
                    <a:lnTo>
                      <a:pt x="23" y="54"/>
                    </a:lnTo>
                    <a:lnTo>
                      <a:pt x="31" y="42"/>
                    </a:lnTo>
                    <a:lnTo>
                      <a:pt x="43" y="25"/>
                    </a:lnTo>
                    <a:lnTo>
                      <a:pt x="62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87" name="Freeform 275"/>
              <p:cNvSpPr>
                <a:spLocks/>
              </p:cNvSpPr>
              <p:nvPr/>
            </p:nvSpPr>
            <p:spPr bwMode="auto">
              <a:xfrm>
                <a:off x="1268" y="1781"/>
                <a:ext cx="12" cy="4"/>
              </a:xfrm>
              <a:custGeom>
                <a:avLst/>
                <a:gdLst>
                  <a:gd name="T0" fmla="*/ 0 w 89"/>
                  <a:gd name="T1" fmla="*/ 0 h 22"/>
                  <a:gd name="T2" fmla="*/ 0 w 89"/>
                  <a:gd name="T3" fmla="*/ 0 h 22"/>
                  <a:gd name="T4" fmla="*/ 0 w 89"/>
                  <a:gd name="T5" fmla="*/ 0 h 2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9" h="22">
                    <a:moveTo>
                      <a:pt x="89" y="22"/>
                    </a:moveTo>
                    <a:lnTo>
                      <a:pt x="0" y="0"/>
                    </a:lnTo>
                    <a:lnTo>
                      <a:pt x="89" y="2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88" name="Freeform 276"/>
              <p:cNvSpPr>
                <a:spLocks/>
              </p:cNvSpPr>
              <p:nvPr/>
            </p:nvSpPr>
            <p:spPr bwMode="auto">
              <a:xfrm>
                <a:off x="1278" y="1721"/>
                <a:ext cx="9" cy="7"/>
              </a:xfrm>
              <a:custGeom>
                <a:avLst/>
                <a:gdLst>
                  <a:gd name="T0" fmla="*/ 0 w 74"/>
                  <a:gd name="T1" fmla="*/ 0 h 54"/>
                  <a:gd name="T2" fmla="*/ 0 w 74"/>
                  <a:gd name="T3" fmla="*/ 0 h 54"/>
                  <a:gd name="T4" fmla="*/ 0 w 74"/>
                  <a:gd name="T5" fmla="*/ 0 h 5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4" h="54">
                    <a:moveTo>
                      <a:pt x="0" y="0"/>
                    </a:moveTo>
                    <a:lnTo>
                      <a:pt x="74" y="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89" name="Freeform 277"/>
              <p:cNvSpPr>
                <a:spLocks/>
              </p:cNvSpPr>
              <p:nvPr/>
            </p:nvSpPr>
            <p:spPr bwMode="auto">
              <a:xfrm>
                <a:off x="1283" y="1709"/>
                <a:ext cx="142" cy="62"/>
              </a:xfrm>
              <a:custGeom>
                <a:avLst/>
                <a:gdLst>
                  <a:gd name="T0" fmla="*/ 0 w 1045"/>
                  <a:gd name="T1" fmla="*/ 0 h 459"/>
                  <a:gd name="T2" fmla="*/ 0 w 1045"/>
                  <a:gd name="T3" fmla="*/ 0 h 459"/>
                  <a:gd name="T4" fmla="*/ 0 w 1045"/>
                  <a:gd name="T5" fmla="*/ 0 h 459"/>
                  <a:gd name="T6" fmla="*/ 0 w 1045"/>
                  <a:gd name="T7" fmla="*/ 0 h 459"/>
                  <a:gd name="T8" fmla="*/ 0 w 1045"/>
                  <a:gd name="T9" fmla="*/ 0 h 459"/>
                  <a:gd name="T10" fmla="*/ 0 w 1045"/>
                  <a:gd name="T11" fmla="*/ 0 h 459"/>
                  <a:gd name="T12" fmla="*/ 0 w 1045"/>
                  <a:gd name="T13" fmla="*/ 0 h 459"/>
                  <a:gd name="T14" fmla="*/ 0 w 1045"/>
                  <a:gd name="T15" fmla="*/ 0 h 459"/>
                  <a:gd name="T16" fmla="*/ 0 w 1045"/>
                  <a:gd name="T17" fmla="*/ 0 h 459"/>
                  <a:gd name="T18" fmla="*/ 0 w 1045"/>
                  <a:gd name="T19" fmla="*/ 0 h 459"/>
                  <a:gd name="T20" fmla="*/ 0 w 1045"/>
                  <a:gd name="T21" fmla="*/ 0 h 459"/>
                  <a:gd name="T22" fmla="*/ 0 w 1045"/>
                  <a:gd name="T23" fmla="*/ 0 h 459"/>
                  <a:gd name="T24" fmla="*/ 0 w 1045"/>
                  <a:gd name="T25" fmla="*/ 0 h 459"/>
                  <a:gd name="T26" fmla="*/ 0 w 1045"/>
                  <a:gd name="T27" fmla="*/ 0 h 459"/>
                  <a:gd name="T28" fmla="*/ 0 w 1045"/>
                  <a:gd name="T29" fmla="*/ 0 h 459"/>
                  <a:gd name="T30" fmla="*/ 0 w 1045"/>
                  <a:gd name="T31" fmla="*/ 0 h 459"/>
                  <a:gd name="T32" fmla="*/ 0 w 1045"/>
                  <a:gd name="T33" fmla="*/ 0 h 4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45" h="459">
                    <a:moveTo>
                      <a:pt x="0" y="116"/>
                    </a:moveTo>
                    <a:lnTo>
                      <a:pt x="56" y="53"/>
                    </a:lnTo>
                    <a:lnTo>
                      <a:pt x="109" y="16"/>
                    </a:lnTo>
                    <a:lnTo>
                      <a:pt x="161" y="0"/>
                    </a:lnTo>
                    <a:lnTo>
                      <a:pt x="212" y="3"/>
                    </a:lnTo>
                    <a:lnTo>
                      <a:pt x="265" y="23"/>
                    </a:lnTo>
                    <a:lnTo>
                      <a:pt x="317" y="54"/>
                    </a:lnTo>
                    <a:lnTo>
                      <a:pt x="371" y="97"/>
                    </a:lnTo>
                    <a:lnTo>
                      <a:pt x="427" y="145"/>
                    </a:lnTo>
                    <a:lnTo>
                      <a:pt x="486" y="200"/>
                    </a:lnTo>
                    <a:lnTo>
                      <a:pt x="549" y="254"/>
                    </a:lnTo>
                    <a:lnTo>
                      <a:pt x="616" y="308"/>
                    </a:lnTo>
                    <a:lnTo>
                      <a:pt x="688" y="358"/>
                    </a:lnTo>
                    <a:lnTo>
                      <a:pt x="766" y="402"/>
                    </a:lnTo>
                    <a:lnTo>
                      <a:pt x="851" y="434"/>
                    </a:lnTo>
                    <a:lnTo>
                      <a:pt x="944" y="454"/>
                    </a:lnTo>
                    <a:lnTo>
                      <a:pt x="1045" y="459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90" name="Freeform 278"/>
              <p:cNvSpPr>
                <a:spLocks/>
              </p:cNvSpPr>
              <p:nvPr/>
            </p:nvSpPr>
            <p:spPr bwMode="auto">
              <a:xfrm>
                <a:off x="1278" y="1721"/>
                <a:ext cx="9" cy="7"/>
              </a:xfrm>
              <a:custGeom>
                <a:avLst/>
                <a:gdLst>
                  <a:gd name="T0" fmla="*/ 0 w 74"/>
                  <a:gd name="T1" fmla="*/ 0 h 54"/>
                  <a:gd name="T2" fmla="*/ 0 w 74"/>
                  <a:gd name="T3" fmla="*/ 0 h 54"/>
                  <a:gd name="T4" fmla="*/ 0 w 74"/>
                  <a:gd name="T5" fmla="*/ 0 h 5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4" h="54">
                    <a:moveTo>
                      <a:pt x="74" y="54"/>
                    </a:moveTo>
                    <a:lnTo>
                      <a:pt x="0" y="0"/>
                    </a:lnTo>
                    <a:lnTo>
                      <a:pt x="74" y="5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91" name="Freeform 279"/>
              <p:cNvSpPr>
                <a:spLocks/>
              </p:cNvSpPr>
              <p:nvPr/>
            </p:nvSpPr>
            <p:spPr bwMode="auto">
              <a:xfrm>
                <a:off x="1425" y="1765"/>
                <a:ext cx="0" cy="12"/>
              </a:xfrm>
              <a:custGeom>
                <a:avLst/>
                <a:gdLst>
                  <a:gd name="T0" fmla="*/ 0 w 2"/>
                  <a:gd name="T1" fmla="*/ 0 h 91"/>
                  <a:gd name="T2" fmla="*/ 1 w 2"/>
                  <a:gd name="T3" fmla="*/ 0 h 91"/>
                  <a:gd name="T4" fmla="*/ 0 w 2"/>
                  <a:gd name="T5" fmla="*/ 0 h 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91">
                    <a:moveTo>
                      <a:pt x="0" y="0"/>
                    </a:moveTo>
                    <a:lnTo>
                      <a:pt x="2" y="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92" name="Freeform 280"/>
              <p:cNvSpPr>
                <a:spLocks/>
              </p:cNvSpPr>
              <p:nvPr/>
            </p:nvSpPr>
            <p:spPr bwMode="auto">
              <a:xfrm>
                <a:off x="1425" y="1678"/>
                <a:ext cx="93" cy="93"/>
              </a:xfrm>
              <a:custGeom>
                <a:avLst/>
                <a:gdLst>
                  <a:gd name="T0" fmla="*/ 0 w 678"/>
                  <a:gd name="T1" fmla="*/ 0 h 682"/>
                  <a:gd name="T2" fmla="*/ 0 w 678"/>
                  <a:gd name="T3" fmla="*/ 0 h 682"/>
                  <a:gd name="T4" fmla="*/ 0 w 678"/>
                  <a:gd name="T5" fmla="*/ 0 h 682"/>
                  <a:gd name="T6" fmla="*/ 0 w 678"/>
                  <a:gd name="T7" fmla="*/ 0 h 682"/>
                  <a:gd name="T8" fmla="*/ 0 w 678"/>
                  <a:gd name="T9" fmla="*/ 0 h 682"/>
                  <a:gd name="T10" fmla="*/ 0 w 678"/>
                  <a:gd name="T11" fmla="*/ 0 h 682"/>
                  <a:gd name="T12" fmla="*/ 0 w 678"/>
                  <a:gd name="T13" fmla="*/ 0 h 682"/>
                  <a:gd name="T14" fmla="*/ 0 w 678"/>
                  <a:gd name="T15" fmla="*/ 0 h 682"/>
                  <a:gd name="T16" fmla="*/ 0 w 678"/>
                  <a:gd name="T17" fmla="*/ 0 h 682"/>
                  <a:gd name="T18" fmla="*/ 0 w 678"/>
                  <a:gd name="T19" fmla="*/ 0 h 682"/>
                  <a:gd name="T20" fmla="*/ 0 w 678"/>
                  <a:gd name="T21" fmla="*/ 0 h 682"/>
                  <a:gd name="T22" fmla="*/ 0 w 678"/>
                  <a:gd name="T23" fmla="*/ 0 h 682"/>
                  <a:gd name="T24" fmla="*/ 0 w 678"/>
                  <a:gd name="T25" fmla="*/ 0 h 682"/>
                  <a:gd name="T26" fmla="*/ 0 w 678"/>
                  <a:gd name="T27" fmla="*/ 0 h 682"/>
                  <a:gd name="T28" fmla="*/ 0 w 678"/>
                  <a:gd name="T29" fmla="*/ 0 h 682"/>
                  <a:gd name="T30" fmla="*/ 0 w 678"/>
                  <a:gd name="T31" fmla="*/ 0 h 682"/>
                  <a:gd name="T32" fmla="*/ 0 w 678"/>
                  <a:gd name="T33" fmla="*/ 0 h 68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78" h="682">
                    <a:moveTo>
                      <a:pt x="0" y="682"/>
                    </a:moveTo>
                    <a:lnTo>
                      <a:pt x="131" y="669"/>
                    </a:lnTo>
                    <a:lnTo>
                      <a:pt x="248" y="643"/>
                    </a:lnTo>
                    <a:lnTo>
                      <a:pt x="349" y="607"/>
                    </a:lnTo>
                    <a:lnTo>
                      <a:pt x="437" y="562"/>
                    </a:lnTo>
                    <a:lnTo>
                      <a:pt x="510" y="509"/>
                    </a:lnTo>
                    <a:lnTo>
                      <a:pt x="570" y="451"/>
                    </a:lnTo>
                    <a:lnTo>
                      <a:pt x="616" y="390"/>
                    </a:lnTo>
                    <a:lnTo>
                      <a:pt x="649" y="327"/>
                    </a:lnTo>
                    <a:lnTo>
                      <a:pt x="669" y="264"/>
                    </a:lnTo>
                    <a:lnTo>
                      <a:pt x="678" y="204"/>
                    </a:lnTo>
                    <a:lnTo>
                      <a:pt x="674" y="149"/>
                    </a:lnTo>
                    <a:lnTo>
                      <a:pt x="659" y="99"/>
                    </a:lnTo>
                    <a:lnTo>
                      <a:pt x="632" y="58"/>
                    </a:lnTo>
                    <a:lnTo>
                      <a:pt x="595" y="26"/>
                    </a:lnTo>
                    <a:lnTo>
                      <a:pt x="548" y="6"/>
                    </a:lnTo>
                    <a:lnTo>
                      <a:pt x="49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93" name="Freeform 281"/>
              <p:cNvSpPr>
                <a:spLocks/>
              </p:cNvSpPr>
              <p:nvPr/>
            </p:nvSpPr>
            <p:spPr bwMode="auto">
              <a:xfrm>
                <a:off x="1425" y="1765"/>
                <a:ext cx="0" cy="12"/>
              </a:xfrm>
              <a:custGeom>
                <a:avLst/>
                <a:gdLst>
                  <a:gd name="T0" fmla="*/ 1 w 2"/>
                  <a:gd name="T1" fmla="*/ 0 h 91"/>
                  <a:gd name="T2" fmla="*/ 0 w 2"/>
                  <a:gd name="T3" fmla="*/ 0 h 91"/>
                  <a:gd name="T4" fmla="*/ 1 w 2"/>
                  <a:gd name="T5" fmla="*/ 0 h 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91">
                    <a:moveTo>
                      <a:pt x="2" y="91"/>
                    </a:moveTo>
                    <a:lnTo>
                      <a:pt x="0" y="0"/>
                    </a:lnTo>
                    <a:lnTo>
                      <a:pt x="2" y="9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94" name="Freeform 282"/>
              <p:cNvSpPr>
                <a:spLocks/>
              </p:cNvSpPr>
              <p:nvPr/>
            </p:nvSpPr>
            <p:spPr bwMode="auto">
              <a:xfrm>
                <a:off x="1492" y="1672"/>
                <a:ext cx="0" cy="12"/>
              </a:xfrm>
              <a:custGeom>
                <a:avLst/>
                <a:gdLst>
                  <a:gd name="T0" fmla="*/ 0 h 91"/>
                  <a:gd name="T1" fmla="*/ 0 h 91"/>
                  <a:gd name="T2" fmla="*/ 0 h 9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91">
                    <a:moveTo>
                      <a:pt x="0" y="91"/>
                    </a:moveTo>
                    <a:lnTo>
                      <a:pt x="0" y="0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95" name="Freeform 283"/>
              <p:cNvSpPr>
                <a:spLocks/>
              </p:cNvSpPr>
              <p:nvPr/>
            </p:nvSpPr>
            <p:spPr bwMode="auto">
              <a:xfrm>
                <a:off x="1427" y="1655"/>
                <a:ext cx="65" cy="23"/>
              </a:xfrm>
              <a:custGeom>
                <a:avLst/>
                <a:gdLst>
                  <a:gd name="T0" fmla="*/ 0 w 476"/>
                  <a:gd name="T1" fmla="*/ 0 h 172"/>
                  <a:gd name="T2" fmla="*/ 0 w 476"/>
                  <a:gd name="T3" fmla="*/ 0 h 172"/>
                  <a:gd name="T4" fmla="*/ 0 w 476"/>
                  <a:gd name="T5" fmla="*/ 0 h 172"/>
                  <a:gd name="T6" fmla="*/ 0 w 476"/>
                  <a:gd name="T7" fmla="*/ 0 h 172"/>
                  <a:gd name="T8" fmla="*/ 0 w 476"/>
                  <a:gd name="T9" fmla="*/ 0 h 172"/>
                  <a:gd name="T10" fmla="*/ 0 w 476"/>
                  <a:gd name="T11" fmla="*/ 0 h 172"/>
                  <a:gd name="T12" fmla="*/ 0 w 476"/>
                  <a:gd name="T13" fmla="*/ 0 h 172"/>
                  <a:gd name="T14" fmla="*/ 0 w 476"/>
                  <a:gd name="T15" fmla="*/ 0 h 172"/>
                  <a:gd name="T16" fmla="*/ 0 w 476"/>
                  <a:gd name="T17" fmla="*/ 0 h 172"/>
                  <a:gd name="T18" fmla="*/ 0 w 476"/>
                  <a:gd name="T19" fmla="*/ 0 h 172"/>
                  <a:gd name="T20" fmla="*/ 0 w 476"/>
                  <a:gd name="T21" fmla="*/ 0 h 172"/>
                  <a:gd name="T22" fmla="*/ 0 w 476"/>
                  <a:gd name="T23" fmla="*/ 0 h 172"/>
                  <a:gd name="T24" fmla="*/ 0 w 476"/>
                  <a:gd name="T25" fmla="*/ 0 h 172"/>
                  <a:gd name="T26" fmla="*/ 0 w 476"/>
                  <a:gd name="T27" fmla="*/ 0 h 172"/>
                  <a:gd name="T28" fmla="*/ 0 w 476"/>
                  <a:gd name="T29" fmla="*/ 0 h 172"/>
                  <a:gd name="T30" fmla="*/ 0 w 476"/>
                  <a:gd name="T31" fmla="*/ 0 h 172"/>
                  <a:gd name="T32" fmla="*/ 0 w 476"/>
                  <a:gd name="T33" fmla="*/ 0 h 1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76" h="172">
                    <a:moveTo>
                      <a:pt x="476" y="172"/>
                    </a:moveTo>
                    <a:lnTo>
                      <a:pt x="433" y="170"/>
                    </a:lnTo>
                    <a:lnTo>
                      <a:pt x="394" y="165"/>
                    </a:lnTo>
                    <a:lnTo>
                      <a:pt x="359" y="156"/>
                    </a:lnTo>
                    <a:lnTo>
                      <a:pt x="327" y="143"/>
                    </a:lnTo>
                    <a:lnTo>
                      <a:pt x="299" y="129"/>
                    </a:lnTo>
                    <a:lnTo>
                      <a:pt x="272" y="114"/>
                    </a:lnTo>
                    <a:lnTo>
                      <a:pt x="247" y="96"/>
                    </a:lnTo>
                    <a:lnTo>
                      <a:pt x="223" y="79"/>
                    </a:lnTo>
                    <a:lnTo>
                      <a:pt x="199" y="62"/>
                    </a:lnTo>
                    <a:lnTo>
                      <a:pt x="176" y="45"/>
                    </a:lnTo>
                    <a:lnTo>
                      <a:pt x="151" y="31"/>
                    </a:lnTo>
                    <a:lnTo>
                      <a:pt x="126" y="18"/>
                    </a:lnTo>
                    <a:lnTo>
                      <a:pt x="99" y="8"/>
                    </a:lnTo>
                    <a:lnTo>
                      <a:pt x="68" y="2"/>
                    </a:lnTo>
                    <a:lnTo>
                      <a:pt x="36" y="0"/>
                    </a:lnTo>
                    <a:lnTo>
                      <a:pt x="0" y="2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96" name="Freeform 284"/>
              <p:cNvSpPr>
                <a:spLocks/>
              </p:cNvSpPr>
              <p:nvPr/>
            </p:nvSpPr>
            <p:spPr bwMode="auto">
              <a:xfrm>
                <a:off x="1492" y="1672"/>
                <a:ext cx="0" cy="12"/>
              </a:xfrm>
              <a:custGeom>
                <a:avLst/>
                <a:gdLst>
                  <a:gd name="T0" fmla="*/ 0 h 91"/>
                  <a:gd name="T1" fmla="*/ 0 h 91"/>
                  <a:gd name="T2" fmla="*/ 0 h 9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91">
                    <a:moveTo>
                      <a:pt x="0" y="0"/>
                    </a:moveTo>
                    <a:lnTo>
                      <a:pt x="0" y="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97" name="Freeform 285"/>
              <p:cNvSpPr>
                <a:spLocks/>
              </p:cNvSpPr>
              <p:nvPr/>
            </p:nvSpPr>
            <p:spPr bwMode="auto">
              <a:xfrm>
                <a:off x="1426" y="1649"/>
                <a:ext cx="1" cy="12"/>
              </a:xfrm>
              <a:custGeom>
                <a:avLst/>
                <a:gdLst>
                  <a:gd name="T0" fmla="*/ 0 w 11"/>
                  <a:gd name="T1" fmla="*/ 0 h 91"/>
                  <a:gd name="T2" fmla="*/ 0 w 11"/>
                  <a:gd name="T3" fmla="*/ 0 h 91"/>
                  <a:gd name="T4" fmla="*/ 0 w 11"/>
                  <a:gd name="T5" fmla="*/ 0 h 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91">
                    <a:moveTo>
                      <a:pt x="11" y="91"/>
                    </a:moveTo>
                    <a:lnTo>
                      <a:pt x="0" y="0"/>
                    </a:lnTo>
                    <a:lnTo>
                      <a:pt x="11" y="9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98" name="Freeform 286"/>
              <p:cNvSpPr>
                <a:spLocks/>
              </p:cNvSpPr>
              <p:nvPr/>
            </p:nvSpPr>
            <p:spPr bwMode="auto">
              <a:xfrm>
                <a:off x="1360" y="1551"/>
                <a:ext cx="67" cy="104"/>
              </a:xfrm>
              <a:custGeom>
                <a:avLst/>
                <a:gdLst>
                  <a:gd name="T0" fmla="*/ 0 w 496"/>
                  <a:gd name="T1" fmla="*/ 0 h 766"/>
                  <a:gd name="T2" fmla="*/ 0 w 496"/>
                  <a:gd name="T3" fmla="*/ 0 h 766"/>
                  <a:gd name="T4" fmla="*/ 0 w 496"/>
                  <a:gd name="T5" fmla="*/ 0 h 766"/>
                  <a:gd name="T6" fmla="*/ 0 w 496"/>
                  <a:gd name="T7" fmla="*/ 0 h 766"/>
                  <a:gd name="T8" fmla="*/ 0 w 496"/>
                  <a:gd name="T9" fmla="*/ 0 h 766"/>
                  <a:gd name="T10" fmla="*/ 0 w 496"/>
                  <a:gd name="T11" fmla="*/ 0 h 766"/>
                  <a:gd name="T12" fmla="*/ 0 w 496"/>
                  <a:gd name="T13" fmla="*/ 0 h 766"/>
                  <a:gd name="T14" fmla="*/ 0 w 496"/>
                  <a:gd name="T15" fmla="*/ 0 h 766"/>
                  <a:gd name="T16" fmla="*/ 0 w 496"/>
                  <a:gd name="T17" fmla="*/ 0 h 766"/>
                  <a:gd name="T18" fmla="*/ 0 w 496"/>
                  <a:gd name="T19" fmla="*/ 0 h 766"/>
                  <a:gd name="T20" fmla="*/ 0 w 496"/>
                  <a:gd name="T21" fmla="*/ 0 h 766"/>
                  <a:gd name="T22" fmla="*/ 0 w 496"/>
                  <a:gd name="T23" fmla="*/ 0 h 766"/>
                  <a:gd name="T24" fmla="*/ 0 w 496"/>
                  <a:gd name="T25" fmla="*/ 0 h 766"/>
                  <a:gd name="T26" fmla="*/ 0 w 496"/>
                  <a:gd name="T27" fmla="*/ 0 h 766"/>
                  <a:gd name="T28" fmla="*/ 0 w 496"/>
                  <a:gd name="T29" fmla="*/ 0 h 766"/>
                  <a:gd name="T30" fmla="*/ 0 w 496"/>
                  <a:gd name="T31" fmla="*/ 0 h 766"/>
                  <a:gd name="T32" fmla="*/ 0 w 496"/>
                  <a:gd name="T33" fmla="*/ 0 h 7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96" h="766">
                    <a:moveTo>
                      <a:pt x="496" y="766"/>
                    </a:moveTo>
                    <a:lnTo>
                      <a:pt x="445" y="765"/>
                    </a:lnTo>
                    <a:lnTo>
                      <a:pt x="399" y="751"/>
                    </a:lnTo>
                    <a:lnTo>
                      <a:pt x="358" y="725"/>
                    </a:lnTo>
                    <a:lnTo>
                      <a:pt x="322" y="688"/>
                    </a:lnTo>
                    <a:lnTo>
                      <a:pt x="288" y="642"/>
                    </a:lnTo>
                    <a:lnTo>
                      <a:pt x="259" y="590"/>
                    </a:lnTo>
                    <a:lnTo>
                      <a:pt x="230" y="530"/>
                    </a:lnTo>
                    <a:lnTo>
                      <a:pt x="205" y="467"/>
                    </a:lnTo>
                    <a:lnTo>
                      <a:pt x="181" y="402"/>
                    </a:lnTo>
                    <a:lnTo>
                      <a:pt x="158" y="335"/>
                    </a:lnTo>
                    <a:lnTo>
                      <a:pt x="134" y="269"/>
                    </a:lnTo>
                    <a:lnTo>
                      <a:pt x="111" y="204"/>
                    </a:lnTo>
                    <a:lnTo>
                      <a:pt x="86" y="144"/>
                    </a:lnTo>
                    <a:lnTo>
                      <a:pt x="59" y="88"/>
                    </a:lnTo>
                    <a:lnTo>
                      <a:pt x="30" y="40"/>
                    </a:ln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99" name="Freeform 287"/>
              <p:cNvSpPr>
                <a:spLocks/>
              </p:cNvSpPr>
              <p:nvPr/>
            </p:nvSpPr>
            <p:spPr bwMode="auto">
              <a:xfrm>
                <a:off x="1426" y="1649"/>
                <a:ext cx="1" cy="12"/>
              </a:xfrm>
              <a:custGeom>
                <a:avLst/>
                <a:gdLst>
                  <a:gd name="T0" fmla="*/ 0 w 11"/>
                  <a:gd name="T1" fmla="*/ 0 h 91"/>
                  <a:gd name="T2" fmla="*/ 0 w 11"/>
                  <a:gd name="T3" fmla="*/ 0 h 91"/>
                  <a:gd name="T4" fmla="*/ 0 w 11"/>
                  <a:gd name="T5" fmla="*/ 0 h 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91">
                    <a:moveTo>
                      <a:pt x="0" y="0"/>
                    </a:moveTo>
                    <a:lnTo>
                      <a:pt x="11" y="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00" name="Freeform 288"/>
              <p:cNvSpPr>
                <a:spLocks/>
              </p:cNvSpPr>
              <p:nvPr/>
            </p:nvSpPr>
            <p:spPr bwMode="auto">
              <a:xfrm>
                <a:off x="1355" y="1546"/>
                <a:ext cx="9" cy="9"/>
              </a:xfrm>
              <a:custGeom>
                <a:avLst/>
                <a:gdLst>
                  <a:gd name="T0" fmla="*/ 0 w 68"/>
                  <a:gd name="T1" fmla="*/ 0 h 63"/>
                  <a:gd name="T2" fmla="*/ 0 w 68"/>
                  <a:gd name="T3" fmla="*/ 0 h 63"/>
                  <a:gd name="T4" fmla="*/ 0 w 68"/>
                  <a:gd name="T5" fmla="*/ 0 h 6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8" h="63">
                    <a:moveTo>
                      <a:pt x="0" y="63"/>
                    </a:moveTo>
                    <a:lnTo>
                      <a:pt x="68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01" name="Freeform 289"/>
              <p:cNvSpPr>
                <a:spLocks/>
              </p:cNvSpPr>
              <p:nvPr/>
            </p:nvSpPr>
            <p:spPr bwMode="auto">
              <a:xfrm>
                <a:off x="1241" y="1488"/>
                <a:ext cx="119" cy="63"/>
              </a:xfrm>
              <a:custGeom>
                <a:avLst/>
                <a:gdLst>
                  <a:gd name="T0" fmla="*/ 0 w 871"/>
                  <a:gd name="T1" fmla="*/ 0 h 462"/>
                  <a:gd name="T2" fmla="*/ 0 w 871"/>
                  <a:gd name="T3" fmla="*/ 0 h 462"/>
                  <a:gd name="T4" fmla="*/ 0 w 871"/>
                  <a:gd name="T5" fmla="*/ 0 h 462"/>
                  <a:gd name="T6" fmla="*/ 0 w 871"/>
                  <a:gd name="T7" fmla="*/ 0 h 462"/>
                  <a:gd name="T8" fmla="*/ 0 w 871"/>
                  <a:gd name="T9" fmla="*/ 0 h 462"/>
                  <a:gd name="T10" fmla="*/ 0 w 871"/>
                  <a:gd name="T11" fmla="*/ 0 h 462"/>
                  <a:gd name="T12" fmla="*/ 0 w 871"/>
                  <a:gd name="T13" fmla="*/ 0 h 462"/>
                  <a:gd name="T14" fmla="*/ 0 w 871"/>
                  <a:gd name="T15" fmla="*/ 0 h 462"/>
                  <a:gd name="T16" fmla="*/ 0 w 871"/>
                  <a:gd name="T17" fmla="*/ 0 h 462"/>
                  <a:gd name="T18" fmla="*/ 0 w 871"/>
                  <a:gd name="T19" fmla="*/ 0 h 462"/>
                  <a:gd name="T20" fmla="*/ 0 w 871"/>
                  <a:gd name="T21" fmla="*/ 0 h 462"/>
                  <a:gd name="T22" fmla="*/ 0 w 871"/>
                  <a:gd name="T23" fmla="*/ 0 h 462"/>
                  <a:gd name="T24" fmla="*/ 0 w 871"/>
                  <a:gd name="T25" fmla="*/ 0 h 462"/>
                  <a:gd name="T26" fmla="*/ 0 w 871"/>
                  <a:gd name="T27" fmla="*/ 0 h 462"/>
                  <a:gd name="T28" fmla="*/ 0 w 871"/>
                  <a:gd name="T29" fmla="*/ 0 h 462"/>
                  <a:gd name="T30" fmla="*/ 0 w 871"/>
                  <a:gd name="T31" fmla="*/ 0 h 462"/>
                  <a:gd name="T32" fmla="*/ 0 w 871"/>
                  <a:gd name="T33" fmla="*/ 0 h 4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71" h="462">
                    <a:moveTo>
                      <a:pt x="871" y="462"/>
                    </a:moveTo>
                    <a:lnTo>
                      <a:pt x="821" y="408"/>
                    </a:lnTo>
                    <a:lnTo>
                      <a:pt x="772" y="358"/>
                    </a:lnTo>
                    <a:lnTo>
                      <a:pt x="724" y="310"/>
                    </a:lnTo>
                    <a:lnTo>
                      <a:pt x="675" y="266"/>
                    </a:lnTo>
                    <a:lnTo>
                      <a:pt x="627" y="224"/>
                    </a:lnTo>
                    <a:lnTo>
                      <a:pt x="578" y="185"/>
                    </a:lnTo>
                    <a:lnTo>
                      <a:pt x="529" y="151"/>
                    </a:lnTo>
                    <a:lnTo>
                      <a:pt x="479" y="119"/>
                    </a:lnTo>
                    <a:lnTo>
                      <a:pt x="427" y="91"/>
                    </a:lnTo>
                    <a:lnTo>
                      <a:pt x="374" y="67"/>
                    </a:lnTo>
                    <a:lnTo>
                      <a:pt x="318" y="45"/>
                    </a:lnTo>
                    <a:lnTo>
                      <a:pt x="260" y="29"/>
                    </a:lnTo>
                    <a:lnTo>
                      <a:pt x="200" y="15"/>
                    </a:lnTo>
                    <a:lnTo>
                      <a:pt x="136" y="6"/>
                    </a:lnTo>
                    <a:lnTo>
                      <a:pt x="70" y="1"/>
                    </a:ln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02" name="Freeform 290"/>
              <p:cNvSpPr>
                <a:spLocks/>
              </p:cNvSpPr>
              <p:nvPr/>
            </p:nvSpPr>
            <p:spPr bwMode="auto">
              <a:xfrm>
                <a:off x="1355" y="1546"/>
                <a:ext cx="9" cy="9"/>
              </a:xfrm>
              <a:custGeom>
                <a:avLst/>
                <a:gdLst>
                  <a:gd name="T0" fmla="*/ 0 w 68"/>
                  <a:gd name="T1" fmla="*/ 0 h 63"/>
                  <a:gd name="T2" fmla="*/ 0 w 68"/>
                  <a:gd name="T3" fmla="*/ 0 h 63"/>
                  <a:gd name="T4" fmla="*/ 0 w 68"/>
                  <a:gd name="T5" fmla="*/ 0 h 6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8" h="63">
                    <a:moveTo>
                      <a:pt x="68" y="0"/>
                    </a:moveTo>
                    <a:lnTo>
                      <a:pt x="0" y="63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03" name="Freeform 291"/>
              <p:cNvSpPr>
                <a:spLocks/>
              </p:cNvSpPr>
              <p:nvPr/>
            </p:nvSpPr>
            <p:spPr bwMode="auto">
              <a:xfrm>
                <a:off x="1241" y="1481"/>
                <a:ext cx="0" cy="12"/>
              </a:xfrm>
              <a:custGeom>
                <a:avLst/>
                <a:gdLst>
                  <a:gd name="T0" fmla="*/ 0 h 91"/>
                  <a:gd name="T1" fmla="*/ 0 h 91"/>
                  <a:gd name="T2" fmla="*/ 0 h 9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91">
                    <a:moveTo>
                      <a:pt x="0" y="91"/>
                    </a:moveTo>
                    <a:lnTo>
                      <a:pt x="0" y="0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04" name="Freeform 292"/>
              <p:cNvSpPr>
                <a:spLocks/>
              </p:cNvSpPr>
              <p:nvPr/>
            </p:nvSpPr>
            <p:spPr bwMode="auto">
              <a:xfrm>
                <a:off x="1016" y="1808"/>
                <a:ext cx="64" cy="225"/>
              </a:xfrm>
              <a:custGeom>
                <a:avLst/>
                <a:gdLst>
                  <a:gd name="T0" fmla="*/ 0 w 476"/>
                  <a:gd name="T1" fmla="*/ 0 h 1650"/>
                  <a:gd name="T2" fmla="*/ 0 w 476"/>
                  <a:gd name="T3" fmla="*/ 0 h 1650"/>
                  <a:gd name="T4" fmla="*/ 0 w 476"/>
                  <a:gd name="T5" fmla="*/ 0 h 1650"/>
                  <a:gd name="T6" fmla="*/ 0 w 476"/>
                  <a:gd name="T7" fmla="*/ 0 h 1650"/>
                  <a:gd name="T8" fmla="*/ 0 w 476"/>
                  <a:gd name="T9" fmla="*/ 0 h 1650"/>
                  <a:gd name="T10" fmla="*/ 0 w 476"/>
                  <a:gd name="T11" fmla="*/ 0 h 1650"/>
                  <a:gd name="T12" fmla="*/ 0 w 476"/>
                  <a:gd name="T13" fmla="*/ 0 h 1650"/>
                  <a:gd name="T14" fmla="*/ 0 w 476"/>
                  <a:gd name="T15" fmla="*/ 0 h 1650"/>
                  <a:gd name="T16" fmla="*/ 0 w 476"/>
                  <a:gd name="T17" fmla="*/ 0 h 1650"/>
                  <a:gd name="T18" fmla="*/ 0 w 476"/>
                  <a:gd name="T19" fmla="*/ 0 h 1650"/>
                  <a:gd name="T20" fmla="*/ 0 w 476"/>
                  <a:gd name="T21" fmla="*/ 0 h 1650"/>
                  <a:gd name="T22" fmla="*/ 0 w 476"/>
                  <a:gd name="T23" fmla="*/ 0 h 1650"/>
                  <a:gd name="T24" fmla="*/ 0 w 476"/>
                  <a:gd name="T25" fmla="*/ 0 h 1650"/>
                  <a:gd name="T26" fmla="*/ 0 w 476"/>
                  <a:gd name="T27" fmla="*/ 0 h 1650"/>
                  <a:gd name="T28" fmla="*/ 0 w 476"/>
                  <a:gd name="T29" fmla="*/ 0 h 1650"/>
                  <a:gd name="T30" fmla="*/ 0 w 476"/>
                  <a:gd name="T31" fmla="*/ 0 h 1650"/>
                  <a:gd name="T32" fmla="*/ 0 w 476"/>
                  <a:gd name="T33" fmla="*/ 0 h 16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76" h="1650">
                    <a:moveTo>
                      <a:pt x="476" y="1650"/>
                    </a:moveTo>
                    <a:lnTo>
                      <a:pt x="376" y="1486"/>
                    </a:lnTo>
                    <a:lnTo>
                      <a:pt x="290" y="1329"/>
                    </a:lnTo>
                    <a:lnTo>
                      <a:pt x="217" y="1183"/>
                    </a:lnTo>
                    <a:lnTo>
                      <a:pt x="156" y="1043"/>
                    </a:lnTo>
                    <a:lnTo>
                      <a:pt x="107" y="913"/>
                    </a:lnTo>
                    <a:lnTo>
                      <a:pt x="68" y="789"/>
                    </a:lnTo>
                    <a:lnTo>
                      <a:pt x="38" y="675"/>
                    </a:lnTo>
                    <a:lnTo>
                      <a:pt x="19" y="567"/>
                    </a:lnTo>
                    <a:lnTo>
                      <a:pt x="6" y="468"/>
                    </a:lnTo>
                    <a:lnTo>
                      <a:pt x="0" y="378"/>
                    </a:lnTo>
                    <a:lnTo>
                      <a:pt x="1" y="296"/>
                    </a:lnTo>
                    <a:lnTo>
                      <a:pt x="7" y="221"/>
                    </a:lnTo>
                    <a:lnTo>
                      <a:pt x="16" y="153"/>
                    </a:lnTo>
                    <a:lnTo>
                      <a:pt x="31" y="95"/>
                    </a:lnTo>
                    <a:lnTo>
                      <a:pt x="47" y="43"/>
                    </a:lnTo>
                    <a:lnTo>
                      <a:pt x="65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05" name="Freeform 293"/>
              <p:cNvSpPr>
                <a:spLocks/>
              </p:cNvSpPr>
              <p:nvPr/>
            </p:nvSpPr>
            <p:spPr bwMode="auto">
              <a:xfrm>
                <a:off x="1075" y="2029"/>
                <a:ext cx="10" cy="7"/>
              </a:xfrm>
              <a:custGeom>
                <a:avLst/>
                <a:gdLst>
                  <a:gd name="T0" fmla="*/ 0 w 79"/>
                  <a:gd name="T1" fmla="*/ 0 h 50"/>
                  <a:gd name="T2" fmla="*/ 0 w 79"/>
                  <a:gd name="T3" fmla="*/ 0 h 50"/>
                  <a:gd name="T4" fmla="*/ 0 w 79"/>
                  <a:gd name="T5" fmla="*/ 0 h 5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9" h="50">
                    <a:moveTo>
                      <a:pt x="79" y="0"/>
                    </a:moveTo>
                    <a:lnTo>
                      <a:pt x="0" y="50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06" name="Freeform 294"/>
              <p:cNvSpPr>
                <a:spLocks/>
              </p:cNvSpPr>
              <p:nvPr/>
            </p:nvSpPr>
            <p:spPr bwMode="auto">
              <a:xfrm>
                <a:off x="1019" y="1805"/>
                <a:ext cx="11" cy="5"/>
              </a:xfrm>
              <a:custGeom>
                <a:avLst/>
                <a:gdLst>
                  <a:gd name="T0" fmla="*/ 0 w 83"/>
                  <a:gd name="T1" fmla="*/ 0 h 39"/>
                  <a:gd name="T2" fmla="*/ 0 w 83"/>
                  <a:gd name="T3" fmla="*/ 0 h 39"/>
                  <a:gd name="T4" fmla="*/ 0 w 83"/>
                  <a:gd name="T5" fmla="*/ 0 h 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3" h="39">
                    <a:moveTo>
                      <a:pt x="0" y="0"/>
                    </a:moveTo>
                    <a:lnTo>
                      <a:pt x="83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07" name="Freeform 295"/>
              <p:cNvSpPr>
                <a:spLocks/>
              </p:cNvSpPr>
              <p:nvPr/>
            </p:nvSpPr>
            <p:spPr bwMode="auto">
              <a:xfrm>
                <a:off x="1430" y="1673"/>
                <a:ext cx="71" cy="60"/>
              </a:xfrm>
              <a:custGeom>
                <a:avLst/>
                <a:gdLst>
                  <a:gd name="T0" fmla="*/ 0 w 523"/>
                  <a:gd name="T1" fmla="*/ 0 h 440"/>
                  <a:gd name="T2" fmla="*/ 0 w 523"/>
                  <a:gd name="T3" fmla="*/ 0 h 440"/>
                  <a:gd name="T4" fmla="*/ 0 w 523"/>
                  <a:gd name="T5" fmla="*/ 0 h 440"/>
                  <a:gd name="T6" fmla="*/ 0 w 523"/>
                  <a:gd name="T7" fmla="*/ 0 h 440"/>
                  <a:gd name="T8" fmla="*/ 0 w 523"/>
                  <a:gd name="T9" fmla="*/ 0 h 440"/>
                  <a:gd name="T10" fmla="*/ 0 w 523"/>
                  <a:gd name="T11" fmla="*/ 0 h 440"/>
                  <a:gd name="T12" fmla="*/ 0 w 523"/>
                  <a:gd name="T13" fmla="*/ 0 h 440"/>
                  <a:gd name="T14" fmla="*/ 0 w 523"/>
                  <a:gd name="T15" fmla="*/ 0 h 440"/>
                  <a:gd name="T16" fmla="*/ 0 w 523"/>
                  <a:gd name="T17" fmla="*/ 0 h 440"/>
                  <a:gd name="T18" fmla="*/ 0 w 523"/>
                  <a:gd name="T19" fmla="*/ 0 h 440"/>
                  <a:gd name="T20" fmla="*/ 0 w 523"/>
                  <a:gd name="T21" fmla="*/ 0 h 440"/>
                  <a:gd name="T22" fmla="*/ 0 w 523"/>
                  <a:gd name="T23" fmla="*/ 0 h 440"/>
                  <a:gd name="T24" fmla="*/ 0 w 523"/>
                  <a:gd name="T25" fmla="*/ 0 h 440"/>
                  <a:gd name="T26" fmla="*/ 0 w 523"/>
                  <a:gd name="T27" fmla="*/ 0 h 440"/>
                  <a:gd name="T28" fmla="*/ 0 w 523"/>
                  <a:gd name="T29" fmla="*/ 0 h 440"/>
                  <a:gd name="T30" fmla="*/ 0 w 523"/>
                  <a:gd name="T31" fmla="*/ 0 h 440"/>
                  <a:gd name="T32" fmla="*/ 0 w 523"/>
                  <a:gd name="T33" fmla="*/ 0 h 440"/>
                  <a:gd name="T34" fmla="*/ 0 w 523"/>
                  <a:gd name="T35" fmla="*/ 0 h 440"/>
                  <a:gd name="T36" fmla="*/ 0 w 523"/>
                  <a:gd name="T37" fmla="*/ 0 h 440"/>
                  <a:gd name="T38" fmla="*/ 0 w 523"/>
                  <a:gd name="T39" fmla="*/ 0 h 440"/>
                  <a:gd name="T40" fmla="*/ 0 w 523"/>
                  <a:gd name="T41" fmla="*/ 0 h 440"/>
                  <a:gd name="T42" fmla="*/ 0 w 523"/>
                  <a:gd name="T43" fmla="*/ 0 h 440"/>
                  <a:gd name="T44" fmla="*/ 0 w 523"/>
                  <a:gd name="T45" fmla="*/ 0 h 440"/>
                  <a:gd name="T46" fmla="*/ 0 w 523"/>
                  <a:gd name="T47" fmla="*/ 0 h 440"/>
                  <a:gd name="T48" fmla="*/ 0 w 523"/>
                  <a:gd name="T49" fmla="*/ 0 h 440"/>
                  <a:gd name="T50" fmla="*/ 0 w 523"/>
                  <a:gd name="T51" fmla="*/ 0 h 440"/>
                  <a:gd name="T52" fmla="*/ 0 w 523"/>
                  <a:gd name="T53" fmla="*/ 0 h 440"/>
                  <a:gd name="T54" fmla="*/ 0 w 523"/>
                  <a:gd name="T55" fmla="*/ 0 h 440"/>
                  <a:gd name="T56" fmla="*/ 0 w 523"/>
                  <a:gd name="T57" fmla="*/ 0 h 440"/>
                  <a:gd name="T58" fmla="*/ 0 w 523"/>
                  <a:gd name="T59" fmla="*/ 0 h 440"/>
                  <a:gd name="T60" fmla="*/ 0 w 523"/>
                  <a:gd name="T61" fmla="*/ 0 h 440"/>
                  <a:gd name="T62" fmla="*/ 0 w 523"/>
                  <a:gd name="T63" fmla="*/ 0 h 440"/>
                  <a:gd name="T64" fmla="*/ 0 w 523"/>
                  <a:gd name="T65" fmla="*/ 0 h 440"/>
                  <a:gd name="T66" fmla="*/ 0 w 523"/>
                  <a:gd name="T67" fmla="*/ 0 h 440"/>
                  <a:gd name="T68" fmla="*/ 0 w 523"/>
                  <a:gd name="T69" fmla="*/ 0 h 440"/>
                  <a:gd name="T70" fmla="*/ 0 w 523"/>
                  <a:gd name="T71" fmla="*/ 0 h 440"/>
                  <a:gd name="T72" fmla="*/ 0 w 523"/>
                  <a:gd name="T73" fmla="*/ 0 h 440"/>
                  <a:gd name="T74" fmla="*/ 0 w 523"/>
                  <a:gd name="T75" fmla="*/ 0 h 440"/>
                  <a:gd name="T76" fmla="*/ 0 w 523"/>
                  <a:gd name="T77" fmla="*/ 0 h 440"/>
                  <a:gd name="T78" fmla="*/ 0 w 523"/>
                  <a:gd name="T79" fmla="*/ 0 h 440"/>
                  <a:gd name="T80" fmla="*/ 0 w 523"/>
                  <a:gd name="T81" fmla="*/ 0 h 440"/>
                  <a:gd name="T82" fmla="*/ 0 w 523"/>
                  <a:gd name="T83" fmla="*/ 0 h 440"/>
                  <a:gd name="T84" fmla="*/ 0 w 523"/>
                  <a:gd name="T85" fmla="*/ 0 h 440"/>
                  <a:gd name="T86" fmla="*/ 0 w 523"/>
                  <a:gd name="T87" fmla="*/ 0 h 440"/>
                  <a:gd name="T88" fmla="*/ 0 w 523"/>
                  <a:gd name="T89" fmla="*/ 0 h 440"/>
                  <a:gd name="T90" fmla="*/ 0 w 523"/>
                  <a:gd name="T91" fmla="*/ 0 h 440"/>
                  <a:gd name="T92" fmla="*/ 0 w 523"/>
                  <a:gd name="T93" fmla="*/ 0 h 440"/>
                  <a:gd name="T94" fmla="*/ 0 w 523"/>
                  <a:gd name="T95" fmla="*/ 0 h 440"/>
                  <a:gd name="T96" fmla="*/ 0 w 523"/>
                  <a:gd name="T97" fmla="*/ 0 h 440"/>
                  <a:gd name="T98" fmla="*/ 0 w 523"/>
                  <a:gd name="T99" fmla="*/ 0 h 44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523" h="440">
                    <a:moveTo>
                      <a:pt x="275" y="435"/>
                    </a:moveTo>
                    <a:lnTo>
                      <a:pt x="523" y="85"/>
                    </a:lnTo>
                    <a:lnTo>
                      <a:pt x="520" y="83"/>
                    </a:lnTo>
                    <a:lnTo>
                      <a:pt x="512" y="79"/>
                    </a:lnTo>
                    <a:lnTo>
                      <a:pt x="500" y="72"/>
                    </a:lnTo>
                    <a:lnTo>
                      <a:pt x="485" y="63"/>
                    </a:lnTo>
                    <a:lnTo>
                      <a:pt x="465" y="54"/>
                    </a:lnTo>
                    <a:lnTo>
                      <a:pt x="444" y="44"/>
                    </a:lnTo>
                    <a:lnTo>
                      <a:pt x="419" y="33"/>
                    </a:lnTo>
                    <a:lnTo>
                      <a:pt x="392" y="23"/>
                    </a:lnTo>
                    <a:lnTo>
                      <a:pt x="364" y="14"/>
                    </a:lnTo>
                    <a:lnTo>
                      <a:pt x="335" y="7"/>
                    </a:lnTo>
                    <a:lnTo>
                      <a:pt x="305" y="2"/>
                    </a:lnTo>
                    <a:lnTo>
                      <a:pt x="276" y="0"/>
                    </a:lnTo>
                    <a:lnTo>
                      <a:pt x="247" y="1"/>
                    </a:lnTo>
                    <a:lnTo>
                      <a:pt x="218" y="7"/>
                    </a:lnTo>
                    <a:lnTo>
                      <a:pt x="191" y="16"/>
                    </a:lnTo>
                    <a:lnTo>
                      <a:pt x="167" y="31"/>
                    </a:lnTo>
                    <a:lnTo>
                      <a:pt x="143" y="48"/>
                    </a:lnTo>
                    <a:lnTo>
                      <a:pt x="122" y="68"/>
                    </a:lnTo>
                    <a:lnTo>
                      <a:pt x="100" y="88"/>
                    </a:lnTo>
                    <a:lnTo>
                      <a:pt x="81" y="110"/>
                    </a:lnTo>
                    <a:lnTo>
                      <a:pt x="63" y="133"/>
                    </a:lnTo>
                    <a:lnTo>
                      <a:pt x="48" y="157"/>
                    </a:lnTo>
                    <a:lnTo>
                      <a:pt x="33" y="181"/>
                    </a:lnTo>
                    <a:lnTo>
                      <a:pt x="22" y="204"/>
                    </a:lnTo>
                    <a:lnTo>
                      <a:pt x="12" y="227"/>
                    </a:lnTo>
                    <a:lnTo>
                      <a:pt x="5" y="249"/>
                    </a:lnTo>
                    <a:lnTo>
                      <a:pt x="1" y="271"/>
                    </a:lnTo>
                    <a:lnTo>
                      <a:pt x="0" y="291"/>
                    </a:lnTo>
                    <a:lnTo>
                      <a:pt x="1" y="310"/>
                    </a:lnTo>
                    <a:lnTo>
                      <a:pt x="5" y="326"/>
                    </a:lnTo>
                    <a:lnTo>
                      <a:pt x="14" y="340"/>
                    </a:lnTo>
                    <a:lnTo>
                      <a:pt x="26" y="352"/>
                    </a:lnTo>
                    <a:lnTo>
                      <a:pt x="32" y="356"/>
                    </a:lnTo>
                    <a:lnTo>
                      <a:pt x="42" y="363"/>
                    </a:lnTo>
                    <a:lnTo>
                      <a:pt x="53" y="371"/>
                    </a:lnTo>
                    <a:lnTo>
                      <a:pt x="66" y="379"/>
                    </a:lnTo>
                    <a:lnTo>
                      <a:pt x="80" y="388"/>
                    </a:lnTo>
                    <a:lnTo>
                      <a:pt x="95" y="397"/>
                    </a:lnTo>
                    <a:lnTo>
                      <a:pt x="113" y="405"/>
                    </a:lnTo>
                    <a:lnTo>
                      <a:pt x="130" y="413"/>
                    </a:lnTo>
                    <a:lnTo>
                      <a:pt x="148" y="421"/>
                    </a:lnTo>
                    <a:lnTo>
                      <a:pt x="166" y="427"/>
                    </a:lnTo>
                    <a:lnTo>
                      <a:pt x="185" y="433"/>
                    </a:lnTo>
                    <a:lnTo>
                      <a:pt x="204" y="437"/>
                    </a:lnTo>
                    <a:lnTo>
                      <a:pt x="223" y="439"/>
                    </a:lnTo>
                    <a:lnTo>
                      <a:pt x="240" y="440"/>
                    </a:lnTo>
                    <a:lnTo>
                      <a:pt x="258" y="438"/>
                    </a:lnTo>
                    <a:lnTo>
                      <a:pt x="275" y="435"/>
                    </a:lnTo>
                    <a:close/>
                  </a:path>
                </a:pathLst>
              </a:custGeom>
              <a:solidFill>
                <a:srgbClr val="FEF2E0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08" name="Freeform 296"/>
              <p:cNvSpPr>
                <a:spLocks/>
              </p:cNvSpPr>
              <p:nvPr/>
            </p:nvSpPr>
            <p:spPr bwMode="auto">
              <a:xfrm>
                <a:off x="1175" y="2069"/>
                <a:ext cx="65" cy="56"/>
              </a:xfrm>
              <a:custGeom>
                <a:avLst/>
                <a:gdLst>
                  <a:gd name="T0" fmla="*/ 0 w 479"/>
                  <a:gd name="T1" fmla="*/ 0 h 414"/>
                  <a:gd name="T2" fmla="*/ 0 w 479"/>
                  <a:gd name="T3" fmla="*/ 0 h 414"/>
                  <a:gd name="T4" fmla="*/ 0 w 479"/>
                  <a:gd name="T5" fmla="*/ 0 h 414"/>
                  <a:gd name="T6" fmla="*/ 0 w 479"/>
                  <a:gd name="T7" fmla="*/ 0 h 414"/>
                  <a:gd name="T8" fmla="*/ 0 w 479"/>
                  <a:gd name="T9" fmla="*/ 0 h 414"/>
                  <a:gd name="T10" fmla="*/ 0 w 479"/>
                  <a:gd name="T11" fmla="*/ 0 h 414"/>
                  <a:gd name="T12" fmla="*/ 0 w 479"/>
                  <a:gd name="T13" fmla="*/ 0 h 414"/>
                  <a:gd name="T14" fmla="*/ 0 w 479"/>
                  <a:gd name="T15" fmla="*/ 0 h 414"/>
                  <a:gd name="T16" fmla="*/ 0 w 479"/>
                  <a:gd name="T17" fmla="*/ 0 h 414"/>
                  <a:gd name="T18" fmla="*/ 0 w 479"/>
                  <a:gd name="T19" fmla="*/ 0 h 414"/>
                  <a:gd name="T20" fmla="*/ 0 w 479"/>
                  <a:gd name="T21" fmla="*/ 0 h 414"/>
                  <a:gd name="T22" fmla="*/ 0 w 479"/>
                  <a:gd name="T23" fmla="*/ 0 h 414"/>
                  <a:gd name="T24" fmla="*/ 0 w 479"/>
                  <a:gd name="T25" fmla="*/ 0 h 414"/>
                  <a:gd name="T26" fmla="*/ 0 w 479"/>
                  <a:gd name="T27" fmla="*/ 0 h 414"/>
                  <a:gd name="T28" fmla="*/ 0 w 479"/>
                  <a:gd name="T29" fmla="*/ 0 h 414"/>
                  <a:gd name="T30" fmla="*/ 0 w 479"/>
                  <a:gd name="T31" fmla="*/ 0 h 414"/>
                  <a:gd name="T32" fmla="*/ 0 w 479"/>
                  <a:gd name="T33" fmla="*/ 0 h 414"/>
                  <a:gd name="T34" fmla="*/ 0 w 479"/>
                  <a:gd name="T35" fmla="*/ 0 h 414"/>
                  <a:gd name="T36" fmla="*/ 0 w 479"/>
                  <a:gd name="T37" fmla="*/ 0 h 414"/>
                  <a:gd name="T38" fmla="*/ 0 w 479"/>
                  <a:gd name="T39" fmla="*/ 0 h 414"/>
                  <a:gd name="T40" fmla="*/ 0 w 479"/>
                  <a:gd name="T41" fmla="*/ 0 h 414"/>
                  <a:gd name="T42" fmla="*/ 0 w 479"/>
                  <a:gd name="T43" fmla="*/ 0 h 414"/>
                  <a:gd name="T44" fmla="*/ 0 w 479"/>
                  <a:gd name="T45" fmla="*/ 0 h 414"/>
                  <a:gd name="T46" fmla="*/ 0 w 479"/>
                  <a:gd name="T47" fmla="*/ 0 h 414"/>
                  <a:gd name="T48" fmla="*/ 0 w 479"/>
                  <a:gd name="T49" fmla="*/ 0 h 414"/>
                  <a:gd name="T50" fmla="*/ 0 w 479"/>
                  <a:gd name="T51" fmla="*/ 0 h 414"/>
                  <a:gd name="T52" fmla="*/ 0 w 479"/>
                  <a:gd name="T53" fmla="*/ 0 h 414"/>
                  <a:gd name="T54" fmla="*/ 0 w 479"/>
                  <a:gd name="T55" fmla="*/ 0 h 414"/>
                  <a:gd name="T56" fmla="*/ 0 w 479"/>
                  <a:gd name="T57" fmla="*/ 0 h 414"/>
                  <a:gd name="T58" fmla="*/ 0 w 479"/>
                  <a:gd name="T59" fmla="*/ 0 h 414"/>
                  <a:gd name="T60" fmla="*/ 0 w 479"/>
                  <a:gd name="T61" fmla="*/ 0 h 414"/>
                  <a:gd name="T62" fmla="*/ 0 w 479"/>
                  <a:gd name="T63" fmla="*/ 0 h 414"/>
                  <a:gd name="T64" fmla="*/ 0 w 479"/>
                  <a:gd name="T65" fmla="*/ 0 h 414"/>
                  <a:gd name="T66" fmla="*/ 0 w 479"/>
                  <a:gd name="T67" fmla="*/ 0 h 414"/>
                  <a:gd name="T68" fmla="*/ 0 w 479"/>
                  <a:gd name="T69" fmla="*/ 0 h 414"/>
                  <a:gd name="T70" fmla="*/ 0 w 479"/>
                  <a:gd name="T71" fmla="*/ 0 h 414"/>
                  <a:gd name="T72" fmla="*/ 0 w 479"/>
                  <a:gd name="T73" fmla="*/ 0 h 414"/>
                  <a:gd name="T74" fmla="*/ 0 w 479"/>
                  <a:gd name="T75" fmla="*/ 0 h 414"/>
                  <a:gd name="T76" fmla="*/ 0 w 479"/>
                  <a:gd name="T77" fmla="*/ 0 h 414"/>
                  <a:gd name="T78" fmla="*/ 0 w 479"/>
                  <a:gd name="T79" fmla="*/ 0 h 414"/>
                  <a:gd name="T80" fmla="*/ 0 w 479"/>
                  <a:gd name="T81" fmla="*/ 0 h 414"/>
                  <a:gd name="T82" fmla="*/ 0 w 479"/>
                  <a:gd name="T83" fmla="*/ 0 h 414"/>
                  <a:gd name="T84" fmla="*/ 0 w 479"/>
                  <a:gd name="T85" fmla="*/ 0 h 414"/>
                  <a:gd name="T86" fmla="*/ 0 w 479"/>
                  <a:gd name="T87" fmla="*/ 0 h 414"/>
                  <a:gd name="T88" fmla="*/ 0 w 479"/>
                  <a:gd name="T89" fmla="*/ 0 h 414"/>
                  <a:gd name="T90" fmla="*/ 0 w 479"/>
                  <a:gd name="T91" fmla="*/ 0 h 414"/>
                  <a:gd name="T92" fmla="*/ 0 w 479"/>
                  <a:gd name="T93" fmla="*/ 0 h 414"/>
                  <a:gd name="T94" fmla="*/ 0 w 479"/>
                  <a:gd name="T95" fmla="*/ 0 h 414"/>
                  <a:gd name="T96" fmla="*/ 0 w 479"/>
                  <a:gd name="T97" fmla="*/ 0 h 414"/>
                  <a:gd name="T98" fmla="*/ 0 w 479"/>
                  <a:gd name="T99" fmla="*/ 0 h 41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479" h="414">
                    <a:moveTo>
                      <a:pt x="376" y="14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10"/>
                    </a:lnTo>
                    <a:lnTo>
                      <a:pt x="6" y="20"/>
                    </a:lnTo>
                    <a:lnTo>
                      <a:pt x="10" y="36"/>
                    </a:lnTo>
                    <a:lnTo>
                      <a:pt x="16" y="55"/>
                    </a:lnTo>
                    <a:lnTo>
                      <a:pt x="23" y="76"/>
                    </a:lnTo>
                    <a:lnTo>
                      <a:pt x="32" y="100"/>
                    </a:lnTo>
                    <a:lnTo>
                      <a:pt x="42" y="125"/>
                    </a:lnTo>
                    <a:lnTo>
                      <a:pt x="54" y="151"/>
                    </a:lnTo>
                    <a:lnTo>
                      <a:pt x="67" y="177"/>
                    </a:lnTo>
                    <a:lnTo>
                      <a:pt x="82" y="204"/>
                    </a:lnTo>
                    <a:lnTo>
                      <a:pt x="99" y="230"/>
                    </a:lnTo>
                    <a:lnTo>
                      <a:pt x="118" y="255"/>
                    </a:lnTo>
                    <a:lnTo>
                      <a:pt x="139" y="278"/>
                    </a:lnTo>
                    <a:lnTo>
                      <a:pt x="161" y="300"/>
                    </a:lnTo>
                    <a:lnTo>
                      <a:pt x="186" y="319"/>
                    </a:lnTo>
                    <a:lnTo>
                      <a:pt x="211" y="335"/>
                    </a:lnTo>
                    <a:lnTo>
                      <a:pt x="238" y="351"/>
                    </a:lnTo>
                    <a:lnTo>
                      <a:pt x="265" y="365"/>
                    </a:lnTo>
                    <a:lnTo>
                      <a:pt x="291" y="377"/>
                    </a:lnTo>
                    <a:lnTo>
                      <a:pt x="316" y="388"/>
                    </a:lnTo>
                    <a:lnTo>
                      <a:pt x="341" y="396"/>
                    </a:lnTo>
                    <a:lnTo>
                      <a:pt x="365" y="404"/>
                    </a:lnTo>
                    <a:lnTo>
                      <a:pt x="387" y="409"/>
                    </a:lnTo>
                    <a:lnTo>
                      <a:pt x="407" y="412"/>
                    </a:lnTo>
                    <a:lnTo>
                      <a:pt x="426" y="414"/>
                    </a:lnTo>
                    <a:lnTo>
                      <a:pt x="442" y="414"/>
                    </a:lnTo>
                    <a:lnTo>
                      <a:pt x="456" y="410"/>
                    </a:lnTo>
                    <a:lnTo>
                      <a:pt x="467" y="405"/>
                    </a:lnTo>
                    <a:lnTo>
                      <a:pt x="475" y="397"/>
                    </a:lnTo>
                    <a:lnTo>
                      <a:pt x="478" y="388"/>
                    </a:lnTo>
                    <a:lnTo>
                      <a:pt x="479" y="376"/>
                    </a:lnTo>
                    <a:lnTo>
                      <a:pt x="477" y="368"/>
                    </a:lnTo>
                    <a:lnTo>
                      <a:pt x="476" y="358"/>
                    </a:lnTo>
                    <a:lnTo>
                      <a:pt x="474" y="347"/>
                    </a:lnTo>
                    <a:lnTo>
                      <a:pt x="470" y="334"/>
                    </a:lnTo>
                    <a:lnTo>
                      <a:pt x="467" y="320"/>
                    </a:lnTo>
                    <a:lnTo>
                      <a:pt x="463" y="304"/>
                    </a:lnTo>
                    <a:lnTo>
                      <a:pt x="458" y="289"/>
                    </a:lnTo>
                    <a:lnTo>
                      <a:pt x="452" y="271"/>
                    </a:lnTo>
                    <a:lnTo>
                      <a:pt x="445" y="254"/>
                    </a:lnTo>
                    <a:lnTo>
                      <a:pt x="439" y="237"/>
                    </a:lnTo>
                    <a:lnTo>
                      <a:pt x="430" y="219"/>
                    </a:lnTo>
                    <a:lnTo>
                      <a:pt x="421" y="202"/>
                    </a:lnTo>
                    <a:lnTo>
                      <a:pt x="410" y="186"/>
                    </a:lnTo>
                    <a:lnTo>
                      <a:pt x="400" y="170"/>
                    </a:lnTo>
                    <a:lnTo>
                      <a:pt x="388" y="155"/>
                    </a:lnTo>
                    <a:lnTo>
                      <a:pt x="376" y="142"/>
                    </a:lnTo>
                    <a:close/>
                  </a:path>
                </a:pathLst>
              </a:custGeom>
              <a:solidFill>
                <a:srgbClr val="FEF2E0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09" name="Freeform 297"/>
              <p:cNvSpPr>
                <a:spLocks/>
              </p:cNvSpPr>
              <p:nvPr/>
            </p:nvSpPr>
            <p:spPr bwMode="auto">
              <a:xfrm>
                <a:off x="1079" y="2027"/>
                <a:ext cx="71" cy="49"/>
              </a:xfrm>
              <a:custGeom>
                <a:avLst/>
                <a:gdLst>
                  <a:gd name="T0" fmla="*/ 0 w 521"/>
                  <a:gd name="T1" fmla="*/ 0 h 360"/>
                  <a:gd name="T2" fmla="*/ 0 w 521"/>
                  <a:gd name="T3" fmla="*/ 0 h 360"/>
                  <a:gd name="T4" fmla="*/ 0 w 521"/>
                  <a:gd name="T5" fmla="*/ 0 h 360"/>
                  <a:gd name="T6" fmla="*/ 0 w 521"/>
                  <a:gd name="T7" fmla="*/ 0 h 360"/>
                  <a:gd name="T8" fmla="*/ 0 w 521"/>
                  <a:gd name="T9" fmla="*/ 0 h 360"/>
                  <a:gd name="T10" fmla="*/ 0 w 521"/>
                  <a:gd name="T11" fmla="*/ 0 h 360"/>
                  <a:gd name="T12" fmla="*/ 0 w 521"/>
                  <a:gd name="T13" fmla="*/ 0 h 360"/>
                  <a:gd name="T14" fmla="*/ 0 w 521"/>
                  <a:gd name="T15" fmla="*/ 0 h 360"/>
                  <a:gd name="T16" fmla="*/ 0 w 521"/>
                  <a:gd name="T17" fmla="*/ 0 h 360"/>
                  <a:gd name="T18" fmla="*/ 0 w 521"/>
                  <a:gd name="T19" fmla="*/ 0 h 360"/>
                  <a:gd name="T20" fmla="*/ 0 w 521"/>
                  <a:gd name="T21" fmla="*/ 0 h 360"/>
                  <a:gd name="T22" fmla="*/ 0 w 521"/>
                  <a:gd name="T23" fmla="*/ 0 h 360"/>
                  <a:gd name="T24" fmla="*/ 0 w 521"/>
                  <a:gd name="T25" fmla="*/ 0 h 360"/>
                  <a:gd name="T26" fmla="*/ 0 w 521"/>
                  <a:gd name="T27" fmla="*/ 0 h 360"/>
                  <a:gd name="T28" fmla="*/ 0 w 521"/>
                  <a:gd name="T29" fmla="*/ 0 h 360"/>
                  <a:gd name="T30" fmla="*/ 0 w 521"/>
                  <a:gd name="T31" fmla="*/ 0 h 360"/>
                  <a:gd name="T32" fmla="*/ 0 w 521"/>
                  <a:gd name="T33" fmla="*/ 0 h 360"/>
                  <a:gd name="T34" fmla="*/ 0 w 521"/>
                  <a:gd name="T35" fmla="*/ 0 h 360"/>
                  <a:gd name="T36" fmla="*/ 0 w 521"/>
                  <a:gd name="T37" fmla="*/ 0 h 360"/>
                  <a:gd name="T38" fmla="*/ 0 w 521"/>
                  <a:gd name="T39" fmla="*/ 0 h 360"/>
                  <a:gd name="T40" fmla="*/ 0 w 521"/>
                  <a:gd name="T41" fmla="*/ 0 h 360"/>
                  <a:gd name="T42" fmla="*/ 0 w 521"/>
                  <a:gd name="T43" fmla="*/ 0 h 360"/>
                  <a:gd name="T44" fmla="*/ 0 w 521"/>
                  <a:gd name="T45" fmla="*/ 0 h 360"/>
                  <a:gd name="T46" fmla="*/ 0 w 521"/>
                  <a:gd name="T47" fmla="*/ 0 h 360"/>
                  <a:gd name="T48" fmla="*/ 0 w 521"/>
                  <a:gd name="T49" fmla="*/ 0 h 360"/>
                  <a:gd name="T50" fmla="*/ 0 w 521"/>
                  <a:gd name="T51" fmla="*/ 0 h 360"/>
                  <a:gd name="T52" fmla="*/ 0 w 521"/>
                  <a:gd name="T53" fmla="*/ 0 h 360"/>
                  <a:gd name="T54" fmla="*/ 0 w 521"/>
                  <a:gd name="T55" fmla="*/ 0 h 360"/>
                  <a:gd name="T56" fmla="*/ 0 w 521"/>
                  <a:gd name="T57" fmla="*/ 0 h 360"/>
                  <a:gd name="T58" fmla="*/ 0 w 521"/>
                  <a:gd name="T59" fmla="*/ 0 h 360"/>
                  <a:gd name="T60" fmla="*/ 0 w 521"/>
                  <a:gd name="T61" fmla="*/ 0 h 360"/>
                  <a:gd name="T62" fmla="*/ 0 w 521"/>
                  <a:gd name="T63" fmla="*/ 0 h 360"/>
                  <a:gd name="T64" fmla="*/ 0 w 521"/>
                  <a:gd name="T65" fmla="*/ 0 h 360"/>
                  <a:gd name="T66" fmla="*/ 0 w 521"/>
                  <a:gd name="T67" fmla="*/ 0 h 360"/>
                  <a:gd name="T68" fmla="*/ 0 w 521"/>
                  <a:gd name="T69" fmla="*/ 0 h 360"/>
                  <a:gd name="T70" fmla="*/ 0 w 521"/>
                  <a:gd name="T71" fmla="*/ 0 h 360"/>
                  <a:gd name="T72" fmla="*/ 0 w 521"/>
                  <a:gd name="T73" fmla="*/ 0 h 360"/>
                  <a:gd name="T74" fmla="*/ 0 w 521"/>
                  <a:gd name="T75" fmla="*/ 0 h 360"/>
                  <a:gd name="T76" fmla="*/ 0 w 521"/>
                  <a:gd name="T77" fmla="*/ 0 h 360"/>
                  <a:gd name="T78" fmla="*/ 0 w 521"/>
                  <a:gd name="T79" fmla="*/ 0 h 360"/>
                  <a:gd name="T80" fmla="*/ 0 w 521"/>
                  <a:gd name="T81" fmla="*/ 0 h 360"/>
                  <a:gd name="T82" fmla="*/ 0 w 521"/>
                  <a:gd name="T83" fmla="*/ 0 h 360"/>
                  <a:gd name="T84" fmla="*/ 0 w 521"/>
                  <a:gd name="T85" fmla="*/ 0 h 360"/>
                  <a:gd name="T86" fmla="*/ 0 w 521"/>
                  <a:gd name="T87" fmla="*/ 0 h 360"/>
                  <a:gd name="T88" fmla="*/ 0 w 521"/>
                  <a:gd name="T89" fmla="*/ 0 h 360"/>
                  <a:gd name="T90" fmla="*/ 0 w 521"/>
                  <a:gd name="T91" fmla="*/ 0 h 360"/>
                  <a:gd name="T92" fmla="*/ 0 w 521"/>
                  <a:gd name="T93" fmla="*/ 0 h 360"/>
                  <a:gd name="T94" fmla="*/ 0 w 521"/>
                  <a:gd name="T95" fmla="*/ 0 h 360"/>
                  <a:gd name="T96" fmla="*/ 0 w 521"/>
                  <a:gd name="T97" fmla="*/ 0 h 360"/>
                  <a:gd name="T98" fmla="*/ 0 w 521"/>
                  <a:gd name="T99" fmla="*/ 0 h 36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521" h="360">
                    <a:moveTo>
                      <a:pt x="389" y="95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4" y="9"/>
                    </a:lnTo>
                    <a:lnTo>
                      <a:pt x="9" y="21"/>
                    </a:lnTo>
                    <a:lnTo>
                      <a:pt x="17" y="36"/>
                    </a:lnTo>
                    <a:lnTo>
                      <a:pt x="27" y="55"/>
                    </a:lnTo>
                    <a:lnTo>
                      <a:pt x="38" y="76"/>
                    </a:lnTo>
                    <a:lnTo>
                      <a:pt x="51" y="98"/>
                    </a:lnTo>
                    <a:lnTo>
                      <a:pt x="66" y="123"/>
                    </a:lnTo>
                    <a:lnTo>
                      <a:pt x="81" y="148"/>
                    </a:lnTo>
                    <a:lnTo>
                      <a:pt x="99" y="173"/>
                    </a:lnTo>
                    <a:lnTo>
                      <a:pt x="117" y="198"/>
                    </a:lnTo>
                    <a:lnTo>
                      <a:pt x="137" y="222"/>
                    </a:lnTo>
                    <a:lnTo>
                      <a:pt x="157" y="244"/>
                    </a:lnTo>
                    <a:lnTo>
                      <a:pt x="178" y="263"/>
                    </a:lnTo>
                    <a:lnTo>
                      <a:pt x="201" y="281"/>
                    </a:lnTo>
                    <a:lnTo>
                      <a:pt x="224" y="295"/>
                    </a:lnTo>
                    <a:lnTo>
                      <a:pt x="251" y="308"/>
                    </a:lnTo>
                    <a:lnTo>
                      <a:pt x="278" y="320"/>
                    </a:lnTo>
                    <a:lnTo>
                      <a:pt x="306" y="331"/>
                    </a:lnTo>
                    <a:lnTo>
                      <a:pt x="334" y="339"/>
                    </a:lnTo>
                    <a:lnTo>
                      <a:pt x="361" y="347"/>
                    </a:lnTo>
                    <a:lnTo>
                      <a:pt x="386" y="352"/>
                    </a:lnTo>
                    <a:lnTo>
                      <a:pt x="411" y="357"/>
                    </a:lnTo>
                    <a:lnTo>
                      <a:pt x="434" y="360"/>
                    </a:lnTo>
                    <a:lnTo>
                      <a:pt x="454" y="360"/>
                    </a:lnTo>
                    <a:lnTo>
                      <a:pt x="473" y="360"/>
                    </a:lnTo>
                    <a:lnTo>
                      <a:pt x="488" y="357"/>
                    </a:lnTo>
                    <a:lnTo>
                      <a:pt x="501" y="352"/>
                    </a:lnTo>
                    <a:lnTo>
                      <a:pt x="512" y="346"/>
                    </a:lnTo>
                    <a:lnTo>
                      <a:pt x="517" y="337"/>
                    </a:lnTo>
                    <a:lnTo>
                      <a:pt x="521" y="327"/>
                    </a:lnTo>
                    <a:lnTo>
                      <a:pt x="520" y="316"/>
                    </a:lnTo>
                    <a:lnTo>
                      <a:pt x="517" y="308"/>
                    </a:lnTo>
                    <a:lnTo>
                      <a:pt x="514" y="298"/>
                    </a:lnTo>
                    <a:lnTo>
                      <a:pt x="511" y="287"/>
                    </a:lnTo>
                    <a:lnTo>
                      <a:pt x="507" y="274"/>
                    </a:lnTo>
                    <a:lnTo>
                      <a:pt x="501" y="261"/>
                    </a:lnTo>
                    <a:lnTo>
                      <a:pt x="495" y="246"/>
                    </a:lnTo>
                    <a:lnTo>
                      <a:pt x="488" y="231"/>
                    </a:lnTo>
                    <a:lnTo>
                      <a:pt x="480" y="215"/>
                    </a:lnTo>
                    <a:lnTo>
                      <a:pt x="472" y="198"/>
                    </a:lnTo>
                    <a:lnTo>
                      <a:pt x="462" y="182"/>
                    </a:lnTo>
                    <a:lnTo>
                      <a:pt x="452" y="166"/>
                    </a:lnTo>
                    <a:lnTo>
                      <a:pt x="441" y="149"/>
                    </a:lnTo>
                    <a:lnTo>
                      <a:pt x="429" y="134"/>
                    </a:lnTo>
                    <a:lnTo>
                      <a:pt x="416" y="120"/>
                    </a:lnTo>
                    <a:lnTo>
                      <a:pt x="403" y="107"/>
                    </a:lnTo>
                    <a:lnTo>
                      <a:pt x="389" y="95"/>
                    </a:lnTo>
                    <a:close/>
                  </a:path>
                </a:pathLst>
              </a:custGeom>
              <a:solidFill>
                <a:srgbClr val="FEF2E0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10" name="Freeform 298"/>
              <p:cNvSpPr>
                <a:spLocks/>
              </p:cNvSpPr>
              <p:nvPr/>
            </p:nvSpPr>
            <p:spPr bwMode="auto">
              <a:xfrm>
                <a:off x="1004" y="1962"/>
                <a:ext cx="53" cy="51"/>
              </a:xfrm>
              <a:custGeom>
                <a:avLst/>
                <a:gdLst>
                  <a:gd name="T0" fmla="*/ 0 w 381"/>
                  <a:gd name="T1" fmla="*/ 0 h 370"/>
                  <a:gd name="T2" fmla="*/ 0 w 381"/>
                  <a:gd name="T3" fmla="*/ 0 h 370"/>
                  <a:gd name="T4" fmla="*/ 0 w 381"/>
                  <a:gd name="T5" fmla="*/ 0 h 370"/>
                  <a:gd name="T6" fmla="*/ 0 w 381"/>
                  <a:gd name="T7" fmla="*/ 0 h 370"/>
                  <a:gd name="T8" fmla="*/ 0 w 381"/>
                  <a:gd name="T9" fmla="*/ 0 h 370"/>
                  <a:gd name="T10" fmla="*/ 0 w 381"/>
                  <a:gd name="T11" fmla="*/ 0 h 370"/>
                  <a:gd name="T12" fmla="*/ 0 w 381"/>
                  <a:gd name="T13" fmla="*/ 0 h 370"/>
                  <a:gd name="T14" fmla="*/ 0 w 381"/>
                  <a:gd name="T15" fmla="*/ 0 h 370"/>
                  <a:gd name="T16" fmla="*/ 0 w 381"/>
                  <a:gd name="T17" fmla="*/ 0 h 370"/>
                  <a:gd name="T18" fmla="*/ 0 w 381"/>
                  <a:gd name="T19" fmla="*/ 0 h 370"/>
                  <a:gd name="T20" fmla="*/ 0 w 381"/>
                  <a:gd name="T21" fmla="*/ 0 h 370"/>
                  <a:gd name="T22" fmla="*/ 0 w 381"/>
                  <a:gd name="T23" fmla="*/ 0 h 370"/>
                  <a:gd name="T24" fmla="*/ 0 w 381"/>
                  <a:gd name="T25" fmla="*/ 0 h 370"/>
                  <a:gd name="T26" fmla="*/ 0 w 381"/>
                  <a:gd name="T27" fmla="*/ 0 h 370"/>
                  <a:gd name="T28" fmla="*/ 0 w 381"/>
                  <a:gd name="T29" fmla="*/ 0 h 370"/>
                  <a:gd name="T30" fmla="*/ 0 w 381"/>
                  <a:gd name="T31" fmla="*/ 0 h 370"/>
                  <a:gd name="T32" fmla="*/ 0 w 381"/>
                  <a:gd name="T33" fmla="*/ 0 h 370"/>
                  <a:gd name="T34" fmla="*/ 0 w 381"/>
                  <a:gd name="T35" fmla="*/ 0 h 370"/>
                  <a:gd name="T36" fmla="*/ 0 w 381"/>
                  <a:gd name="T37" fmla="*/ 0 h 370"/>
                  <a:gd name="T38" fmla="*/ 0 w 381"/>
                  <a:gd name="T39" fmla="*/ 0 h 370"/>
                  <a:gd name="T40" fmla="*/ 0 w 381"/>
                  <a:gd name="T41" fmla="*/ 0 h 370"/>
                  <a:gd name="T42" fmla="*/ 0 w 381"/>
                  <a:gd name="T43" fmla="*/ 0 h 370"/>
                  <a:gd name="T44" fmla="*/ 0 w 381"/>
                  <a:gd name="T45" fmla="*/ 0 h 370"/>
                  <a:gd name="T46" fmla="*/ 0 w 381"/>
                  <a:gd name="T47" fmla="*/ 0 h 370"/>
                  <a:gd name="T48" fmla="*/ 0 w 381"/>
                  <a:gd name="T49" fmla="*/ 0 h 370"/>
                  <a:gd name="T50" fmla="*/ 0 w 381"/>
                  <a:gd name="T51" fmla="*/ 0 h 370"/>
                  <a:gd name="T52" fmla="*/ 0 w 381"/>
                  <a:gd name="T53" fmla="*/ 0 h 370"/>
                  <a:gd name="T54" fmla="*/ 0 w 381"/>
                  <a:gd name="T55" fmla="*/ 0 h 370"/>
                  <a:gd name="T56" fmla="*/ 0 w 381"/>
                  <a:gd name="T57" fmla="*/ 0 h 370"/>
                  <a:gd name="T58" fmla="*/ 0 w 381"/>
                  <a:gd name="T59" fmla="*/ 0 h 370"/>
                  <a:gd name="T60" fmla="*/ 0 w 381"/>
                  <a:gd name="T61" fmla="*/ 0 h 370"/>
                  <a:gd name="T62" fmla="*/ 0 w 381"/>
                  <a:gd name="T63" fmla="*/ 0 h 370"/>
                  <a:gd name="T64" fmla="*/ 0 w 381"/>
                  <a:gd name="T65" fmla="*/ 0 h 370"/>
                  <a:gd name="T66" fmla="*/ 0 w 381"/>
                  <a:gd name="T67" fmla="*/ 0 h 370"/>
                  <a:gd name="T68" fmla="*/ 0 w 381"/>
                  <a:gd name="T69" fmla="*/ 0 h 370"/>
                  <a:gd name="T70" fmla="*/ 0 w 381"/>
                  <a:gd name="T71" fmla="*/ 0 h 370"/>
                  <a:gd name="T72" fmla="*/ 0 w 381"/>
                  <a:gd name="T73" fmla="*/ 0 h 370"/>
                  <a:gd name="T74" fmla="*/ 0 w 381"/>
                  <a:gd name="T75" fmla="*/ 0 h 370"/>
                  <a:gd name="T76" fmla="*/ 0 w 381"/>
                  <a:gd name="T77" fmla="*/ 0 h 370"/>
                  <a:gd name="T78" fmla="*/ 0 w 381"/>
                  <a:gd name="T79" fmla="*/ 0 h 370"/>
                  <a:gd name="T80" fmla="*/ 0 w 381"/>
                  <a:gd name="T81" fmla="*/ 0 h 370"/>
                  <a:gd name="T82" fmla="*/ 0 w 381"/>
                  <a:gd name="T83" fmla="*/ 0 h 370"/>
                  <a:gd name="T84" fmla="*/ 0 w 381"/>
                  <a:gd name="T85" fmla="*/ 0 h 370"/>
                  <a:gd name="T86" fmla="*/ 0 w 381"/>
                  <a:gd name="T87" fmla="*/ 0 h 370"/>
                  <a:gd name="T88" fmla="*/ 0 w 381"/>
                  <a:gd name="T89" fmla="*/ 0 h 370"/>
                  <a:gd name="T90" fmla="*/ 0 w 381"/>
                  <a:gd name="T91" fmla="*/ 0 h 370"/>
                  <a:gd name="T92" fmla="*/ 0 w 381"/>
                  <a:gd name="T93" fmla="*/ 0 h 370"/>
                  <a:gd name="T94" fmla="*/ 0 w 381"/>
                  <a:gd name="T95" fmla="*/ 0 h 370"/>
                  <a:gd name="T96" fmla="*/ 0 w 381"/>
                  <a:gd name="T97" fmla="*/ 0 h 370"/>
                  <a:gd name="T98" fmla="*/ 0 w 381"/>
                  <a:gd name="T99" fmla="*/ 0 h 37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81" h="370">
                    <a:moveTo>
                      <a:pt x="247" y="111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9"/>
                    </a:lnTo>
                    <a:lnTo>
                      <a:pt x="7" y="21"/>
                    </a:lnTo>
                    <a:lnTo>
                      <a:pt x="14" y="35"/>
                    </a:lnTo>
                    <a:lnTo>
                      <a:pt x="21" y="53"/>
                    </a:lnTo>
                    <a:lnTo>
                      <a:pt x="31" y="74"/>
                    </a:lnTo>
                    <a:lnTo>
                      <a:pt x="43" y="96"/>
                    </a:lnTo>
                    <a:lnTo>
                      <a:pt x="56" y="120"/>
                    </a:lnTo>
                    <a:lnTo>
                      <a:pt x="71" y="145"/>
                    </a:lnTo>
                    <a:lnTo>
                      <a:pt x="88" y="170"/>
                    </a:lnTo>
                    <a:lnTo>
                      <a:pt x="106" y="195"/>
                    </a:lnTo>
                    <a:lnTo>
                      <a:pt x="127" y="218"/>
                    </a:lnTo>
                    <a:lnTo>
                      <a:pt x="149" y="241"/>
                    </a:lnTo>
                    <a:lnTo>
                      <a:pt x="171" y="262"/>
                    </a:lnTo>
                    <a:lnTo>
                      <a:pt x="196" y="280"/>
                    </a:lnTo>
                    <a:lnTo>
                      <a:pt x="224" y="297"/>
                    </a:lnTo>
                    <a:lnTo>
                      <a:pt x="249" y="310"/>
                    </a:lnTo>
                    <a:lnTo>
                      <a:pt x="273" y="322"/>
                    </a:lnTo>
                    <a:lnTo>
                      <a:pt x="293" y="332"/>
                    </a:lnTo>
                    <a:lnTo>
                      <a:pt x="311" y="342"/>
                    </a:lnTo>
                    <a:lnTo>
                      <a:pt x="327" y="351"/>
                    </a:lnTo>
                    <a:lnTo>
                      <a:pt x="340" y="359"/>
                    </a:lnTo>
                    <a:lnTo>
                      <a:pt x="352" y="364"/>
                    </a:lnTo>
                    <a:lnTo>
                      <a:pt x="362" y="367"/>
                    </a:lnTo>
                    <a:lnTo>
                      <a:pt x="368" y="369"/>
                    </a:lnTo>
                    <a:lnTo>
                      <a:pt x="374" y="370"/>
                    </a:lnTo>
                    <a:lnTo>
                      <a:pt x="378" y="368"/>
                    </a:lnTo>
                    <a:lnTo>
                      <a:pt x="380" y="365"/>
                    </a:lnTo>
                    <a:lnTo>
                      <a:pt x="381" y="360"/>
                    </a:lnTo>
                    <a:lnTo>
                      <a:pt x="380" y="352"/>
                    </a:lnTo>
                    <a:lnTo>
                      <a:pt x="378" y="342"/>
                    </a:lnTo>
                    <a:lnTo>
                      <a:pt x="376" y="330"/>
                    </a:lnTo>
                    <a:lnTo>
                      <a:pt x="374" y="323"/>
                    </a:lnTo>
                    <a:lnTo>
                      <a:pt x="371" y="313"/>
                    </a:lnTo>
                    <a:lnTo>
                      <a:pt x="367" y="302"/>
                    </a:lnTo>
                    <a:lnTo>
                      <a:pt x="363" y="290"/>
                    </a:lnTo>
                    <a:lnTo>
                      <a:pt x="359" y="276"/>
                    </a:lnTo>
                    <a:lnTo>
                      <a:pt x="352" y="262"/>
                    </a:lnTo>
                    <a:lnTo>
                      <a:pt x="346" y="246"/>
                    </a:lnTo>
                    <a:lnTo>
                      <a:pt x="338" y="230"/>
                    </a:lnTo>
                    <a:lnTo>
                      <a:pt x="329" y="213"/>
                    </a:lnTo>
                    <a:lnTo>
                      <a:pt x="319" y="197"/>
                    </a:lnTo>
                    <a:lnTo>
                      <a:pt x="310" y="180"/>
                    </a:lnTo>
                    <a:lnTo>
                      <a:pt x="299" y="165"/>
                    </a:lnTo>
                    <a:lnTo>
                      <a:pt x="287" y="150"/>
                    </a:lnTo>
                    <a:lnTo>
                      <a:pt x="274" y="135"/>
                    </a:lnTo>
                    <a:lnTo>
                      <a:pt x="261" y="122"/>
                    </a:lnTo>
                    <a:lnTo>
                      <a:pt x="247" y="111"/>
                    </a:lnTo>
                    <a:close/>
                  </a:path>
                </a:pathLst>
              </a:custGeom>
              <a:solidFill>
                <a:srgbClr val="FEF2E0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690688" y="620713"/>
            <a:ext cx="23050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Design</a:t>
            </a:r>
            <a:r>
              <a:rPr lang="en-US" sz="3600" b="1">
                <a:solidFill>
                  <a:schemeClr val="bg2"/>
                </a:solidFill>
              </a:rPr>
              <a:t> </a:t>
            </a:r>
            <a:r>
              <a:rPr lang="en-US" sz="2800" b="1">
                <a:solidFill>
                  <a:schemeClr val="bg2"/>
                </a:solidFill>
              </a:rPr>
              <a:t> </a:t>
            </a:r>
            <a:endParaRPr lang="en-US" sz="3600" b="1">
              <a:solidFill>
                <a:schemeClr val="bg2"/>
              </a:solidFill>
            </a:endParaRPr>
          </a:p>
        </p:txBody>
      </p:sp>
      <p:grpSp>
        <p:nvGrpSpPr>
          <p:cNvPr id="147459" name="Group 3"/>
          <p:cNvGrpSpPr>
            <a:grpSpLocks/>
          </p:cNvGrpSpPr>
          <p:nvPr/>
        </p:nvGrpSpPr>
        <p:grpSpPr bwMode="auto">
          <a:xfrm>
            <a:off x="1549400" y="2060575"/>
            <a:ext cx="2114550" cy="4464050"/>
            <a:chOff x="1140" y="1026"/>
            <a:chExt cx="1332" cy="2812"/>
          </a:xfrm>
        </p:grpSpPr>
        <p:pic>
          <p:nvPicPr>
            <p:cNvPr id="14375" name="Picture 4" descr="_DSC002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0" y="1026"/>
              <a:ext cx="1332" cy="2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376" name="Group 5"/>
            <p:cNvGrpSpPr>
              <a:grpSpLocks/>
            </p:cNvGrpSpPr>
            <p:nvPr/>
          </p:nvGrpSpPr>
          <p:grpSpPr bwMode="auto">
            <a:xfrm>
              <a:off x="1186" y="3339"/>
              <a:ext cx="1270" cy="499"/>
              <a:chOff x="3833" y="3339"/>
              <a:chExt cx="1270" cy="499"/>
            </a:xfrm>
          </p:grpSpPr>
          <p:sp>
            <p:nvSpPr>
              <p:cNvPr id="14377" name="Line 6"/>
              <p:cNvSpPr>
                <a:spLocks noChangeShapeType="1"/>
              </p:cNvSpPr>
              <p:nvPr/>
            </p:nvSpPr>
            <p:spPr bwMode="auto">
              <a:xfrm>
                <a:off x="3833" y="3339"/>
                <a:ext cx="0" cy="499"/>
              </a:xfrm>
              <a:prstGeom prst="line">
                <a:avLst/>
              </a:prstGeom>
              <a:noFill/>
              <a:ln w="9525">
                <a:solidFill>
                  <a:srgbClr val="333333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378" name="Line 7"/>
              <p:cNvSpPr>
                <a:spLocks noChangeShapeType="1"/>
              </p:cNvSpPr>
              <p:nvPr/>
            </p:nvSpPr>
            <p:spPr bwMode="auto">
              <a:xfrm>
                <a:off x="5103" y="3339"/>
                <a:ext cx="0" cy="499"/>
              </a:xfrm>
              <a:prstGeom prst="line">
                <a:avLst/>
              </a:prstGeom>
              <a:noFill/>
              <a:ln w="9525">
                <a:solidFill>
                  <a:srgbClr val="333333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379" name="Line 8"/>
              <p:cNvSpPr>
                <a:spLocks noChangeShapeType="1"/>
              </p:cNvSpPr>
              <p:nvPr/>
            </p:nvSpPr>
            <p:spPr bwMode="auto">
              <a:xfrm>
                <a:off x="3833" y="3702"/>
                <a:ext cx="1270" cy="0"/>
              </a:xfrm>
              <a:prstGeom prst="line">
                <a:avLst/>
              </a:prstGeom>
              <a:noFill/>
              <a:ln w="9525">
                <a:solidFill>
                  <a:srgbClr val="333333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380" name="Text Box 9"/>
              <p:cNvSpPr txBox="1">
                <a:spLocks noChangeArrowheads="1"/>
              </p:cNvSpPr>
              <p:nvPr/>
            </p:nvSpPr>
            <p:spPr bwMode="auto">
              <a:xfrm>
                <a:off x="4128" y="3521"/>
                <a:ext cx="68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fr-FR" sz="1800" i="1">
                    <a:solidFill>
                      <a:srgbClr val="4D4D4D"/>
                    </a:solidFill>
                  </a:rPr>
                  <a:t>990 mm</a:t>
                </a:r>
              </a:p>
            </p:txBody>
          </p:sp>
        </p:grpSp>
      </p:grpSp>
      <p:grpSp>
        <p:nvGrpSpPr>
          <p:cNvPr id="147466" name="Group 10"/>
          <p:cNvGrpSpPr>
            <a:grpSpLocks/>
          </p:cNvGrpSpPr>
          <p:nvPr/>
        </p:nvGrpSpPr>
        <p:grpSpPr bwMode="auto">
          <a:xfrm>
            <a:off x="542924" y="4148139"/>
            <a:ext cx="2089150" cy="1223963"/>
            <a:chOff x="2880" y="2296"/>
            <a:chExt cx="1316" cy="771"/>
          </a:xfrm>
        </p:grpSpPr>
        <p:sp>
          <p:nvSpPr>
            <p:cNvPr id="14371" name="Rectangle 12"/>
            <p:cNvSpPr>
              <a:spLocks noChangeArrowheads="1"/>
            </p:cNvSpPr>
            <p:nvPr/>
          </p:nvSpPr>
          <p:spPr bwMode="auto">
            <a:xfrm>
              <a:off x="2880" y="2296"/>
              <a:ext cx="453" cy="136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372" name="Oval 13"/>
            <p:cNvSpPr>
              <a:spLocks noChangeArrowheads="1"/>
            </p:cNvSpPr>
            <p:nvPr/>
          </p:nvSpPr>
          <p:spPr bwMode="auto">
            <a:xfrm>
              <a:off x="3424" y="2795"/>
              <a:ext cx="318" cy="27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373" name="Oval 14"/>
            <p:cNvSpPr>
              <a:spLocks noChangeArrowheads="1"/>
            </p:cNvSpPr>
            <p:nvPr/>
          </p:nvSpPr>
          <p:spPr bwMode="auto">
            <a:xfrm>
              <a:off x="3878" y="2795"/>
              <a:ext cx="318" cy="27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374" name="Rectangle 15"/>
            <p:cNvSpPr>
              <a:spLocks noChangeArrowheads="1"/>
            </p:cNvSpPr>
            <p:nvPr/>
          </p:nvSpPr>
          <p:spPr bwMode="auto">
            <a:xfrm>
              <a:off x="2925" y="2886"/>
              <a:ext cx="1134" cy="13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47472" name="Rectangle 16"/>
          <p:cNvSpPr>
            <a:spLocks noChangeArrowheads="1"/>
          </p:cNvSpPr>
          <p:nvPr/>
        </p:nvSpPr>
        <p:spPr bwMode="auto">
          <a:xfrm>
            <a:off x="539750" y="3644900"/>
            <a:ext cx="1081088" cy="2305050"/>
          </a:xfrm>
          <a:prstGeom prst="rect">
            <a:avLst/>
          </a:prstGeom>
          <a:solidFill>
            <a:srgbClr val="339966">
              <a:alpha val="6117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7473" name="Rectangle 17" descr="Briques horizontales"/>
          <p:cNvSpPr>
            <a:spLocks noChangeArrowheads="1"/>
          </p:cNvSpPr>
          <p:nvPr/>
        </p:nvSpPr>
        <p:spPr bwMode="auto">
          <a:xfrm>
            <a:off x="1046163" y="1555750"/>
            <a:ext cx="576262" cy="4392613"/>
          </a:xfrm>
          <a:prstGeom prst="rect">
            <a:avLst/>
          </a:prstGeom>
          <a:pattFill prst="horzBrick">
            <a:fgClr>
              <a:srgbClr val="00FF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47502" name="Group 46"/>
          <p:cNvGrpSpPr>
            <a:grpSpLocks/>
          </p:cNvGrpSpPr>
          <p:nvPr/>
        </p:nvGrpSpPr>
        <p:grpSpPr bwMode="auto">
          <a:xfrm>
            <a:off x="4213225" y="2809876"/>
            <a:ext cx="4678363" cy="863600"/>
            <a:chOff x="1429" y="3521"/>
            <a:chExt cx="2947" cy="544"/>
          </a:xfrm>
        </p:grpSpPr>
        <p:sp>
          <p:nvSpPr>
            <p:cNvPr id="14366" name="Oval 48"/>
            <p:cNvSpPr>
              <a:spLocks noChangeArrowheads="1"/>
            </p:cNvSpPr>
            <p:nvPr/>
          </p:nvSpPr>
          <p:spPr bwMode="auto">
            <a:xfrm>
              <a:off x="1429" y="3884"/>
              <a:ext cx="226" cy="18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367" name="Oval 49"/>
            <p:cNvSpPr>
              <a:spLocks noChangeArrowheads="1"/>
            </p:cNvSpPr>
            <p:nvPr/>
          </p:nvSpPr>
          <p:spPr bwMode="auto">
            <a:xfrm>
              <a:off x="4150" y="3884"/>
              <a:ext cx="226" cy="18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368" name="Oval 50"/>
            <p:cNvSpPr>
              <a:spLocks noChangeArrowheads="1"/>
            </p:cNvSpPr>
            <p:nvPr/>
          </p:nvSpPr>
          <p:spPr bwMode="auto">
            <a:xfrm>
              <a:off x="1882" y="3521"/>
              <a:ext cx="226" cy="181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369" name="Oval 51"/>
            <p:cNvSpPr>
              <a:spLocks noChangeArrowheads="1"/>
            </p:cNvSpPr>
            <p:nvPr/>
          </p:nvSpPr>
          <p:spPr bwMode="auto">
            <a:xfrm>
              <a:off x="3696" y="3521"/>
              <a:ext cx="226" cy="181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47508" name="Group 52"/>
          <p:cNvGrpSpPr>
            <a:grpSpLocks/>
          </p:cNvGrpSpPr>
          <p:nvPr/>
        </p:nvGrpSpPr>
        <p:grpSpPr bwMode="auto">
          <a:xfrm>
            <a:off x="4214813" y="2493963"/>
            <a:ext cx="4751387" cy="1584325"/>
            <a:chOff x="1429" y="2205"/>
            <a:chExt cx="2993" cy="1044"/>
          </a:xfrm>
        </p:grpSpPr>
        <p:sp>
          <p:nvSpPr>
            <p:cNvPr id="14363" name="Rectangle 53"/>
            <p:cNvSpPr>
              <a:spLocks noChangeArrowheads="1"/>
            </p:cNvSpPr>
            <p:nvPr/>
          </p:nvSpPr>
          <p:spPr bwMode="auto">
            <a:xfrm>
              <a:off x="1429" y="2205"/>
              <a:ext cx="544" cy="1044"/>
            </a:xfrm>
            <a:prstGeom prst="rect">
              <a:avLst/>
            </a:prstGeom>
            <a:solidFill>
              <a:srgbClr val="339966">
                <a:alpha val="67842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364" name="Rectangle 54"/>
            <p:cNvSpPr>
              <a:spLocks noChangeArrowheads="1"/>
            </p:cNvSpPr>
            <p:nvPr/>
          </p:nvSpPr>
          <p:spPr bwMode="auto">
            <a:xfrm>
              <a:off x="3742" y="2205"/>
              <a:ext cx="680" cy="1044"/>
            </a:xfrm>
            <a:prstGeom prst="rect">
              <a:avLst/>
            </a:prstGeom>
            <a:solidFill>
              <a:srgbClr val="339966">
                <a:alpha val="67842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47511" name="Group 55"/>
          <p:cNvGrpSpPr>
            <a:grpSpLocks/>
          </p:cNvGrpSpPr>
          <p:nvPr/>
        </p:nvGrpSpPr>
        <p:grpSpPr bwMode="auto">
          <a:xfrm>
            <a:off x="4787900" y="765175"/>
            <a:ext cx="3457575" cy="3354388"/>
            <a:chOff x="1519" y="1162"/>
            <a:chExt cx="2178" cy="2113"/>
          </a:xfrm>
        </p:grpSpPr>
        <p:pic>
          <p:nvPicPr>
            <p:cNvPr id="14352" name="Picture 56" descr="_DSC0005_b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6" y="1616"/>
              <a:ext cx="1860" cy="1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353" name="Group 57"/>
            <p:cNvGrpSpPr>
              <a:grpSpLocks/>
            </p:cNvGrpSpPr>
            <p:nvPr/>
          </p:nvGrpSpPr>
          <p:grpSpPr bwMode="auto">
            <a:xfrm>
              <a:off x="1519" y="1162"/>
              <a:ext cx="364" cy="1043"/>
              <a:chOff x="1519" y="1162"/>
              <a:chExt cx="364" cy="1043"/>
            </a:xfrm>
          </p:grpSpPr>
          <p:sp>
            <p:nvSpPr>
              <p:cNvPr id="14359" name="Rectangle 58"/>
              <p:cNvSpPr>
                <a:spLocks noChangeArrowheads="1"/>
              </p:cNvSpPr>
              <p:nvPr/>
            </p:nvSpPr>
            <p:spPr bwMode="auto">
              <a:xfrm>
                <a:off x="1701" y="1706"/>
                <a:ext cx="182" cy="91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4360" name="Rectangle 59"/>
              <p:cNvSpPr>
                <a:spLocks noChangeArrowheads="1"/>
              </p:cNvSpPr>
              <p:nvPr/>
            </p:nvSpPr>
            <p:spPr bwMode="auto">
              <a:xfrm rot="-5400000">
                <a:off x="1383" y="1434"/>
                <a:ext cx="635" cy="91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4361" name="Rectangle 60"/>
              <p:cNvSpPr>
                <a:spLocks noChangeArrowheads="1"/>
              </p:cNvSpPr>
              <p:nvPr/>
            </p:nvSpPr>
            <p:spPr bwMode="auto">
              <a:xfrm>
                <a:off x="1565" y="2115"/>
                <a:ext cx="272" cy="90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4362" name="Rectangle 61"/>
              <p:cNvSpPr>
                <a:spLocks noChangeArrowheads="1"/>
              </p:cNvSpPr>
              <p:nvPr/>
            </p:nvSpPr>
            <p:spPr bwMode="auto">
              <a:xfrm rot="-5400000">
                <a:off x="1043" y="1638"/>
                <a:ext cx="1043" cy="91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4354" name="Group 62"/>
            <p:cNvGrpSpPr>
              <a:grpSpLocks/>
            </p:cNvGrpSpPr>
            <p:nvPr/>
          </p:nvGrpSpPr>
          <p:grpSpPr bwMode="auto">
            <a:xfrm>
              <a:off x="3334" y="1162"/>
              <a:ext cx="363" cy="1089"/>
              <a:chOff x="3334" y="1162"/>
              <a:chExt cx="363" cy="1089"/>
            </a:xfrm>
          </p:grpSpPr>
          <p:sp>
            <p:nvSpPr>
              <p:cNvPr id="14355" name="Rectangle 63"/>
              <p:cNvSpPr>
                <a:spLocks noChangeArrowheads="1"/>
              </p:cNvSpPr>
              <p:nvPr/>
            </p:nvSpPr>
            <p:spPr bwMode="auto">
              <a:xfrm>
                <a:off x="3334" y="1706"/>
                <a:ext cx="181" cy="9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4356" name="Rectangle 64"/>
              <p:cNvSpPr>
                <a:spLocks noChangeArrowheads="1"/>
              </p:cNvSpPr>
              <p:nvPr/>
            </p:nvSpPr>
            <p:spPr bwMode="auto">
              <a:xfrm rot="-5400000">
                <a:off x="3198" y="1434"/>
                <a:ext cx="635" cy="9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4357" name="Rectangle 65"/>
              <p:cNvSpPr>
                <a:spLocks noChangeArrowheads="1"/>
              </p:cNvSpPr>
              <p:nvPr/>
            </p:nvSpPr>
            <p:spPr bwMode="auto">
              <a:xfrm>
                <a:off x="3335" y="2161"/>
                <a:ext cx="271" cy="9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4358" name="Rectangle 66"/>
              <p:cNvSpPr>
                <a:spLocks noChangeArrowheads="1"/>
              </p:cNvSpPr>
              <p:nvPr/>
            </p:nvSpPr>
            <p:spPr bwMode="auto">
              <a:xfrm rot="-5400000">
                <a:off x="3107" y="1661"/>
                <a:ext cx="1089" cy="9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147523" name="AutoShape 67"/>
          <p:cNvSpPr>
            <a:spLocks noChangeArrowheads="1"/>
          </p:cNvSpPr>
          <p:nvPr/>
        </p:nvSpPr>
        <p:spPr bwMode="auto">
          <a:xfrm>
            <a:off x="7885113" y="838200"/>
            <a:ext cx="144462" cy="360363"/>
          </a:xfrm>
          <a:prstGeom prst="downArrow">
            <a:avLst>
              <a:gd name="adj1" fmla="val 50000"/>
              <a:gd name="adj2" fmla="val 62363"/>
            </a:avLst>
          </a:prstGeom>
          <a:solidFill>
            <a:srgbClr val="FF0000">
              <a:alpha val="3098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147524" name="AutoShape 68"/>
          <p:cNvSpPr>
            <a:spLocks noChangeArrowheads="1"/>
          </p:cNvSpPr>
          <p:nvPr/>
        </p:nvSpPr>
        <p:spPr bwMode="auto">
          <a:xfrm rot="10800000">
            <a:off x="8101013" y="838200"/>
            <a:ext cx="144462" cy="360363"/>
          </a:xfrm>
          <a:prstGeom prst="downArrow">
            <a:avLst>
              <a:gd name="adj1" fmla="val 50000"/>
              <a:gd name="adj2" fmla="val 62363"/>
            </a:avLst>
          </a:prstGeom>
          <a:solidFill>
            <a:srgbClr val="FF0000">
              <a:alpha val="3098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147525" name="AutoShape 69"/>
          <p:cNvSpPr>
            <a:spLocks noChangeArrowheads="1"/>
          </p:cNvSpPr>
          <p:nvPr/>
        </p:nvSpPr>
        <p:spPr bwMode="auto">
          <a:xfrm>
            <a:off x="4789488" y="909638"/>
            <a:ext cx="144462" cy="360362"/>
          </a:xfrm>
          <a:prstGeom prst="downArrow">
            <a:avLst>
              <a:gd name="adj1" fmla="val 50000"/>
              <a:gd name="adj2" fmla="val 62363"/>
            </a:avLst>
          </a:prstGeom>
          <a:solidFill>
            <a:srgbClr val="0000FF">
              <a:alpha val="3098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147526" name="AutoShape 70"/>
          <p:cNvSpPr>
            <a:spLocks noChangeArrowheads="1"/>
          </p:cNvSpPr>
          <p:nvPr/>
        </p:nvSpPr>
        <p:spPr bwMode="auto">
          <a:xfrm rot="10800000">
            <a:off x="5005388" y="909638"/>
            <a:ext cx="144462" cy="360362"/>
          </a:xfrm>
          <a:prstGeom prst="downArrow">
            <a:avLst>
              <a:gd name="adj1" fmla="val 50000"/>
              <a:gd name="adj2" fmla="val 62363"/>
            </a:avLst>
          </a:prstGeom>
          <a:solidFill>
            <a:srgbClr val="0000FF">
              <a:alpha val="3098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14350" name="Text Box 71"/>
          <p:cNvSpPr txBox="1">
            <a:spLocks noChangeArrowheads="1"/>
          </p:cNvSpPr>
          <p:nvPr/>
        </p:nvSpPr>
        <p:spPr bwMode="auto">
          <a:xfrm>
            <a:off x="4545976" y="4592777"/>
            <a:ext cx="387157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Foot print reduced</a:t>
            </a:r>
          </a:p>
          <a:p>
            <a:pPr eaLnBrk="1" hangingPunct="1"/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40% to 50% vs Screw Solution</a:t>
            </a:r>
          </a:p>
        </p:txBody>
      </p:sp>
      <p:sp>
        <p:nvSpPr>
          <p:cNvPr id="14351" name="Text Box 72"/>
          <p:cNvSpPr txBox="1">
            <a:spLocks noChangeArrowheads="1"/>
          </p:cNvSpPr>
          <p:nvPr/>
        </p:nvSpPr>
        <p:spPr bwMode="auto">
          <a:xfrm>
            <a:off x="4774660" y="5516563"/>
            <a:ext cx="336181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2400" b="1" dirty="0">
                <a:solidFill>
                  <a:schemeClr val="bg1">
                    <a:lumMod val="50000"/>
                  </a:schemeClr>
                </a:solidFill>
              </a:rPr>
              <a:t>Easy integration in all</a:t>
            </a:r>
          </a:p>
          <a:p>
            <a:pPr eaLnBrk="1" hangingPunct="1"/>
            <a:r>
              <a:rPr lang="en-GB" sz="2400" b="1" dirty="0">
                <a:solidFill>
                  <a:schemeClr val="bg1">
                    <a:lumMod val="50000"/>
                  </a:schemeClr>
                </a:solidFill>
              </a:rPr>
              <a:t>technical rooms 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/>
        </p:nvSpPr>
        <p:spPr>
          <a:xfrm>
            <a:off x="1749845" y="6096164"/>
            <a:ext cx="684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DYNACIAT</a:t>
            </a:r>
            <a:r>
              <a:rPr lang="en-US" sz="2000" b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POWER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foot print is similar than competition</a:t>
            </a:r>
          </a:p>
        </p:txBody>
      </p:sp>
      <p:sp>
        <p:nvSpPr>
          <p:cNvPr id="15" name="Espace réservé du texte 2"/>
          <p:cNvSpPr txBox="1">
            <a:spLocks/>
          </p:cNvSpPr>
          <p:nvPr/>
        </p:nvSpPr>
        <p:spPr>
          <a:xfrm>
            <a:off x="4965700" y="611187"/>
            <a:ext cx="4137275" cy="5486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12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1200"/>
              </a:spcBef>
              <a:buFont typeface="Times New Roman" pitchFamily="18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ts val="1200"/>
              </a:spcBef>
              <a:buFont typeface="Arial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1200"/>
              </a:spcBef>
              <a:buFont typeface="Times New Roman" pitchFamily="18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2800" dirty="0">
                <a:solidFill>
                  <a:schemeClr val="bg2"/>
                </a:solidFill>
                <a:latin typeface="+mn-lt"/>
              </a:rPr>
              <a:t>Benchmark</a:t>
            </a:r>
            <a:r>
              <a:rPr lang="fr-FR" sz="2800" b="1" dirty="0">
                <a:solidFill>
                  <a:schemeClr val="bg2"/>
                </a:solidFill>
                <a:latin typeface="+mn-lt"/>
              </a:rPr>
              <a:t> Foot </a:t>
            </a:r>
            <a:r>
              <a:rPr lang="fr-FR" sz="2800" b="1" dirty="0" err="1">
                <a:solidFill>
                  <a:schemeClr val="bg2"/>
                </a:solidFill>
                <a:latin typeface="+mn-lt"/>
              </a:rPr>
              <a:t>Print</a:t>
            </a:r>
            <a:endParaRPr lang="fr-FR" sz="2800" b="1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519FB2-CE2A-4A0D-BD83-D0D321759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48" y="1207735"/>
            <a:ext cx="7884368" cy="444252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2"/>
          <p:cNvSpPr txBox="1">
            <a:spLocks noChangeArrowheads="1"/>
          </p:cNvSpPr>
          <p:nvPr/>
        </p:nvSpPr>
        <p:spPr bwMode="auto">
          <a:xfrm>
            <a:off x="1620838" y="3306763"/>
            <a:ext cx="287337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fr-FR" sz="1800"/>
          </a:p>
        </p:txBody>
      </p:sp>
      <p:grpSp>
        <p:nvGrpSpPr>
          <p:cNvPr id="16387" name="Group 40"/>
          <p:cNvGrpSpPr>
            <a:grpSpLocks/>
          </p:cNvGrpSpPr>
          <p:nvPr/>
        </p:nvGrpSpPr>
        <p:grpSpPr bwMode="auto">
          <a:xfrm>
            <a:off x="395288" y="2746375"/>
            <a:ext cx="3240087" cy="2554288"/>
            <a:chOff x="249" y="1730"/>
            <a:chExt cx="2041" cy="1609"/>
          </a:xfrm>
        </p:grpSpPr>
        <p:sp>
          <p:nvSpPr>
            <p:cNvPr id="16400" name="Text Box 11"/>
            <p:cNvSpPr txBox="1">
              <a:spLocks noChangeArrowheads="1"/>
            </p:cNvSpPr>
            <p:nvPr/>
          </p:nvSpPr>
          <p:spPr bwMode="auto">
            <a:xfrm>
              <a:off x="1944" y="2370"/>
              <a:ext cx="34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fr-FR" sz="3600" b="1"/>
                <a:t>=</a:t>
              </a:r>
              <a:endParaRPr lang="fr-FR" sz="2400"/>
            </a:p>
          </p:txBody>
        </p:sp>
        <p:pic>
          <p:nvPicPr>
            <p:cNvPr id="16401" name="Picture 33" descr="_DSC0007_bd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1730"/>
              <a:ext cx="1633" cy="1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829" name="Group 37"/>
          <p:cNvGrpSpPr>
            <a:grpSpLocks/>
          </p:cNvGrpSpPr>
          <p:nvPr/>
        </p:nvGrpSpPr>
        <p:grpSpPr bwMode="auto">
          <a:xfrm>
            <a:off x="3778250" y="1052513"/>
            <a:ext cx="4897438" cy="1368425"/>
            <a:chOff x="2380" y="663"/>
            <a:chExt cx="3085" cy="862"/>
          </a:xfrm>
        </p:grpSpPr>
        <p:sp>
          <p:nvSpPr>
            <p:cNvPr id="16397" name="Text Box 2"/>
            <p:cNvSpPr txBox="1">
              <a:spLocks noChangeArrowheads="1"/>
            </p:cNvSpPr>
            <p:nvPr/>
          </p:nvSpPr>
          <p:spPr bwMode="auto">
            <a:xfrm>
              <a:off x="3514" y="856"/>
              <a:ext cx="1951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>
                  <a:solidFill>
                    <a:schemeClr val="bg2"/>
                  </a:solidFill>
                </a:rPr>
                <a:t>Latest generation of</a:t>
              </a:r>
              <a:r>
                <a:rPr lang="en-GB" b="1">
                  <a:solidFill>
                    <a:schemeClr val="bg2"/>
                  </a:solidFill>
                </a:rPr>
                <a:t> scroll compressors</a:t>
              </a:r>
              <a:r>
                <a:rPr lang="en-GB">
                  <a:solidFill>
                    <a:schemeClr val="bg2"/>
                  </a:solidFill>
                </a:rPr>
                <a:t> </a:t>
              </a:r>
              <a:endParaRPr lang="fr-FR" b="1">
                <a:solidFill>
                  <a:schemeClr val="bg2"/>
                </a:solidFill>
              </a:endParaRPr>
            </a:p>
          </p:txBody>
        </p:sp>
        <p:pic>
          <p:nvPicPr>
            <p:cNvPr id="16398" name="Picture 20" descr="compscrol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3" y="663"/>
              <a:ext cx="622" cy="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9" name="Picture 34" descr="Performer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2750" r="7500"/>
            <a:stretch>
              <a:fillRect/>
            </a:stretch>
          </p:blipFill>
          <p:spPr bwMode="auto">
            <a:xfrm>
              <a:off x="2380" y="663"/>
              <a:ext cx="502" cy="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830" name="Group 38"/>
          <p:cNvGrpSpPr>
            <a:grpSpLocks/>
          </p:cNvGrpSpPr>
          <p:nvPr/>
        </p:nvGrpSpPr>
        <p:grpSpPr bwMode="auto">
          <a:xfrm>
            <a:off x="3706813" y="2746375"/>
            <a:ext cx="5330825" cy="2266950"/>
            <a:chOff x="2335" y="1730"/>
            <a:chExt cx="3358" cy="1428"/>
          </a:xfrm>
        </p:grpSpPr>
        <p:sp>
          <p:nvSpPr>
            <p:cNvPr id="16394" name="Text Box 3"/>
            <p:cNvSpPr txBox="1">
              <a:spLocks noChangeArrowheads="1"/>
            </p:cNvSpPr>
            <p:nvPr/>
          </p:nvSpPr>
          <p:spPr bwMode="auto">
            <a:xfrm>
              <a:off x="3242" y="1730"/>
              <a:ext cx="2451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b="1">
                  <a:solidFill>
                    <a:srgbClr val="0000FF"/>
                  </a:solidFill>
                </a:rPr>
                <a:t>2 refrigerant circuits</a:t>
              </a:r>
              <a:r>
                <a:rPr lang="en-GB">
                  <a:solidFill>
                    <a:schemeClr val="bg2"/>
                  </a:solidFill>
                </a:rPr>
                <a:t> brazed plates evaporator</a:t>
              </a:r>
              <a:endParaRPr lang="fr-FR" b="1">
                <a:solidFill>
                  <a:srgbClr val="0000FF"/>
                </a:solidFill>
              </a:endParaRPr>
            </a:p>
          </p:txBody>
        </p:sp>
        <p:sp>
          <p:nvSpPr>
            <p:cNvPr id="16395" name="Text Box 5"/>
            <p:cNvSpPr txBox="1">
              <a:spLocks noChangeArrowheads="1"/>
            </p:cNvSpPr>
            <p:nvPr/>
          </p:nvSpPr>
          <p:spPr bwMode="auto">
            <a:xfrm>
              <a:off x="3288" y="2568"/>
              <a:ext cx="235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b="1">
                  <a:solidFill>
                    <a:srgbClr val="FF0000"/>
                  </a:solidFill>
                </a:rPr>
                <a:t>2 refrigerant circuits</a:t>
              </a:r>
              <a:r>
                <a:rPr lang="en-GB">
                  <a:solidFill>
                    <a:schemeClr val="bg2"/>
                  </a:solidFill>
                </a:rPr>
                <a:t> brazed plates condenser</a:t>
              </a:r>
              <a:endParaRPr lang="fr-FR">
                <a:solidFill>
                  <a:schemeClr val="bg2"/>
                </a:solidFill>
              </a:endParaRPr>
            </a:p>
          </p:txBody>
        </p:sp>
        <p:pic>
          <p:nvPicPr>
            <p:cNvPr id="16396" name="Picture 35" descr="DP300_ASYMM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91"/>
            <a:stretch>
              <a:fillRect/>
            </a:stretch>
          </p:blipFill>
          <p:spPr bwMode="auto">
            <a:xfrm>
              <a:off x="2335" y="1797"/>
              <a:ext cx="908" cy="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0" name="Rectangle 36"/>
          <p:cNvSpPr>
            <a:spLocks noChangeArrowheads="1"/>
          </p:cNvSpPr>
          <p:nvPr/>
        </p:nvSpPr>
        <p:spPr bwMode="auto">
          <a:xfrm>
            <a:off x="611188" y="763588"/>
            <a:ext cx="29527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Components</a:t>
            </a:r>
            <a:r>
              <a:rPr lang="en-US" sz="3600" b="1">
                <a:solidFill>
                  <a:schemeClr val="bg2"/>
                </a:solidFill>
              </a:rPr>
              <a:t> </a:t>
            </a:r>
            <a:r>
              <a:rPr lang="en-US" sz="2800" b="1">
                <a:solidFill>
                  <a:schemeClr val="bg2"/>
                </a:solidFill>
              </a:rPr>
              <a:t> </a:t>
            </a:r>
            <a:endParaRPr lang="en-US" sz="3600" b="1">
              <a:solidFill>
                <a:schemeClr val="bg2"/>
              </a:solidFill>
            </a:endParaRPr>
          </a:p>
        </p:txBody>
      </p:sp>
      <p:grpSp>
        <p:nvGrpSpPr>
          <p:cNvPr id="33833" name="Group 41"/>
          <p:cNvGrpSpPr>
            <a:grpSpLocks/>
          </p:cNvGrpSpPr>
          <p:nvPr/>
        </p:nvGrpSpPr>
        <p:grpSpPr bwMode="auto">
          <a:xfrm>
            <a:off x="3779838" y="5805488"/>
            <a:ext cx="4679950" cy="711200"/>
            <a:chOff x="2381" y="3657"/>
            <a:chExt cx="2948" cy="448"/>
          </a:xfrm>
        </p:grpSpPr>
        <p:sp>
          <p:nvSpPr>
            <p:cNvPr id="16392" name="Text Box 42"/>
            <p:cNvSpPr txBox="1">
              <a:spLocks noChangeArrowheads="1"/>
            </p:cNvSpPr>
            <p:nvPr/>
          </p:nvSpPr>
          <p:spPr bwMode="auto">
            <a:xfrm>
              <a:off x="3557" y="3663"/>
              <a:ext cx="1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FF0000"/>
                  </a:solidFill>
                </a:rPr>
                <a:t>CIAT</a:t>
              </a:r>
              <a:r>
                <a:rPr lang="fr-FR"/>
                <a:t> </a:t>
              </a:r>
              <a:r>
                <a:rPr lang="fr-FR">
                  <a:solidFill>
                    <a:schemeClr val="bg2"/>
                  </a:solidFill>
                </a:rPr>
                <a:t>Controller </a:t>
              </a:r>
              <a:r>
                <a:rPr lang="fr-FR" b="1">
                  <a:solidFill>
                    <a:srgbClr val="777777"/>
                  </a:solidFill>
                </a:rPr>
                <a:t>CONNECT2</a:t>
              </a:r>
              <a:endParaRPr lang="fr-FR">
                <a:solidFill>
                  <a:srgbClr val="777777"/>
                </a:solidFill>
              </a:endParaRPr>
            </a:p>
          </p:txBody>
        </p:sp>
        <p:pic>
          <p:nvPicPr>
            <p:cNvPr id="16393" name="Picture 43" descr="081002_Connect2_Pupitr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" y="3657"/>
              <a:ext cx="998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1258888" y="692150"/>
            <a:ext cx="691197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Brazed plates heat exchanger</a:t>
            </a:r>
            <a:r>
              <a:rPr lang="en-US" sz="3600" b="1">
                <a:solidFill>
                  <a:schemeClr val="bg2"/>
                </a:solidFill>
              </a:rPr>
              <a:t> </a:t>
            </a:r>
            <a:r>
              <a:rPr lang="en-US" sz="2800" b="1">
                <a:solidFill>
                  <a:schemeClr val="bg2"/>
                </a:solidFill>
              </a:rPr>
              <a:t> </a:t>
            </a:r>
            <a:endParaRPr lang="en-US" sz="3600" b="1">
              <a:solidFill>
                <a:schemeClr val="bg2"/>
              </a:solidFill>
            </a:endParaRPr>
          </a:p>
        </p:txBody>
      </p:sp>
      <p:sp>
        <p:nvSpPr>
          <p:cNvPr id="18435" name="Rectangle 8"/>
          <p:cNvSpPr>
            <a:spLocks noChangeArrowheads="1"/>
          </p:cNvSpPr>
          <p:nvPr/>
        </p:nvSpPr>
        <p:spPr bwMode="auto">
          <a:xfrm>
            <a:off x="755650" y="1844675"/>
            <a:ext cx="59531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800" b="1"/>
              <a:t>Maximum cooling capacity in a minimum place</a:t>
            </a:r>
          </a:p>
        </p:txBody>
      </p:sp>
      <p:sp>
        <p:nvSpPr>
          <p:cNvPr id="18436" name="Rectangle 9"/>
          <p:cNvSpPr>
            <a:spLocks noChangeArrowheads="1"/>
          </p:cNvSpPr>
          <p:nvPr/>
        </p:nvSpPr>
        <p:spPr bwMode="auto">
          <a:xfrm>
            <a:off x="755650" y="3068638"/>
            <a:ext cx="5976938" cy="280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algn="l" defTabSz="817563" eaLnBrk="0" hangingPunct="0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GB" sz="2100" b="1">
                <a:solidFill>
                  <a:srgbClr val="0000FF"/>
                </a:solidFill>
              </a:rPr>
              <a:t> Reduction of refrigerant charge</a:t>
            </a:r>
          </a:p>
          <a:p>
            <a:pPr algn="l" defTabSz="817563" eaLnBrk="0" hangingPunct="0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GB" sz="2100" b="1">
                <a:solidFill>
                  <a:schemeClr val="bg2"/>
                </a:solidFill>
              </a:rPr>
              <a:t> High efficiency vs shell and tubes</a:t>
            </a:r>
          </a:p>
          <a:p>
            <a:pPr algn="l" defTabSz="817563" eaLnBrk="0" hangingPunct="0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GB" sz="2100" b="1">
                <a:solidFill>
                  <a:schemeClr val="bg2"/>
                </a:solidFill>
              </a:rPr>
              <a:t> Plates in stainless stell 316L</a:t>
            </a:r>
          </a:p>
          <a:p>
            <a:pPr algn="l" defTabSz="817563" eaLnBrk="0" hangingPunct="0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GB" sz="2100" b="1">
                <a:solidFill>
                  <a:schemeClr val="bg2"/>
                </a:solidFill>
              </a:rPr>
              <a:t> VICTAULIC connection </a:t>
            </a:r>
          </a:p>
          <a:p>
            <a:pPr algn="l" defTabSz="817563" eaLnBrk="0" hangingPunct="0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GB" sz="2100" b="1">
                <a:solidFill>
                  <a:schemeClr val="bg2"/>
                </a:solidFill>
              </a:rPr>
              <a:t> Water differential pressure switch mounted</a:t>
            </a:r>
          </a:p>
          <a:p>
            <a:pPr algn="l" defTabSz="817563" eaLnBrk="0" hangingPunct="0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GB" sz="2100" b="1">
                <a:solidFill>
                  <a:schemeClr val="bg2"/>
                </a:solidFill>
              </a:rPr>
              <a:t> ARMAFLEX thermal insulation</a:t>
            </a:r>
            <a:r>
              <a:rPr lang="en-GB" sz="2100">
                <a:solidFill>
                  <a:schemeClr val="bg2"/>
                </a:solidFill>
              </a:rPr>
              <a:t> </a:t>
            </a:r>
          </a:p>
        </p:txBody>
      </p:sp>
      <p:pic>
        <p:nvPicPr>
          <p:cNvPr id="18437" name="Picture 14" descr="DP300_ASYMM"/>
          <p:cNvPicPr>
            <a:picLocks noGrp="1"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91"/>
          <a:stretch>
            <a:fillRect/>
          </a:stretch>
        </p:blipFill>
        <p:spPr bwMode="auto">
          <a:xfrm>
            <a:off x="6804025" y="2924175"/>
            <a:ext cx="2159000" cy="3009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14"/>
          <p:cNvSpPr>
            <a:spLocks noChangeArrowheads="1"/>
          </p:cNvSpPr>
          <p:nvPr/>
        </p:nvSpPr>
        <p:spPr bwMode="auto">
          <a:xfrm>
            <a:off x="1260475" y="549275"/>
            <a:ext cx="6624638" cy="93503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fr-FR" b="1" dirty="0">
                <a:solidFill>
                  <a:schemeClr val="bg2"/>
                </a:solidFill>
                <a:latin typeface="+mj-lt"/>
              </a:rPr>
              <a:t>FUNCTIONAL DRAWING </a:t>
            </a:r>
          </a:p>
          <a:p>
            <a:pPr>
              <a:spcBef>
                <a:spcPct val="50000"/>
              </a:spcBef>
              <a:defRPr/>
            </a:pPr>
            <a:r>
              <a:rPr lang="fr-FR" b="1" dirty="0">
                <a:solidFill>
                  <a:schemeClr val="bg2"/>
                </a:solidFill>
                <a:latin typeface="+mj-lt"/>
              </a:rPr>
              <a:t>COOLING WITH DRY-COOLER</a:t>
            </a:r>
          </a:p>
        </p:txBody>
      </p:sp>
      <p:grpSp>
        <p:nvGrpSpPr>
          <p:cNvPr id="20483" name="Groupe 1"/>
          <p:cNvGrpSpPr>
            <a:grpSpLocks/>
          </p:cNvGrpSpPr>
          <p:nvPr/>
        </p:nvGrpSpPr>
        <p:grpSpPr bwMode="auto">
          <a:xfrm>
            <a:off x="828675" y="1484313"/>
            <a:ext cx="8135938" cy="5224462"/>
            <a:chOff x="833438" y="1492250"/>
            <a:chExt cx="7986712" cy="5000625"/>
          </a:xfrm>
        </p:grpSpPr>
        <p:pic>
          <p:nvPicPr>
            <p:cNvPr id="20484" name="Picture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438" y="1492250"/>
              <a:ext cx="7986712" cy="5000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048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1088" y="5013176"/>
              <a:ext cx="6981825" cy="1371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1187450" y="620713"/>
            <a:ext cx="7416800" cy="93503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fr-FR" b="1" dirty="0">
                <a:solidFill>
                  <a:schemeClr val="bg2"/>
                </a:solidFill>
                <a:latin typeface="+mj-lt"/>
              </a:rPr>
              <a:t>FUNCTIONAL DRAWING </a:t>
            </a:r>
          </a:p>
          <a:p>
            <a:pPr>
              <a:spcBef>
                <a:spcPct val="50000"/>
              </a:spcBef>
              <a:defRPr/>
            </a:pPr>
            <a:r>
              <a:rPr lang="fr-FR" b="1" dirty="0">
                <a:solidFill>
                  <a:schemeClr val="bg2"/>
                </a:solidFill>
                <a:latin typeface="+mj-lt"/>
              </a:rPr>
              <a:t>HEATING/COOLING HYDRAULIC INVERSION </a:t>
            </a:r>
          </a:p>
        </p:txBody>
      </p:sp>
      <p:grpSp>
        <p:nvGrpSpPr>
          <p:cNvPr id="21507" name="Groupe 1"/>
          <p:cNvGrpSpPr>
            <a:grpSpLocks/>
          </p:cNvGrpSpPr>
          <p:nvPr/>
        </p:nvGrpSpPr>
        <p:grpSpPr bwMode="auto">
          <a:xfrm>
            <a:off x="1116013" y="1628775"/>
            <a:ext cx="7704137" cy="5030788"/>
            <a:chOff x="1116013" y="1711027"/>
            <a:chExt cx="7605464" cy="4886325"/>
          </a:xfrm>
        </p:grpSpPr>
        <p:grpSp>
          <p:nvGrpSpPr>
            <p:cNvPr id="21508" name="Groupe 5"/>
            <p:cNvGrpSpPr>
              <a:grpSpLocks/>
            </p:cNvGrpSpPr>
            <p:nvPr/>
          </p:nvGrpSpPr>
          <p:grpSpPr bwMode="auto">
            <a:xfrm>
              <a:off x="1116013" y="1711027"/>
              <a:ext cx="7272337" cy="4886325"/>
              <a:chOff x="1115616" y="1639019"/>
              <a:chExt cx="7272808" cy="4886325"/>
            </a:xfrm>
          </p:grpSpPr>
          <p:pic>
            <p:nvPicPr>
              <p:cNvPr id="21510" name="Picture 1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0849" y="1639019"/>
                <a:ext cx="7267575" cy="4886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21511" name="ZoneTexte 1"/>
              <p:cNvSpPr txBox="1">
                <a:spLocks noChangeArrowheads="1"/>
              </p:cNvSpPr>
              <p:nvPr/>
            </p:nvSpPr>
            <p:spPr bwMode="auto">
              <a:xfrm>
                <a:off x="5490932" y="1772816"/>
                <a:ext cx="265557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fr-FR" sz="1800">
                    <a:solidFill>
                      <a:srgbClr val="0000FF"/>
                    </a:solidFill>
                  </a:rPr>
                  <a:t>COOLING OPERATION</a:t>
                </a:r>
              </a:p>
            </p:txBody>
          </p:sp>
          <p:sp>
            <p:nvSpPr>
              <p:cNvPr id="21512" name="Rectangle 3"/>
              <p:cNvSpPr>
                <a:spLocks noChangeArrowheads="1"/>
              </p:cNvSpPr>
              <p:nvPr/>
            </p:nvSpPr>
            <p:spPr bwMode="auto">
              <a:xfrm>
                <a:off x="1115616" y="6165304"/>
                <a:ext cx="2016224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pic>
          <p:nvPicPr>
            <p:cNvPr id="2150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5035252"/>
              <a:ext cx="4581525" cy="156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628775"/>
            <a:ext cx="7056438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1" name="ZoneTexte 15"/>
          <p:cNvSpPr txBox="1">
            <a:spLocks noChangeArrowheads="1"/>
          </p:cNvSpPr>
          <p:nvPr/>
        </p:nvSpPr>
        <p:spPr bwMode="auto">
          <a:xfrm>
            <a:off x="6040438" y="2092325"/>
            <a:ext cx="2600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1800">
                <a:solidFill>
                  <a:srgbClr val="FF0000"/>
                </a:solidFill>
              </a:rPr>
              <a:t>HEATING OPERATION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1187450" y="620713"/>
            <a:ext cx="7416800" cy="93503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fr-FR" b="1" dirty="0">
                <a:solidFill>
                  <a:schemeClr val="bg2"/>
                </a:solidFill>
                <a:latin typeface="+mj-lt"/>
              </a:rPr>
              <a:t>FUNCTIONAL DRAWING </a:t>
            </a:r>
          </a:p>
          <a:p>
            <a:pPr>
              <a:spcBef>
                <a:spcPct val="50000"/>
              </a:spcBef>
              <a:defRPr/>
            </a:pPr>
            <a:r>
              <a:rPr lang="fr-FR" b="1" dirty="0">
                <a:solidFill>
                  <a:schemeClr val="bg2"/>
                </a:solidFill>
                <a:latin typeface="+mj-lt"/>
              </a:rPr>
              <a:t>HEATING/COOLING HYDRAULIC INVERSION 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99592" y="836712"/>
            <a:ext cx="453707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EFFICIENCY-COMPETITIVENESS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LIMIT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LEVEL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ACCESSIBILITY-HYDRAULIC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LGN serial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52120" y="1588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378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301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15"/>
          <p:cNvSpPr>
            <a:spLocks noChangeArrowheads="1"/>
          </p:cNvSpPr>
          <p:nvPr/>
        </p:nvSpPr>
        <p:spPr bwMode="auto">
          <a:xfrm>
            <a:off x="1493277" y="1283426"/>
            <a:ext cx="2160785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spcBef>
                <a:spcPct val="50000"/>
              </a:spcBef>
            </a:pPr>
            <a:r>
              <a:rPr lang="fr-FR" sz="3200" b="1" dirty="0">
                <a:solidFill>
                  <a:schemeClr val="bg2"/>
                </a:solidFill>
              </a:rPr>
              <a:t>EER</a:t>
            </a: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6516216" y="1283426"/>
            <a:ext cx="2160785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spcBef>
                <a:spcPct val="50000"/>
              </a:spcBef>
            </a:pPr>
            <a:r>
              <a:rPr lang="fr-FR" sz="3200" b="1" dirty="0">
                <a:solidFill>
                  <a:schemeClr val="bg2"/>
                </a:solidFill>
              </a:rPr>
              <a:t>COP</a:t>
            </a: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2734495" y="701214"/>
            <a:ext cx="6409257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r" defTabSz="762000" eaLnBrk="0" hangingPunct="0">
              <a:spcBef>
                <a:spcPct val="50000"/>
              </a:spcBef>
            </a:pPr>
            <a:r>
              <a:rPr lang="fr-FR" b="1" dirty="0">
                <a:solidFill>
                  <a:schemeClr val="bg2"/>
                </a:solidFill>
              </a:rPr>
              <a:t>FULL LOAD PERFORMANCES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700" y="1404392"/>
            <a:ext cx="428581" cy="428581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110" y="1348691"/>
            <a:ext cx="422348" cy="42234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F05F23-0BED-4540-AA8C-AB3986F862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5874" y="2109123"/>
            <a:ext cx="4572000" cy="263975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D4D3E6-62C1-422F-B6D0-3DC5E9566F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98" y="2107646"/>
            <a:ext cx="4552302" cy="2641232"/>
          </a:xfrm>
          <a:prstGeom prst="rect">
            <a:avLst/>
          </a:prstGeom>
        </p:spPr>
      </p:pic>
      <p:sp>
        <p:nvSpPr>
          <p:cNvPr id="18" name="Text Box 8">
            <a:extLst>
              <a:ext uri="{FF2B5EF4-FFF2-40B4-BE49-F238E27FC236}">
                <a16:creationId xmlns:a16="http://schemas.microsoft.com/office/drawing/2014/main" id="{00FBBA55-B98A-465D-BABD-AA9314AED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373216"/>
            <a:ext cx="7777163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600" dirty="0">
                <a:solidFill>
                  <a:srgbClr val="5F5F5F"/>
                </a:solidFill>
              </a:rPr>
              <a:t>Do not focus on the EER It accounts for only 3% of the annual power consumption</a:t>
            </a:r>
          </a:p>
          <a:p>
            <a:pPr eaLnBrk="1" hangingPunct="1"/>
            <a:endParaRPr lang="en-GB" sz="1000" dirty="0">
              <a:solidFill>
                <a:srgbClr val="5F5F5F"/>
              </a:solidFill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è"/>
            </a:pPr>
            <a:r>
              <a:rPr lang="en-GB" sz="1600" b="1" dirty="0">
                <a:solidFill>
                  <a:srgbClr val="5F5F5F"/>
                </a:solidFill>
              </a:rPr>
              <a:t> In HVAC let us focus on the annual energy efficiency SEER &amp; SCOP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è"/>
            </a:pPr>
            <a:r>
              <a:rPr lang="en-GB" sz="1600" b="1" dirty="0">
                <a:solidFill>
                  <a:srgbClr val="5F5F5F"/>
                </a:solidFill>
              </a:rPr>
              <a:t>In Process let us focus on SEPR</a:t>
            </a:r>
            <a:endParaRPr lang="fr-FR" sz="1600" b="1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5148064" y="547688"/>
            <a:ext cx="3815656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lnSpc>
                <a:spcPct val="90000"/>
              </a:lnSpc>
            </a:pPr>
            <a:r>
              <a:rPr lang="en-US" b="1" dirty="0">
                <a:solidFill>
                  <a:schemeClr val="bg2"/>
                </a:solidFill>
              </a:rPr>
              <a:t>SCROLL technology </a:t>
            </a:r>
            <a:br>
              <a:rPr lang="en-US" b="1" dirty="0">
                <a:solidFill>
                  <a:schemeClr val="bg2"/>
                </a:solidFill>
              </a:rPr>
            </a:br>
            <a:r>
              <a:rPr lang="en-US" b="1" dirty="0">
                <a:solidFill>
                  <a:schemeClr val="bg2"/>
                </a:solidFill>
              </a:rPr>
              <a:t>Seasonal optimization 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1043608" y="1557338"/>
            <a:ext cx="7028580" cy="4320000"/>
            <a:chOff x="1043608" y="1557338"/>
            <a:chExt cx="7028580" cy="4320000"/>
          </a:xfrm>
        </p:grpSpPr>
        <p:pic>
          <p:nvPicPr>
            <p:cNvPr id="26626" name="Picture 50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407"/>
            <a:stretch/>
          </p:blipFill>
          <p:spPr bwMode="auto">
            <a:xfrm>
              <a:off x="1043608" y="1557338"/>
              <a:ext cx="7028580" cy="43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627" name="Text Box 51"/>
            <p:cNvSpPr txBox="1">
              <a:spLocks noChangeArrowheads="1"/>
            </p:cNvSpPr>
            <p:nvPr/>
          </p:nvSpPr>
          <p:spPr bwMode="auto">
            <a:xfrm>
              <a:off x="1763688" y="1971675"/>
              <a:ext cx="208915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/>
              <a:r>
                <a:rPr lang="fr-FR" sz="1400" b="1" dirty="0" err="1"/>
                <a:t>Seasonal</a:t>
              </a:r>
              <a:r>
                <a:rPr lang="fr-FR" sz="1400" b="1" dirty="0"/>
                <a:t> thermal </a:t>
              </a:r>
              <a:r>
                <a:rPr lang="fr-FR" sz="1400" b="1" dirty="0" err="1"/>
                <a:t>load</a:t>
              </a:r>
              <a:endParaRPr lang="fr-FR" sz="1400" b="1" dirty="0"/>
            </a:p>
          </p:txBody>
        </p:sp>
        <p:sp>
          <p:nvSpPr>
            <p:cNvPr id="26629" name="Text Box 53"/>
            <p:cNvSpPr txBox="1">
              <a:spLocks noChangeArrowheads="1"/>
            </p:cNvSpPr>
            <p:nvPr/>
          </p:nvSpPr>
          <p:spPr bwMode="auto">
            <a:xfrm>
              <a:off x="6112768" y="1984375"/>
              <a:ext cx="1223963" cy="730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1400" b="1" dirty="0"/>
                <a:t>Only</a:t>
              </a:r>
            </a:p>
            <a:p>
              <a:pPr eaLnBrk="1" hangingPunct="1"/>
              <a:r>
                <a:rPr lang="fr-FR" sz="1400" b="1" dirty="0"/>
                <a:t>3 </a:t>
              </a:r>
              <a:r>
                <a:rPr lang="fr-FR" sz="1400" b="1" dirty="0" err="1"/>
                <a:t>months</a:t>
              </a:r>
              <a:endParaRPr lang="fr-FR" sz="1400" b="1" dirty="0"/>
            </a:p>
            <a:p>
              <a:pPr eaLnBrk="1" hangingPunct="1"/>
              <a:r>
                <a:rPr lang="fr-FR" sz="1400" b="1" dirty="0" err="1"/>
                <a:t>above</a:t>
              </a:r>
              <a:r>
                <a:rPr lang="fr-FR" sz="1400" b="1" dirty="0"/>
                <a:t> 75%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15616" y="1289675"/>
            <a:ext cx="3456383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spcBef>
                <a:spcPct val="50000"/>
              </a:spcBef>
            </a:pPr>
            <a:r>
              <a:rPr lang="en-US" sz="3200" b="1" dirty="0">
                <a:solidFill>
                  <a:schemeClr val="bg2"/>
                </a:solidFill>
              </a:rPr>
              <a:t>COMFORT SEER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842" y="1980280"/>
            <a:ext cx="4193479" cy="2930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5529551" y="1289675"/>
            <a:ext cx="3510771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spcBef>
                <a:spcPct val="50000"/>
              </a:spcBef>
            </a:pPr>
            <a:r>
              <a:rPr lang="fr-FR" sz="3200" b="1" dirty="0">
                <a:solidFill>
                  <a:schemeClr val="bg2"/>
                </a:solidFill>
              </a:rPr>
              <a:t>PROCESS SEPR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32903" y="3830870"/>
            <a:ext cx="2404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>
                <a:solidFill>
                  <a:srgbClr val="00B050"/>
                </a:solidFill>
              </a:rPr>
              <a:t>PROCESST </a:t>
            </a:r>
            <a:r>
              <a:rPr lang="nb-NO" sz="1000" dirty="0">
                <a:solidFill>
                  <a:srgbClr val="00B050"/>
                </a:solidFill>
              </a:rPr>
              <a:t>N° 2015/1095 ENTR Lot 1</a:t>
            </a:r>
          </a:p>
          <a:p>
            <a:r>
              <a:rPr lang="nb-NO" sz="1000" dirty="0">
                <a:solidFill>
                  <a:srgbClr val="00B050"/>
                </a:solidFill>
              </a:rPr>
              <a:t>&lt;300 = 3.29               &gt;300 = 4.37</a:t>
            </a:r>
            <a:endParaRPr lang="fr-FR" sz="1000" dirty="0">
              <a:solidFill>
                <a:srgbClr val="00B050"/>
              </a:solidFill>
            </a:endParaRPr>
          </a:p>
        </p:txBody>
      </p:sp>
      <p:cxnSp>
        <p:nvCxnSpPr>
          <p:cNvPr id="23" name="Connecteur droit 22"/>
          <p:cNvCxnSpPr/>
          <p:nvPr/>
        </p:nvCxnSpPr>
        <p:spPr bwMode="auto">
          <a:xfrm flipH="1">
            <a:off x="5439922" y="4952820"/>
            <a:ext cx="1663371" cy="0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4" name="Connecteur droit 23"/>
          <p:cNvCxnSpPr/>
          <p:nvPr/>
        </p:nvCxnSpPr>
        <p:spPr bwMode="auto">
          <a:xfrm flipH="1">
            <a:off x="7103292" y="3254806"/>
            <a:ext cx="1883503" cy="0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5" name="Connecteur droit 24"/>
          <p:cNvCxnSpPr/>
          <p:nvPr/>
        </p:nvCxnSpPr>
        <p:spPr bwMode="auto">
          <a:xfrm flipV="1">
            <a:off x="7103292" y="3254806"/>
            <a:ext cx="1" cy="1698014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26" name="Imag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43" y="1369606"/>
            <a:ext cx="422348" cy="422348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704" y="1369606"/>
            <a:ext cx="422348" cy="422348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171187" y="5301207"/>
            <a:ext cx="4508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Up to 400kW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DYP LG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efficient as a screw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solutions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171187" y="5894267"/>
            <a:ext cx="4508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ECODESIGN 2021  SEER up to 400kW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439922" y="5424317"/>
            <a:ext cx="3473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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ECODESIGN Process SEPR</a:t>
            </a: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2590899" y="620688"/>
            <a:ext cx="6553101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r" defTabSz="762000" eaLnBrk="0" hangingPunct="0">
              <a:spcBef>
                <a:spcPct val="50000"/>
              </a:spcBef>
            </a:pPr>
            <a:r>
              <a:rPr lang="en-GB" b="1" dirty="0">
                <a:solidFill>
                  <a:schemeClr val="bg2"/>
                </a:solidFill>
              </a:rPr>
              <a:t>SEASONAL PERFORMANCES – Part Load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87" y="1980280"/>
            <a:ext cx="4356127" cy="30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9189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590899" y="620688"/>
            <a:ext cx="6553101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r" defTabSz="762000" eaLnBrk="0" hangingPunct="0">
              <a:spcBef>
                <a:spcPct val="50000"/>
              </a:spcBef>
            </a:pPr>
            <a:r>
              <a:rPr lang="en-GB" b="1" dirty="0">
                <a:solidFill>
                  <a:schemeClr val="bg2"/>
                </a:solidFill>
              </a:rPr>
              <a:t>SEASONAL PERFORMANCES – Part Load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147955" y="5436674"/>
            <a:ext cx="684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Bellow 400kW performances </a:t>
            </a:r>
            <a:r>
              <a:rPr lang="fr-FR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similar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to </a:t>
            </a:r>
            <a:r>
              <a:rPr lang="fr-FR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competition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3072715" y="1190605"/>
            <a:ext cx="3467540" cy="459100"/>
            <a:chOff x="1104459" y="1289675"/>
            <a:chExt cx="3467540" cy="459100"/>
          </a:xfrm>
        </p:grpSpPr>
        <p:sp>
          <p:nvSpPr>
            <p:cNvPr id="37" name="Rectangle 15"/>
            <p:cNvSpPr>
              <a:spLocks noChangeArrowheads="1"/>
            </p:cNvSpPr>
            <p:nvPr/>
          </p:nvSpPr>
          <p:spPr bwMode="auto">
            <a:xfrm>
              <a:off x="1115616" y="1289675"/>
              <a:ext cx="3456383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</a:pPr>
              <a:r>
                <a:rPr lang="fr-FR" sz="2400" b="1" dirty="0">
                  <a:solidFill>
                    <a:schemeClr val="bg2"/>
                  </a:solidFill>
                </a:rPr>
                <a:t>COMFORT SEER</a:t>
              </a:r>
            </a:p>
          </p:txBody>
        </p:sp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4459" y="1320341"/>
              <a:ext cx="422348" cy="422348"/>
            </a:xfrm>
            <a:prstGeom prst="rect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D701FBE-4D77-4ED9-B15B-B114924BD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707" y="1655641"/>
            <a:ext cx="5781595" cy="360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EA2164D-DD18-4D74-B1E4-894DAF5B743F}"/>
              </a:ext>
            </a:extLst>
          </p:cNvPr>
          <p:cNvSpPr txBox="1"/>
          <p:nvPr/>
        </p:nvSpPr>
        <p:spPr>
          <a:xfrm>
            <a:off x="1298838" y="5914146"/>
            <a:ext cx="6718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 Scroll 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offer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SEER compliance &gt; 400kW</a:t>
            </a:r>
          </a:p>
          <a:p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Units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&gt;  400kW sales as HP  (SCOP)</a:t>
            </a:r>
          </a:p>
        </p:txBody>
      </p:sp>
    </p:spTree>
    <p:extLst>
      <p:ext uri="{BB962C8B-B14F-4D97-AF65-F5344CB8AC3E}">
        <p14:creationId xmlns:p14="http://schemas.microsoft.com/office/powerpoint/2010/main" val="1500858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3664888" y="1359646"/>
            <a:ext cx="2181592" cy="459100"/>
            <a:chOff x="6495409" y="1359646"/>
            <a:chExt cx="2181592" cy="459100"/>
          </a:xfrm>
        </p:grpSpPr>
        <p:sp>
          <p:nvSpPr>
            <p:cNvPr id="11" name="Rectangle 15"/>
            <p:cNvSpPr>
              <a:spLocks noChangeArrowheads="1"/>
            </p:cNvSpPr>
            <p:nvPr/>
          </p:nvSpPr>
          <p:spPr bwMode="auto">
            <a:xfrm>
              <a:off x="6516216" y="1359646"/>
              <a:ext cx="2160785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</a:pPr>
              <a:r>
                <a:rPr lang="fr-FR" sz="2400" b="1" dirty="0">
                  <a:solidFill>
                    <a:schemeClr val="bg2"/>
                  </a:solidFill>
                </a:rPr>
                <a:t>SCOP</a:t>
              </a:r>
            </a:p>
          </p:txBody>
        </p:sp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5409" y="1374906"/>
              <a:ext cx="428581" cy="428581"/>
            </a:xfrm>
            <a:prstGeom prst="rect">
              <a:avLst/>
            </a:prstGeom>
          </p:spPr>
        </p:pic>
      </p:grp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2590899" y="620688"/>
            <a:ext cx="6553101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r" defTabSz="762000" eaLnBrk="0" hangingPunct="0">
              <a:spcBef>
                <a:spcPct val="50000"/>
              </a:spcBef>
            </a:pPr>
            <a:r>
              <a:rPr lang="en-GB" b="1" dirty="0">
                <a:solidFill>
                  <a:schemeClr val="bg2"/>
                </a:solidFill>
              </a:rPr>
              <a:t>SEASONAL PERFORMANCES – Part Load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342042" y="5690642"/>
            <a:ext cx="6848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datas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from competition over 400kW </a:t>
            </a:r>
          </a:p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Ecodesign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limit for HP)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4D978E-323C-4494-90D5-A404582318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329" y="1849625"/>
            <a:ext cx="612934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012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15"/>
          <p:cNvSpPr>
            <a:spLocks noChangeArrowheads="1"/>
          </p:cNvSpPr>
          <p:nvPr/>
        </p:nvSpPr>
        <p:spPr bwMode="auto">
          <a:xfrm>
            <a:off x="1493277" y="1268760"/>
            <a:ext cx="7183179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spcBef>
                <a:spcPct val="50000"/>
              </a:spcBef>
            </a:pPr>
            <a:r>
              <a:rPr lang="fr-FR" sz="2800" b="1" dirty="0">
                <a:solidFill>
                  <a:schemeClr val="bg2"/>
                </a:solidFill>
              </a:rPr>
              <a:t>ECODESIGN COMPLIANCE</a:t>
            </a: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26" y="2044788"/>
            <a:ext cx="8537030" cy="339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79" y="3501008"/>
            <a:ext cx="615335" cy="61533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3501008"/>
            <a:ext cx="615335" cy="61533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0352" y="3501008"/>
            <a:ext cx="615335" cy="61533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187622" y="5805264"/>
            <a:ext cx="68480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Compliance SCOP &amp; SEPR-8°C</a:t>
            </a:r>
          </a:p>
          <a:p>
            <a:r>
              <a:rPr lang="en-US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= Conformity = CE mark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3585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0" y="765175"/>
            <a:ext cx="453707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EFFICIENCY-COMPETITIVENESS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LIMIT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LEVEL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ACCESSIBILITY-HYDRAULIC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LGN serial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52120" y="1588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378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301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ChangeArrowheads="1"/>
          </p:cNvSpPr>
          <p:nvPr/>
        </p:nvSpPr>
        <p:spPr bwMode="auto">
          <a:xfrm rot="-5400000">
            <a:off x="-461169" y="3580607"/>
            <a:ext cx="2860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 eaLnBrk="0" hangingPunct="0"/>
            <a:r>
              <a:rPr lang="fr-FR" sz="1800" b="1">
                <a:solidFill>
                  <a:srgbClr val="FF0000"/>
                </a:solidFill>
              </a:rPr>
              <a:t>Condenser water outlet °C</a:t>
            </a:r>
            <a:endParaRPr lang="fr-FR" sz="2400"/>
          </a:p>
        </p:txBody>
      </p:sp>
      <p:sp>
        <p:nvSpPr>
          <p:cNvPr id="31747" name="Rectangle 8"/>
          <p:cNvSpPr>
            <a:spLocks noChangeArrowheads="1"/>
          </p:cNvSpPr>
          <p:nvPr/>
        </p:nvSpPr>
        <p:spPr bwMode="auto">
          <a:xfrm>
            <a:off x="4908550" y="6107113"/>
            <a:ext cx="28733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 eaLnBrk="0" hangingPunct="0"/>
            <a:r>
              <a:rPr lang="fr-FR" sz="1800" b="1">
                <a:solidFill>
                  <a:srgbClr val="0000FF"/>
                </a:solidFill>
              </a:rPr>
              <a:t>Evaporator water outlet °C</a:t>
            </a:r>
          </a:p>
        </p:txBody>
      </p:sp>
      <p:sp>
        <p:nvSpPr>
          <p:cNvPr id="31748" name="Rectangle 222"/>
          <p:cNvSpPr>
            <a:spLocks noChangeArrowheads="1"/>
          </p:cNvSpPr>
          <p:nvPr/>
        </p:nvSpPr>
        <p:spPr bwMode="auto">
          <a:xfrm>
            <a:off x="2052638" y="692150"/>
            <a:ext cx="54721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Running limit  </a:t>
            </a:r>
          </a:p>
        </p:txBody>
      </p:sp>
      <p:grpSp>
        <p:nvGrpSpPr>
          <p:cNvPr id="31751" name="Groupe 206"/>
          <p:cNvGrpSpPr>
            <a:grpSpLocks/>
          </p:cNvGrpSpPr>
          <p:nvPr/>
        </p:nvGrpSpPr>
        <p:grpSpPr bwMode="auto">
          <a:xfrm>
            <a:off x="1314450" y="1249363"/>
            <a:ext cx="6516688" cy="4724400"/>
            <a:chOff x="1314450" y="1249849"/>
            <a:chExt cx="6516688" cy="4723914"/>
          </a:xfrm>
        </p:grpSpPr>
        <p:grpSp>
          <p:nvGrpSpPr>
            <p:cNvPr id="31752" name="Group 4"/>
            <p:cNvGrpSpPr>
              <a:grpSpLocks/>
            </p:cNvGrpSpPr>
            <p:nvPr/>
          </p:nvGrpSpPr>
          <p:grpSpPr bwMode="auto">
            <a:xfrm>
              <a:off x="1314450" y="1341438"/>
              <a:ext cx="6516688" cy="4632325"/>
              <a:chOff x="828" y="845"/>
              <a:chExt cx="4105" cy="2918"/>
            </a:xfrm>
          </p:grpSpPr>
          <p:sp>
            <p:nvSpPr>
              <p:cNvPr id="31756" name="Rectangle 5"/>
              <p:cNvSpPr>
                <a:spLocks noChangeArrowheads="1"/>
              </p:cNvSpPr>
              <p:nvPr/>
            </p:nvSpPr>
            <p:spPr bwMode="auto">
              <a:xfrm>
                <a:off x="3036" y="3544"/>
                <a:ext cx="57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57" name="Rectangle 6"/>
              <p:cNvSpPr>
                <a:spLocks noChangeArrowheads="1"/>
              </p:cNvSpPr>
              <p:nvPr/>
            </p:nvSpPr>
            <p:spPr bwMode="auto">
              <a:xfrm>
                <a:off x="4820" y="3544"/>
                <a:ext cx="113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58" name="Rectangle 7"/>
              <p:cNvSpPr>
                <a:spLocks noChangeArrowheads="1"/>
              </p:cNvSpPr>
              <p:nvPr/>
            </p:nvSpPr>
            <p:spPr bwMode="auto">
              <a:xfrm>
                <a:off x="2266" y="845"/>
                <a:ext cx="1445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59" name="Rectangle 8"/>
              <p:cNvSpPr>
                <a:spLocks noChangeArrowheads="1"/>
              </p:cNvSpPr>
              <p:nvPr/>
            </p:nvSpPr>
            <p:spPr bwMode="auto">
              <a:xfrm>
                <a:off x="828" y="1002"/>
                <a:ext cx="113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60" name="Rectangle 9"/>
              <p:cNvSpPr>
                <a:spLocks noChangeArrowheads="1"/>
              </p:cNvSpPr>
              <p:nvPr/>
            </p:nvSpPr>
            <p:spPr bwMode="auto">
              <a:xfrm>
                <a:off x="882" y="3498"/>
                <a:ext cx="113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61" name="Rectangle 10"/>
              <p:cNvSpPr>
                <a:spLocks noChangeArrowheads="1"/>
              </p:cNvSpPr>
              <p:nvPr/>
            </p:nvSpPr>
            <p:spPr bwMode="auto">
              <a:xfrm>
                <a:off x="882" y="3498"/>
                <a:ext cx="124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fr-FR" sz="1400" b="1">
                    <a:solidFill>
                      <a:srgbClr val="FF0000"/>
                    </a:solidFill>
                  </a:rPr>
                  <a:t>30</a:t>
                </a:r>
                <a:endParaRPr lang="fr-FR" sz="1400"/>
              </a:p>
            </p:txBody>
          </p:sp>
          <p:sp>
            <p:nvSpPr>
              <p:cNvPr id="31762" name="Rectangle 11"/>
              <p:cNvSpPr>
                <a:spLocks noChangeArrowheads="1"/>
              </p:cNvSpPr>
              <p:nvPr/>
            </p:nvSpPr>
            <p:spPr bwMode="auto">
              <a:xfrm>
                <a:off x="2863" y="3614"/>
                <a:ext cx="6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fr-FR" sz="1400" b="1">
                    <a:solidFill>
                      <a:srgbClr val="3333CC"/>
                    </a:solidFill>
                  </a:rPr>
                  <a:t>5</a:t>
                </a:r>
                <a:endParaRPr lang="fr-FR" sz="1400"/>
              </a:p>
            </p:txBody>
          </p:sp>
          <p:sp>
            <p:nvSpPr>
              <p:cNvPr id="31763" name="Rectangle 12"/>
              <p:cNvSpPr>
                <a:spLocks noChangeArrowheads="1"/>
              </p:cNvSpPr>
              <p:nvPr/>
            </p:nvSpPr>
            <p:spPr bwMode="auto">
              <a:xfrm>
                <a:off x="1036" y="3651"/>
                <a:ext cx="92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64" name="Rectangle 13"/>
              <p:cNvSpPr>
                <a:spLocks noChangeArrowheads="1"/>
              </p:cNvSpPr>
              <p:nvPr/>
            </p:nvSpPr>
            <p:spPr bwMode="auto">
              <a:xfrm>
                <a:off x="1036" y="3610"/>
                <a:ext cx="161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fr-FR" sz="1400" b="1">
                    <a:solidFill>
                      <a:srgbClr val="3333CC"/>
                    </a:solidFill>
                  </a:rPr>
                  <a:t>-12</a:t>
                </a:r>
                <a:endParaRPr lang="fr-FR" sz="1400"/>
              </a:p>
            </p:txBody>
          </p:sp>
          <p:sp>
            <p:nvSpPr>
              <p:cNvPr id="31765" name="Rectangle 14"/>
              <p:cNvSpPr>
                <a:spLocks noChangeArrowheads="1"/>
              </p:cNvSpPr>
              <p:nvPr/>
            </p:nvSpPr>
            <p:spPr bwMode="auto">
              <a:xfrm>
                <a:off x="828" y="1269"/>
                <a:ext cx="113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66" name="Rectangle 15"/>
              <p:cNvSpPr>
                <a:spLocks noChangeArrowheads="1"/>
              </p:cNvSpPr>
              <p:nvPr/>
            </p:nvSpPr>
            <p:spPr bwMode="auto">
              <a:xfrm>
                <a:off x="860" y="1010"/>
                <a:ext cx="124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fr-FR" sz="1400" b="1">
                    <a:solidFill>
                      <a:srgbClr val="FF0000"/>
                    </a:solidFill>
                  </a:rPr>
                  <a:t>55</a:t>
                </a:r>
                <a:endParaRPr lang="fr-FR" sz="1400"/>
              </a:p>
            </p:txBody>
          </p:sp>
          <p:sp>
            <p:nvSpPr>
              <p:cNvPr id="31767" name="Rectangle 16"/>
              <p:cNvSpPr>
                <a:spLocks noChangeArrowheads="1"/>
              </p:cNvSpPr>
              <p:nvPr/>
            </p:nvSpPr>
            <p:spPr bwMode="auto">
              <a:xfrm>
                <a:off x="4796" y="3591"/>
                <a:ext cx="124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fr-FR" sz="1400" b="1">
                    <a:solidFill>
                      <a:srgbClr val="3333CC"/>
                    </a:solidFill>
                  </a:rPr>
                  <a:t>18</a:t>
                </a:r>
                <a:endParaRPr lang="fr-FR" sz="1400"/>
              </a:p>
            </p:txBody>
          </p:sp>
          <p:sp>
            <p:nvSpPr>
              <p:cNvPr id="31768" name="Rectangle 17"/>
              <p:cNvSpPr>
                <a:spLocks noChangeArrowheads="1"/>
              </p:cNvSpPr>
              <p:nvPr/>
            </p:nvSpPr>
            <p:spPr bwMode="auto">
              <a:xfrm>
                <a:off x="1276" y="2213"/>
                <a:ext cx="139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69" name="Rectangle 18"/>
              <p:cNvSpPr>
                <a:spLocks noChangeArrowheads="1"/>
              </p:cNvSpPr>
              <p:nvPr/>
            </p:nvSpPr>
            <p:spPr bwMode="auto">
              <a:xfrm>
                <a:off x="1276" y="2213"/>
                <a:ext cx="145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fr-FR" sz="1600" b="1">
                    <a:solidFill>
                      <a:srgbClr val="000000"/>
                    </a:solidFill>
                  </a:rPr>
                  <a:t>GLYCOL OBLIGATOIRE</a:t>
                </a:r>
                <a:endParaRPr lang="fr-FR" sz="2400"/>
              </a:p>
            </p:txBody>
          </p:sp>
          <p:grpSp>
            <p:nvGrpSpPr>
              <p:cNvPr id="31770" name="Group 19"/>
              <p:cNvGrpSpPr>
                <a:grpSpLocks/>
              </p:cNvGrpSpPr>
              <p:nvPr/>
            </p:nvGrpSpPr>
            <p:grpSpPr bwMode="auto">
              <a:xfrm>
                <a:off x="1084" y="1057"/>
                <a:ext cx="1920" cy="2514"/>
                <a:chOff x="1186" y="1307"/>
                <a:chExt cx="1920" cy="2592"/>
              </a:xfrm>
            </p:grpSpPr>
            <p:sp>
              <p:nvSpPr>
                <p:cNvPr id="31886" name="Rectangle 20"/>
                <p:cNvSpPr>
                  <a:spLocks noChangeArrowheads="1"/>
                </p:cNvSpPr>
                <p:nvPr/>
              </p:nvSpPr>
              <p:spPr bwMode="auto">
                <a:xfrm>
                  <a:off x="1186" y="1307"/>
                  <a:ext cx="1920" cy="40"/>
                </a:xfrm>
                <a:prstGeom prst="rect">
                  <a:avLst/>
                </a:prstGeom>
                <a:solidFill>
                  <a:srgbClr val="FF99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87" name="Rectangle 21"/>
                <p:cNvSpPr>
                  <a:spLocks noChangeArrowheads="1"/>
                </p:cNvSpPr>
                <p:nvPr/>
              </p:nvSpPr>
              <p:spPr bwMode="auto">
                <a:xfrm>
                  <a:off x="1186" y="1347"/>
                  <a:ext cx="1920" cy="41"/>
                </a:xfrm>
                <a:prstGeom prst="rect">
                  <a:avLst/>
                </a:prstGeom>
                <a:solidFill>
                  <a:srgbClr val="FF99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88" name="Rectangle 22"/>
                <p:cNvSpPr>
                  <a:spLocks noChangeArrowheads="1"/>
                </p:cNvSpPr>
                <p:nvPr/>
              </p:nvSpPr>
              <p:spPr bwMode="auto">
                <a:xfrm>
                  <a:off x="1186" y="1388"/>
                  <a:ext cx="1920" cy="40"/>
                </a:xfrm>
                <a:prstGeom prst="rect">
                  <a:avLst/>
                </a:prstGeom>
                <a:solidFill>
                  <a:srgbClr val="FF99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89" name="Rectangle 23"/>
                <p:cNvSpPr>
                  <a:spLocks noChangeArrowheads="1"/>
                </p:cNvSpPr>
                <p:nvPr/>
              </p:nvSpPr>
              <p:spPr bwMode="auto">
                <a:xfrm>
                  <a:off x="1186" y="1428"/>
                  <a:ext cx="1920" cy="41"/>
                </a:xfrm>
                <a:prstGeom prst="rect">
                  <a:avLst/>
                </a:prstGeom>
                <a:solidFill>
                  <a:srgbClr val="FF99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90" name="Rectangle 24"/>
                <p:cNvSpPr>
                  <a:spLocks noChangeArrowheads="1"/>
                </p:cNvSpPr>
                <p:nvPr/>
              </p:nvSpPr>
              <p:spPr bwMode="auto">
                <a:xfrm>
                  <a:off x="1186" y="1469"/>
                  <a:ext cx="1920" cy="40"/>
                </a:xfrm>
                <a:prstGeom prst="rect">
                  <a:avLst/>
                </a:prstGeom>
                <a:solidFill>
                  <a:srgbClr val="FF9A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91" name="Rectangle 25"/>
                <p:cNvSpPr>
                  <a:spLocks noChangeArrowheads="1"/>
                </p:cNvSpPr>
                <p:nvPr/>
              </p:nvSpPr>
              <p:spPr bwMode="auto">
                <a:xfrm>
                  <a:off x="1186" y="1509"/>
                  <a:ext cx="1920" cy="41"/>
                </a:xfrm>
                <a:prstGeom prst="rect">
                  <a:avLst/>
                </a:prstGeom>
                <a:solidFill>
                  <a:srgbClr val="FF9A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92" name="Rectangle 26"/>
                <p:cNvSpPr>
                  <a:spLocks noChangeArrowheads="1"/>
                </p:cNvSpPr>
                <p:nvPr/>
              </p:nvSpPr>
              <p:spPr bwMode="auto">
                <a:xfrm>
                  <a:off x="1186" y="1550"/>
                  <a:ext cx="1920" cy="40"/>
                </a:xfrm>
                <a:prstGeom prst="rect">
                  <a:avLst/>
                </a:prstGeom>
                <a:solidFill>
                  <a:srgbClr val="FF9A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93" name="Rectangle 27"/>
                <p:cNvSpPr>
                  <a:spLocks noChangeArrowheads="1"/>
                </p:cNvSpPr>
                <p:nvPr/>
              </p:nvSpPr>
              <p:spPr bwMode="auto">
                <a:xfrm>
                  <a:off x="1186" y="1590"/>
                  <a:ext cx="1920" cy="41"/>
                </a:xfrm>
                <a:prstGeom prst="rect">
                  <a:avLst/>
                </a:prstGeom>
                <a:solidFill>
                  <a:srgbClr val="FF9B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94" name="Rectangle 28"/>
                <p:cNvSpPr>
                  <a:spLocks noChangeArrowheads="1"/>
                </p:cNvSpPr>
                <p:nvPr/>
              </p:nvSpPr>
              <p:spPr bwMode="auto">
                <a:xfrm>
                  <a:off x="1186" y="1631"/>
                  <a:ext cx="1920" cy="40"/>
                </a:xfrm>
                <a:prstGeom prst="rect">
                  <a:avLst/>
                </a:prstGeom>
                <a:solidFill>
                  <a:srgbClr val="FF9B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95" name="Rectangle 29"/>
                <p:cNvSpPr>
                  <a:spLocks noChangeArrowheads="1"/>
                </p:cNvSpPr>
                <p:nvPr/>
              </p:nvSpPr>
              <p:spPr bwMode="auto">
                <a:xfrm>
                  <a:off x="1186" y="1671"/>
                  <a:ext cx="1920" cy="41"/>
                </a:xfrm>
                <a:prstGeom prst="rect">
                  <a:avLst/>
                </a:prstGeom>
                <a:solidFill>
                  <a:srgbClr val="FF9C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96" name="Rectangle 30"/>
                <p:cNvSpPr>
                  <a:spLocks noChangeArrowheads="1"/>
                </p:cNvSpPr>
                <p:nvPr/>
              </p:nvSpPr>
              <p:spPr bwMode="auto">
                <a:xfrm>
                  <a:off x="1186" y="1712"/>
                  <a:ext cx="1920" cy="40"/>
                </a:xfrm>
                <a:prstGeom prst="rect">
                  <a:avLst/>
                </a:prstGeom>
                <a:solidFill>
                  <a:srgbClr val="FF9C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97" name="Rectangle 31"/>
                <p:cNvSpPr>
                  <a:spLocks noChangeArrowheads="1"/>
                </p:cNvSpPr>
                <p:nvPr/>
              </p:nvSpPr>
              <p:spPr bwMode="auto">
                <a:xfrm>
                  <a:off x="1186" y="1752"/>
                  <a:ext cx="1920" cy="41"/>
                </a:xfrm>
                <a:prstGeom prst="rect">
                  <a:avLst/>
                </a:prstGeom>
                <a:solidFill>
                  <a:srgbClr val="FF9D6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98" name="Rectangle 32"/>
                <p:cNvSpPr>
                  <a:spLocks noChangeArrowheads="1"/>
                </p:cNvSpPr>
                <p:nvPr/>
              </p:nvSpPr>
              <p:spPr bwMode="auto">
                <a:xfrm>
                  <a:off x="1186" y="1793"/>
                  <a:ext cx="1920" cy="40"/>
                </a:xfrm>
                <a:prstGeom prst="rect">
                  <a:avLst/>
                </a:prstGeom>
                <a:solidFill>
                  <a:srgbClr val="FF9E6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99" name="Rectangle 33"/>
                <p:cNvSpPr>
                  <a:spLocks noChangeArrowheads="1"/>
                </p:cNvSpPr>
                <p:nvPr/>
              </p:nvSpPr>
              <p:spPr bwMode="auto">
                <a:xfrm>
                  <a:off x="1186" y="1833"/>
                  <a:ext cx="1920" cy="41"/>
                </a:xfrm>
                <a:prstGeom prst="rect">
                  <a:avLst/>
                </a:prstGeom>
                <a:solidFill>
                  <a:srgbClr val="FF9F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00" name="Rectangle 34"/>
                <p:cNvSpPr>
                  <a:spLocks noChangeArrowheads="1"/>
                </p:cNvSpPr>
                <p:nvPr/>
              </p:nvSpPr>
              <p:spPr bwMode="auto">
                <a:xfrm>
                  <a:off x="1186" y="1874"/>
                  <a:ext cx="1920" cy="40"/>
                </a:xfrm>
                <a:prstGeom prst="rect">
                  <a:avLst/>
                </a:prstGeom>
                <a:solidFill>
                  <a:srgbClr val="FF9F5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01" name="Rectangle 35"/>
                <p:cNvSpPr>
                  <a:spLocks noChangeArrowheads="1"/>
                </p:cNvSpPr>
                <p:nvPr/>
              </p:nvSpPr>
              <p:spPr bwMode="auto">
                <a:xfrm>
                  <a:off x="1186" y="1914"/>
                  <a:ext cx="1920" cy="41"/>
                </a:xfrm>
                <a:prstGeom prst="rect">
                  <a:avLst/>
                </a:prstGeom>
                <a:solidFill>
                  <a:srgbClr val="FFA05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02" name="Rectangle 36"/>
                <p:cNvSpPr>
                  <a:spLocks noChangeArrowheads="1"/>
                </p:cNvSpPr>
                <p:nvPr/>
              </p:nvSpPr>
              <p:spPr bwMode="auto">
                <a:xfrm>
                  <a:off x="1186" y="1955"/>
                  <a:ext cx="1920" cy="40"/>
                </a:xfrm>
                <a:prstGeom prst="rect">
                  <a:avLst/>
                </a:prstGeom>
                <a:solidFill>
                  <a:srgbClr val="FFA1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03" name="Rectangle 37"/>
                <p:cNvSpPr>
                  <a:spLocks noChangeArrowheads="1"/>
                </p:cNvSpPr>
                <p:nvPr/>
              </p:nvSpPr>
              <p:spPr bwMode="auto">
                <a:xfrm>
                  <a:off x="1186" y="1995"/>
                  <a:ext cx="1920" cy="41"/>
                </a:xfrm>
                <a:prstGeom prst="rect">
                  <a:avLst/>
                </a:prstGeom>
                <a:solidFill>
                  <a:srgbClr val="FFA2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04" name="Rectangle 38"/>
                <p:cNvSpPr>
                  <a:spLocks noChangeArrowheads="1"/>
                </p:cNvSpPr>
                <p:nvPr/>
              </p:nvSpPr>
              <p:spPr bwMode="auto">
                <a:xfrm>
                  <a:off x="1186" y="2036"/>
                  <a:ext cx="1920" cy="40"/>
                </a:xfrm>
                <a:prstGeom prst="rect">
                  <a:avLst/>
                </a:prstGeom>
                <a:solidFill>
                  <a:srgbClr val="FFA3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05" name="Rectangle 39"/>
                <p:cNvSpPr>
                  <a:spLocks noChangeArrowheads="1"/>
                </p:cNvSpPr>
                <p:nvPr/>
              </p:nvSpPr>
              <p:spPr bwMode="auto">
                <a:xfrm>
                  <a:off x="1186" y="2076"/>
                  <a:ext cx="1920" cy="41"/>
                </a:xfrm>
                <a:prstGeom prst="rect">
                  <a:avLst/>
                </a:prstGeom>
                <a:solidFill>
                  <a:srgbClr val="FFA4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06" name="Rectangle 40"/>
                <p:cNvSpPr>
                  <a:spLocks noChangeArrowheads="1"/>
                </p:cNvSpPr>
                <p:nvPr/>
              </p:nvSpPr>
              <p:spPr bwMode="auto">
                <a:xfrm>
                  <a:off x="1186" y="2117"/>
                  <a:ext cx="1920" cy="40"/>
                </a:xfrm>
                <a:prstGeom prst="rect">
                  <a:avLst/>
                </a:prstGeom>
                <a:solidFill>
                  <a:srgbClr val="FFA5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07" name="Rectangle 41"/>
                <p:cNvSpPr>
                  <a:spLocks noChangeArrowheads="1"/>
                </p:cNvSpPr>
                <p:nvPr/>
              </p:nvSpPr>
              <p:spPr bwMode="auto">
                <a:xfrm>
                  <a:off x="1186" y="2157"/>
                  <a:ext cx="1920" cy="41"/>
                </a:xfrm>
                <a:prstGeom prst="rect">
                  <a:avLst/>
                </a:prstGeom>
                <a:solidFill>
                  <a:srgbClr val="FFA65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08" name="Rectangle 42"/>
                <p:cNvSpPr>
                  <a:spLocks noChangeArrowheads="1"/>
                </p:cNvSpPr>
                <p:nvPr/>
              </p:nvSpPr>
              <p:spPr bwMode="auto">
                <a:xfrm>
                  <a:off x="1186" y="2198"/>
                  <a:ext cx="1920" cy="40"/>
                </a:xfrm>
                <a:prstGeom prst="rect">
                  <a:avLst/>
                </a:prstGeom>
                <a:solidFill>
                  <a:srgbClr val="FFA7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09" name="Rectangle 43"/>
                <p:cNvSpPr>
                  <a:spLocks noChangeArrowheads="1"/>
                </p:cNvSpPr>
                <p:nvPr/>
              </p:nvSpPr>
              <p:spPr bwMode="auto">
                <a:xfrm>
                  <a:off x="1186" y="2238"/>
                  <a:ext cx="1920" cy="41"/>
                </a:xfrm>
                <a:prstGeom prst="rect">
                  <a:avLst/>
                </a:prstGeom>
                <a:solidFill>
                  <a:srgbClr val="FFA9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10" name="Rectangle 44"/>
                <p:cNvSpPr>
                  <a:spLocks noChangeArrowheads="1"/>
                </p:cNvSpPr>
                <p:nvPr/>
              </p:nvSpPr>
              <p:spPr bwMode="auto">
                <a:xfrm>
                  <a:off x="1186" y="2279"/>
                  <a:ext cx="1920" cy="40"/>
                </a:xfrm>
                <a:prstGeom prst="rect">
                  <a:avLst/>
                </a:prstGeom>
                <a:solidFill>
                  <a:srgbClr val="FFA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11" name="Rectangle 45"/>
                <p:cNvSpPr>
                  <a:spLocks noChangeArrowheads="1"/>
                </p:cNvSpPr>
                <p:nvPr/>
              </p:nvSpPr>
              <p:spPr bwMode="auto">
                <a:xfrm>
                  <a:off x="1186" y="2319"/>
                  <a:ext cx="1920" cy="41"/>
                </a:xfrm>
                <a:prstGeom prst="rect">
                  <a:avLst/>
                </a:prstGeom>
                <a:solidFill>
                  <a:srgbClr val="FFAB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12" name="Rectangle 46"/>
                <p:cNvSpPr>
                  <a:spLocks noChangeArrowheads="1"/>
                </p:cNvSpPr>
                <p:nvPr/>
              </p:nvSpPr>
              <p:spPr bwMode="auto">
                <a:xfrm>
                  <a:off x="1186" y="2360"/>
                  <a:ext cx="1920" cy="40"/>
                </a:xfrm>
                <a:prstGeom prst="rect">
                  <a:avLst/>
                </a:prstGeom>
                <a:solidFill>
                  <a:srgbClr val="FFAC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13" name="Rectangle 47"/>
                <p:cNvSpPr>
                  <a:spLocks noChangeArrowheads="1"/>
                </p:cNvSpPr>
                <p:nvPr/>
              </p:nvSpPr>
              <p:spPr bwMode="auto">
                <a:xfrm>
                  <a:off x="1186" y="2400"/>
                  <a:ext cx="1920" cy="41"/>
                </a:xfrm>
                <a:prstGeom prst="rect">
                  <a:avLst/>
                </a:prstGeom>
                <a:solidFill>
                  <a:srgbClr val="FFAE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14" name="Rectangle 48"/>
                <p:cNvSpPr>
                  <a:spLocks noChangeArrowheads="1"/>
                </p:cNvSpPr>
                <p:nvPr/>
              </p:nvSpPr>
              <p:spPr bwMode="auto">
                <a:xfrm>
                  <a:off x="1186" y="2441"/>
                  <a:ext cx="1920" cy="40"/>
                </a:xfrm>
                <a:prstGeom prst="rect">
                  <a:avLst/>
                </a:prstGeom>
                <a:solidFill>
                  <a:srgbClr val="FFAF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15" name="Rectangle 49"/>
                <p:cNvSpPr>
                  <a:spLocks noChangeArrowheads="1"/>
                </p:cNvSpPr>
                <p:nvPr/>
              </p:nvSpPr>
              <p:spPr bwMode="auto">
                <a:xfrm>
                  <a:off x="1186" y="2481"/>
                  <a:ext cx="1920" cy="41"/>
                </a:xfrm>
                <a:prstGeom prst="rect">
                  <a:avLst/>
                </a:prstGeom>
                <a:solidFill>
                  <a:srgbClr val="FFB0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16" name="Rectangle 50"/>
                <p:cNvSpPr>
                  <a:spLocks noChangeArrowheads="1"/>
                </p:cNvSpPr>
                <p:nvPr/>
              </p:nvSpPr>
              <p:spPr bwMode="auto">
                <a:xfrm>
                  <a:off x="1186" y="2522"/>
                  <a:ext cx="1920" cy="40"/>
                </a:xfrm>
                <a:prstGeom prst="rect">
                  <a:avLst/>
                </a:prstGeom>
                <a:solidFill>
                  <a:srgbClr val="FFB2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17" name="Rectangle 51"/>
                <p:cNvSpPr>
                  <a:spLocks noChangeArrowheads="1"/>
                </p:cNvSpPr>
                <p:nvPr/>
              </p:nvSpPr>
              <p:spPr bwMode="auto">
                <a:xfrm>
                  <a:off x="1186" y="2562"/>
                  <a:ext cx="1920" cy="41"/>
                </a:xfrm>
                <a:prstGeom prst="rect">
                  <a:avLst/>
                </a:prstGeom>
                <a:solidFill>
                  <a:srgbClr val="FFB3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18" name="Rectangle 52"/>
                <p:cNvSpPr>
                  <a:spLocks noChangeArrowheads="1"/>
                </p:cNvSpPr>
                <p:nvPr/>
              </p:nvSpPr>
              <p:spPr bwMode="auto">
                <a:xfrm>
                  <a:off x="1186" y="2603"/>
                  <a:ext cx="1920" cy="40"/>
                </a:xfrm>
                <a:prstGeom prst="rect">
                  <a:avLst/>
                </a:prstGeom>
                <a:solidFill>
                  <a:srgbClr val="FFB4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19" name="Rectangle 53"/>
                <p:cNvSpPr>
                  <a:spLocks noChangeArrowheads="1"/>
                </p:cNvSpPr>
                <p:nvPr/>
              </p:nvSpPr>
              <p:spPr bwMode="auto">
                <a:xfrm>
                  <a:off x="1186" y="2643"/>
                  <a:ext cx="1920" cy="41"/>
                </a:xfrm>
                <a:prstGeom prst="rect">
                  <a:avLst/>
                </a:prstGeom>
                <a:solidFill>
                  <a:srgbClr val="FFB6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20" name="Rectangle 54"/>
                <p:cNvSpPr>
                  <a:spLocks noChangeArrowheads="1"/>
                </p:cNvSpPr>
                <p:nvPr/>
              </p:nvSpPr>
              <p:spPr bwMode="auto">
                <a:xfrm>
                  <a:off x="1186" y="2684"/>
                  <a:ext cx="1920" cy="40"/>
                </a:xfrm>
                <a:prstGeom prst="rect">
                  <a:avLst/>
                </a:prstGeom>
                <a:solidFill>
                  <a:srgbClr val="FFB7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21" name="Rectangle 55"/>
                <p:cNvSpPr>
                  <a:spLocks noChangeArrowheads="1"/>
                </p:cNvSpPr>
                <p:nvPr/>
              </p:nvSpPr>
              <p:spPr bwMode="auto">
                <a:xfrm>
                  <a:off x="1186" y="2724"/>
                  <a:ext cx="1920" cy="41"/>
                </a:xfrm>
                <a:prstGeom prst="rect">
                  <a:avLst/>
                </a:prstGeom>
                <a:solidFill>
                  <a:srgbClr val="FFB8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22" name="Rectangle 56"/>
                <p:cNvSpPr>
                  <a:spLocks noChangeArrowheads="1"/>
                </p:cNvSpPr>
                <p:nvPr/>
              </p:nvSpPr>
              <p:spPr bwMode="auto">
                <a:xfrm>
                  <a:off x="1186" y="2765"/>
                  <a:ext cx="1920" cy="40"/>
                </a:xfrm>
                <a:prstGeom prst="rect">
                  <a:avLst/>
                </a:prstGeom>
                <a:solidFill>
                  <a:srgbClr val="FFB9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23" name="Rectangle 57"/>
                <p:cNvSpPr>
                  <a:spLocks noChangeArrowheads="1"/>
                </p:cNvSpPr>
                <p:nvPr/>
              </p:nvSpPr>
              <p:spPr bwMode="auto">
                <a:xfrm>
                  <a:off x="1186" y="2805"/>
                  <a:ext cx="1920" cy="41"/>
                </a:xfrm>
                <a:prstGeom prst="rect">
                  <a:avLst/>
                </a:prstGeom>
                <a:solidFill>
                  <a:srgbClr val="FFBB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24" name="Rectangle 58"/>
                <p:cNvSpPr>
                  <a:spLocks noChangeArrowheads="1"/>
                </p:cNvSpPr>
                <p:nvPr/>
              </p:nvSpPr>
              <p:spPr bwMode="auto">
                <a:xfrm>
                  <a:off x="1186" y="2846"/>
                  <a:ext cx="1920" cy="40"/>
                </a:xfrm>
                <a:prstGeom prst="rect">
                  <a:avLst/>
                </a:prstGeom>
                <a:solidFill>
                  <a:srgbClr val="FFBC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25" name="Rectangle 59"/>
                <p:cNvSpPr>
                  <a:spLocks noChangeArrowheads="1"/>
                </p:cNvSpPr>
                <p:nvPr/>
              </p:nvSpPr>
              <p:spPr bwMode="auto">
                <a:xfrm>
                  <a:off x="1186" y="2886"/>
                  <a:ext cx="1920" cy="41"/>
                </a:xfrm>
                <a:prstGeom prst="rect">
                  <a:avLst/>
                </a:prstGeom>
                <a:solidFill>
                  <a:srgbClr val="FFBD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26" name="Rectangle 60"/>
                <p:cNvSpPr>
                  <a:spLocks noChangeArrowheads="1"/>
                </p:cNvSpPr>
                <p:nvPr/>
              </p:nvSpPr>
              <p:spPr bwMode="auto">
                <a:xfrm>
                  <a:off x="1186" y="2927"/>
                  <a:ext cx="1920" cy="40"/>
                </a:xfrm>
                <a:prstGeom prst="rect">
                  <a:avLst/>
                </a:prstGeom>
                <a:solidFill>
                  <a:srgbClr val="FFBE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27" name="Rectangle 61"/>
                <p:cNvSpPr>
                  <a:spLocks noChangeArrowheads="1"/>
                </p:cNvSpPr>
                <p:nvPr/>
              </p:nvSpPr>
              <p:spPr bwMode="auto">
                <a:xfrm>
                  <a:off x="1186" y="2967"/>
                  <a:ext cx="1920" cy="41"/>
                </a:xfrm>
                <a:prstGeom prst="rect">
                  <a:avLst/>
                </a:prstGeom>
                <a:solidFill>
                  <a:srgbClr val="FFBF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28" name="Rectangle 62"/>
                <p:cNvSpPr>
                  <a:spLocks noChangeArrowheads="1"/>
                </p:cNvSpPr>
                <p:nvPr/>
              </p:nvSpPr>
              <p:spPr bwMode="auto">
                <a:xfrm>
                  <a:off x="1186" y="3008"/>
                  <a:ext cx="1920" cy="40"/>
                </a:xfrm>
                <a:prstGeom prst="rect">
                  <a:avLst/>
                </a:prstGeom>
                <a:solidFill>
                  <a:srgbClr val="FFC0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29" name="Rectangle 63"/>
                <p:cNvSpPr>
                  <a:spLocks noChangeArrowheads="1"/>
                </p:cNvSpPr>
                <p:nvPr/>
              </p:nvSpPr>
              <p:spPr bwMode="auto">
                <a:xfrm>
                  <a:off x="1186" y="3048"/>
                  <a:ext cx="1920" cy="41"/>
                </a:xfrm>
                <a:prstGeom prst="rect">
                  <a:avLst/>
                </a:prstGeom>
                <a:solidFill>
                  <a:srgbClr val="FFC1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30" name="Rectangle 64"/>
                <p:cNvSpPr>
                  <a:spLocks noChangeArrowheads="1"/>
                </p:cNvSpPr>
                <p:nvPr/>
              </p:nvSpPr>
              <p:spPr bwMode="auto">
                <a:xfrm>
                  <a:off x="1186" y="3089"/>
                  <a:ext cx="1920" cy="40"/>
                </a:xfrm>
                <a:prstGeom prst="rect">
                  <a:avLst/>
                </a:prstGeom>
                <a:solidFill>
                  <a:srgbClr val="FFC2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31" name="Rectangle 65"/>
                <p:cNvSpPr>
                  <a:spLocks noChangeArrowheads="1"/>
                </p:cNvSpPr>
                <p:nvPr/>
              </p:nvSpPr>
              <p:spPr bwMode="auto">
                <a:xfrm>
                  <a:off x="1186" y="3129"/>
                  <a:ext cx="1920" cy="41"/>
                </a:xfrm>
                <a:prstGeom prst="rect">
                  <a:avLst/>
                </a:prstGeom>
                <a:solidFill>
                  <a:srgbClr val="FFC3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32" name="Rectangle 66"/>
                <p:cNvSpPr>
                  <a:spLocks noChangeArrowheads="1"/>
                </p:cNvSpPr>
                <p:nvPr/>
              </p:nvSpPr>
              <p:spPr bwMode="auto">
                <a:xfrm>
                  <a:off x="1186" y="3170"/>
                  <a:ext cx="1920" cy="40"/>
                </a:xfrm>
                <a:prstGeom prst="rect">
                  <a:avLst/>
                </a:prstGeom>
                <a:solidFill>
                  <a:srgbClr val="FFC4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33" name="Rectangle 67"/>
                <p:cNvSpPr>
                  <a:spLocks noChangeArrowheads="1"/>
                </p:cNvSpPr>
                <p:nvPr/>
              </p:nvSpPr>
              <p:spPr bwMode="auto">
                <a:xfrm>
                  <a:off x="1186" y="3210"/>
                  <a:ext cx="1920" cy="41"/>
                </a:xfrm>
                <a:prstGeom prst="rect">
                  <a:avLst/>
                </a:prstGeom>
                <a:solidFill>
                  <a:srgbClr val="FFC5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34" name="Rectangle 68"/>
                <p:cNvSpPr>
                  <a:spLocks noChangeArrowheads="1"/>
                </p:cNvSpPr>
                <p:nvPr/>
              </p:nvSpPr>
              <p:spPr bwMode="auto">
                <a:xfrm>
                  <a:off x="1186" y="3251"/>
                  <a:ext cx="1920" cy="40"/>
                </a:xfrm>
                <a:prstGeom prst="rect">
                  <a:avLst/>
                </a:prstGeom>
                <a:solidFill>
                  <a:srgbClr val="FFC5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35" name="Rectangle 69"/>
                <p:cNvSpPr>
                  <a:spLocks noChangeArrowheads="1"/>
                </p:cNvSpPr>
                <p:nvPr/>
              </p:nvSpPr>
              <p:spPr bwMode="auto">
                <a:xfrm>
                  <a:off x="1186" y="3291"/>
                  <a:ext cx="1920" cy="41"/>
                </a:xfrm>
                <a:prstGeom prst="rect">
                  <a:avLst/>
                </a:prstGeom>
                <a:solidFill>
                  <a:srgbClr val="FFC6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36" name="Rectangle 70"/>
                <p:cNvSpPr>
                  <a:spLocks noChangeArrowheads="1"/>
                </p:cNvSpPr>
                <p:nvPr/>
              </p:nvSpPr>
              <p:spPr bwMode="auto">
                <a:xfrm>
                  <a:off x="1186" y="3332"/>
                  <a:ext cx="1920" cy="40"/>
                </a:xfrm>
                <a:prstGeom prst="rect">
                  <a:avLst/>
                </a:prstGeom>
                <a:solidFill>
                  <a:srgbClr val="FFC72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37" name="Rectangle 71"/>
                <p:cNvSpPr>
                  <a:spLocks noChangeArrowheads="1"/>
                </p:cNvSpPr>
                <p:nvPr/>
              </p:nvSpPr>
              <p:spPr bwMode="auto">
                <a:xfrm>
                  <a:off x="1186" y="3372"/>
                  <a:ext cx="1920" cy="41"/>
                </a:xfrm>
                <a:prstGeom prst="rect">
                  <a:avLst/>
                </a:prstGeom>
                <a:solidFill>
                  <a:srgbClr val="FFC7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38" name="Rectangle 72"/>
                <p:cNvSpPr>
                  <a:spLocks noChangeArrowheads="1"/>
                </p:cNvSpPr>
                <p:nvPr/>
              </p:nvSpPr>
              <p:spPr bwMode="auto">
                <a:xfrm>
                  <a:off x="1186" y="3413"/>
                  <a:ext cx="1920" cy="40"/>
                </a:xfrm>
                <a:prstGeom prst="rect">
                  <a:avLst/>
                </a:prstGeom>
                <a:solidFill>
                  <a:srgbClr val="FFC8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39" name="Rectangle 73"/>
                <p:cNvSpPr>
                  <a:spLocks noChangeArrowheads="1"/>
                </p:cNvSpPr>
                <p:nvPr/>
              </p:nvSpPr>
              <p:spPr bwMode="auto">
                <a:xfrm>
                  <a:off x="1186" y="3453"/>
                  <a:ext cx="1920" cy="41"/>
                </a:xfrm>
                <a:prstGeom prst="rect">
                  <a:avLst/>
                </a:prstGeom>
                <a:solidFill>
                  <a:srgbClr val="FFC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40" name="Rectangle 74"/>
                <p:cNvSpPr>
                  <a:spLocks noChangeArrowheads="1"/>
                </p:cNvSpPr>
                <p:nvPr/>
              </p:nvSpPr>
              <p:spPr bwMode="auto">
                <a:xfrm>
                  <a:off x="1186" y="3494"/>
                  <a:ext cx="1920" cy="40"/>
                </a:xfrm>
                <a:prstGeom prst="rect">
                  <a:avLst/>
                </a:prstGeom>
                <a:solidFill>
                  <a:srgbClr val="FFC9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41" name="Rectangle 75"/>
                <p:cNvSpPr>
                  <a:spLocks noChangeArrowheads="1"/>
                </p:cNvSpPr>
                <p:nvPr/>
              </p:nvSpPr>
              <p:spPr bwMode="auto">
                <a:xfrm>
                  <a:off x="1186" y="3534"/>
                  <a:ext cx="1920" cy="41"/>
                </a:xfrm>
                <a:prstGeom prst="rect">
                  <a:avLst/>
                </a:prstGeom>
                <a:solidFill>
                  <a:srgbClr val="FFC9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42" name="Rectangle 76"/>
                <p:cNvSpPr>
                  <a:spLocks noChangeArrowheads="1"/>
                </p:cNvSpPr>
                <p:nvPr/>
              </p:nvSpPr>
              <p:spPr bwMode="auto">
                <a:xfrm>
                  <a:off x="1186" y="3575"/>
                  <a:ext cx="1920" cy="40"/>
                </a:xfrm>
                <a:prstGeom prst="rect">
                  <a:avLst/>
                </a:prstGeom>
                <a:solidFill>
                  <a:srgbClr val="FFCA1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43" name="Rectangle 77"/>
                <p:cNvSpPr>
                  <a:spLocks noChangeArrowheads="1"/>
                </p:cNvSpPr>
                <p:nvPr/>
              </p:nvSpPr>
              <p:spPr bwMode="auto">
                <a:xfrm>
                  <a:off x="1186" y="3615"/>
                  <a:ext cx="1920" cy="41"/>
                </a:xfrm>
                <a:prstGeom prst="rect">
                  <a:avLst/>
                </a:prstGeom>
                <a:solidFill>
                  <a:srgbClr val="FFCA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44" name="Rectangle 78"/>
                <p:cNvSpPr>
                  <a:spLocks noChangeArrowheads="1"/>
                </p:cNvSpPr>
                <p:nvPr/>
              </p:nvSpPr>
              <p:spPr bwMode="auto">
                <a:xfrm>
                  <a:off x="1186" y="3656"/>
                  <a:ext cx="1920" cy="40"/>
                </a:xfrm>
                <a:prstGeom prst="rect">
                  <a:avLst/>
                </a:prstGeom>
                <a:solidFill>
                  <a:srgbClr val="FFCA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45" name="Rectangle 79"/>
                <p:cNvSpPr>
                  <a:spLocks noChangeArrowheads="1"/>
                </p:cNvSpPr>
                <p:nvPr/>
              </p:nvSpPr>
              <p:spPr bwMode="auto">
                <a:xfrm>
                  <a:off x="1186" y="3696"/>
                  <a:ext cx="1920" cy="41"/>
                </a:xfrm>
                <a:prstGeom prst="rect">
                  <a:avLst/>
                </a:prstGeom>
                <a:solidFill>
                  <a:srgbClr val="FFCB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46" name="Rectangle 80"/>
                <p:cNvSpPr>
                  <a:spLocks noChangeArrowheads="1"/>
                </p:cNvSpPr>
                <p:nvPr/>
              </p:nvSpPr>
              <p:spPr bwMode="auto">
                <a:xfrm>
                  <a:off x="1186" y="3737"/>
                  <a:ext cx="1920" cy="40"/>
                </a:xfrm>
                <a:prstGeom prst="rect">
                  <a:avLst/>
                </a:prstGeom>
                <a:solidFill>
                  <a:srgbClr val="FFCB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47" name="Rectangle 81"/>
                <p:cNvSpPr>
                  <a:spLocks noChangeArrowheads="1"/>
                </p:cNvSpPr>
                <p:nvPr/>
              </p:nvSpPr>
              <p:spPr bwMode="auto">
                <a:xfrm>
                  <a:off x="1186" y="3777"/>
                  <a:ext cx="1920" cy="41"/>
                </a:xfrm>
                <a:prstGeom prst="rect">
                  <a:avLst/>
                </a:prstGeom>
                <a:solidFill>
                  <a:srgbClr val="FFCB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48" name="Rectangle 82"/>
                <p:cNvSpPr>
                  <a:spLocks noChangeArrowheads="1"/>
                </p:cNvSpPr>
                <p:nvPr/>
              </p:nvSpPr>
              <p:spPr bwMode="auto">
                <a:xfrm>
                  <a:off x="1186" y="3818"/>
                  <a:ext cx="1920" cy="40"/>
                </a:xfrm>
                <a:prstGeom prst="rect">
                  <a:avLst/>
                </a:prstGeom>
                <a:solidFill>
                  <a:srgbClr val="FFCB0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49" name="Rectangle 83"/>
                <p:cNvSpPr>
                  <a:spLocks noChangeArrowheads="1"/>
                </p:cNvSpPr>
                <p:nvPr/>
              </p:nvSpPr>
              <p:spPr bwMode="auto">
                <a:xfrm>
                  <a:off x="1186" y="3858"/>
                  <a:ext cx="1920" cy="41"/>
                </a:xfrm>
                <a:prstGeom prst="rect">
                  <a:avLst/>
                </a:prstGeom>
                <a:solidFill>
                  <a:srgbClr val="FFCB0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1771" name="Rectangle 84"/>
              <p:cNvSpPr>
                <a:spLocks noChangeArrowheads="1"/>
              </p:cNvSpPr>
              <p:nvPr/>
            </p:nvSpPr>
            <p:spPr bwMode="auto">
              <a:xfrm>
                <a:off x="1084" y="1054"/>
                <a:ext cx="1921" cy="2510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1772" name="Group 85"/>
              <p:cNvGrpSpPr>
                <a:grpSpLocks/>
              </p:cNvGrpSpPr>
              <p:nvPr/>
            </p:nvGrpSpPr>
            <p:grpSpPr bwMode="auto">
              <a:xfrm>
                <a:off x="2892" y="1049"/>
                <a:ext cx="1985" cy="2515"/>
                <a:chOff x="3106" y="1307"/>
                <a:chExt cx="1873" cy="2593"/>
              </a:xfrm>
            </p:grpSpPr>
            <p:grpSp>
              <p:nvGrpSpPr>
                <p:cNvPr id="31788" name="Group 86"/>
                <p:cNvGrpSpPr>
                  <a:grpSpLocks/>
                </p:cNvGrpSpPr>
                <p:nvPr/>
              </p:nvGrpSpPr>
              <p:grpSpPr bwMode="auto">
                <a:xfrm>
                  <a:off x="3106" y="1307"/>
                  <a:ext cx="1872" cy="2592"/>
                  <a:chOff x="3106" y="1307"/>
                  <a:chExt cx="1872" cy="2592"/>
                </a:xfrm>
              </p:grpSpPr>
              <p:sp>
                <p:nvSpPr>
                  <p:cNvPr id="31790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307"/>
                    <a:ext cx="1872" cy="27"/>
                  </a:xfrm>
                  <a:prstGeom prst="rect">
                    <a:avLst/>
                  </a:prstGeom>
                  <a:solidFill>
                    <a:srgbClr val="336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791" name="Rectangle 88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334"/>
                    <a:ext cx="1872" cy="27"/>
                  </a:xfrm>
                  <a:prstGeom prst="rect">
                    <a:avLst/>
                  </a:prstGeom>
                  <a:solidFill>
                    <a:srgbClr val="346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792" name="Rectangle 89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361"/>
                    <a:ext cx="1872" cy="27"/>
                  </a:xfrm>
                  <a:prstGeom prst="rect">
                    <a:avLst/>
                  </a:prstGeom>
                  <a:solidFill>
                    <a:srgbClr val="356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793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388"/>
                    <a:ext cx="1872" cy="27"/>
                  </a:xfrm>
                  <a:prstGeom prst="rect">
                    <a:avLst/>
                  </a:prstGeom>
                  <a:solidFill>
                    <a:srgbClr val="3667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794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415"/>
                    <a:ext cx="1872" cy="27"/>
                  </a:xfrm>
                  <a:prstGeom prst="rect">
                    <a:avLst/>
                  </a:prstGeom>
                  <a:solidFill>
                    <a:srgbClr val="3767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795" name="Rectangle 92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442"/>
                    <a:ext cx="1872" cy="27"/>
                  </a:xfrm>
                  <a:prstGeom prst="rect">
                    <a:avLst/>
                  </a:prstGeom>
                  <a:solidFill>
                    <a:srgbClr val="3868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796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469"/>
                    <a:ext cx="1872" cy="27"/>
                  </a:xfrm>
                  <a:prstGeom prst="rect">
                    <a:avLst/>
                  </a:prstGeom>
                  <a:solidFill>
                    <a:srgbClr val="3A68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797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496"/>
                    <a:ext cx="1872" cy="27"/>
                  </a:xfrm>
                  <a:prstGeom prst="rect">
                    <a:avLst/>
                  </a:prstGeom>
                  <a:solidFill>
                    <a:srgbClr val="3B6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798" name="Rectangle 95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523"/>
                    <a:ext cx="1872" cy="27"/>
                  </a:xfrm>
                  <a:prstGeom prst="rect">
                    <a:avLst/>
                  </a:prstGeom>
                  <a:solidFill>
                    <a:srgbClr val="3C6A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799" name="Rectangle 96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550"/>
                    <a:ext cx="1872" cy="27"/>
                  </a:xfrm>
                  <a:prstGeom prst="rect">
                    <a:avLst/>
                  </a:prstGeom>
                  <a:solidFill>
                    <a:srgbClr val="3E6A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00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577"/>
                    <a:ext cx="1872" cy="27"/>
                  </a:xfrm>
                  <a:prstGeom prst="rect">
                    <a:avLst/>
                  </a:prstGeom>
                  <a:solidFill>
                    <a:srgbClr val="3F6B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01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604"/>
                    <a:ext cx="1872" cy="27"/>
                  </a:xfrm>
                  <a:prstGeom prst="rect">
                    <a:avLst/>
                  </a:prstGeom>
                  <a:solidFill>
                    <a:srgbClr val="416C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02" name="Rectangle 99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631"/>
                    <a:ext cx="1872" cy="27"/>
                  </a:xfrm>
                  <a:prstGeom prst="rect">
                    <a:avLst/>
                  </a:prstGeom>
                  <a:solidFill>
                    <a:srgbClr val="436D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03" name="Rectangle 100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658"/>
                    <a:ext cx="1872" cy="27"/>
                  </a:xfrm>
                  <a:prstGeom prst="rect">
                    <a:avLst/>
                  </a:prstGeom>
                  <a:solidFill>
                    <a:srgbClr val="446E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04" name="Rectangle 101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685"/>
                    <a:ext cx="1872" cy="27"/>
                  </a:xfrm>
                  <a:prstGeom prst="rect">
                    <a:avLst/>
                  </a:prstGeom>
                  <a:solidFill>
                    <a:srgbClr val="466E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05" name="Rectangle 102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712"/>
                    <a:ext cx="1872" cy="27"/>
                  </a:xfrm>
                  <a:prstGeom prst="rect">
                    <a:avLst/>
                  </a:prstGeom>
                  <a:solidFill>
                    <a:srgbClr val="486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06" name="Rectangle 103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739"/>
                    <a:ext cx="1872" cy="27"/>
                  </a:xfrm>
                  <a:prstGeom prst="rect">
                    <a:avLst/>
                  </a:prstGeom>
                  <a:solidFill>
                    <a:srgbClr val="4A71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07" name="Rectangle 104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766"/>
                    <a:ext cx="1872" cy="27"/>
                  </a:xfrm>
                  <a:prstGeom prst="rect">
                    <a:avLst/>
                  </a:prstGeom>
                  <a:solidFill>
                    <a:srgbClr val="4C71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08" name="Rectangle 105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793"/>
                    <a:ext cx="1872" cy="27"/>
                  </a:xfrm>
                  <a:prstGeom prst="rect">
                    <a:avLst/>
                  </a:prstGeom>
                  <a:solidFill>
                    <a:srgbClr val="4E73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09" name="Rectangle 106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820"/>
                    <a:ext cx="1872" cy="27"/>
                  </a:xfrm>
                  <a:prstGeom prst="rect">
                    <a:avLst/>
                  </a:prstGeom>
                  <a:solidFill>
                    <a:srgbClr val="5074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10" name="Rectangle 107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847"/>
                    <a:ext cx="1872" cy="27"/>
                  </a:xfrm>
                  <a:prstGeom prst="rect">
                    <a:avLst/>
                  </a:prstGeom>
                  <a:solidFill>
                    <a:srgbClr val="5275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11" name="Rectangle 108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874"/>
                    <a:ext cx="1872" cy="27"/>
                  </a:xfrm>
                  <a:prstGeom prst="rect">
                    <a:avLst/>
                  </a:prstGeom>
                  <a:solidFill>
                    <a:srgbClr val="547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12" name="Rectangle 109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901"/>
                    <a:ext cx="1872" cy="27"/>
                  </a:xfrm>
                  <a:prstGeom prst="rect">
                    <a:avLst/>
                  </a:prstGeom>
                  <a:solidFill>
                    <a:srgbClr val="5777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13" name="Rectangle 110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928"/>
                    <a:ext cx="1872" cy="27"/>
                  </a:xfrm>
                  <a:prstGeom prst="rect">
                    <a:avLst/>
                  </a:prstGeom>
                  <a:solidFill>
                    <a:srgbClr val="5878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14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955"/>
                    <a:ext cx="1872" cy="27"/>
                  </a:xfrm>
                  <a:prstGeom prst="rect">
                    <a:avLst/>
                  </a:prstGeom>
                  <a:solidFill>
                    <a:srgbClr val="5B7A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15" name="Rectangle 112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1982"/>
                    <a:ext cx="1872" cy="27"/>
                  </a:xfrm>
                  <a:prstGeom prst="rect">
                    <a:avLst/>
                  </a:prstGeom>
                  <a:solidFill>
                    <a:srgbClr val="5E7C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16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009"/>
                    <a:ext cx="1872" cy="27"/>
                  </a:xfrm>
                  <a:prstGeom prst="rect">
                    <a:avLst/>
                  </a:prstGeom>
                  <a:solidFill>
                    <a:srgbClr val="5F7D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17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036"/>
                    <a:ext cx="1872" cy="27"/>
                  </a:xfrm>
                  <a:prstGeom prst="rect">
                    <a:avLst/>
                  </a:prstGeom>
                  <a:solidFill>
                    <a:srgbClr val="627E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18" name="Rectangle 115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063"/>
                    <a:ext cx="1872" cy="27"/>
                  </a:xfrm>
                  <a:prstGeom prst="rect">
                    <a:avLst/>
                  </a:prstGeom>
                  <a:solidFill>
                    <a:srgbClr val="6580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19" name="Rectangle 116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090"/>
                    <a:ext cx="1872" cy="27"/>
                  </a:xfrm>
                  <a:prstGeom prst="rect">
                    <a:avLst/>
                  </a:prstGeom>
                  <a:solidFill>
                    <a:srgbClr val="6781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20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117"/>
                    <a:ext cx="1872" cy="27"/>
                  </a:xfrm>
                  <a:prstGeom prst="rect">
                    <a:avLst/>
                  </a:prstGeom>
                  <a:solidFill>
                    <a:srgbClr val="6983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21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144"/>
                    <a:ext cx="1872" cy="27"/>
                  </a:xfrm>
                  <a:prstGeom prst="rect">
                    <a:avLst/>
                  </a:prstGeom>
                  <a:solidFill>
                    <a:srgbClr val="6C85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22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171"/>
                    <a:ext cx="1872" cy="27"/>
                  </a:xfrm>
                  <a:prstGeom prst="rect">
                    <a:avLst/>
                  </a:prstGeom>
                  <a:solidFill>
                    <a:srgbClr val="6E8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23" name="Rectangle 120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198"/>
                    <a:ext cx="1872" cy="27"/>
                  </a:xfrm>
                  <a:prstGeom prst="rect">
                    <a:avLst/>
                  </a:prstGeom>
                  <a:solidFill>
                    <a:srgbClr val="7188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24" name="Rectangle 121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225"/>
                    <a:ext cx="1872" cy="27"/>
                  </a:xfrm>
                  <a:prstGeom prst="rect">
                    <a:avLst/>
                  </a:prstGeom>
                  <a:solidFill>
                    <a:srgbClr val="748A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25" name="Rectangle 122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252"/>
                    <a:ext cx="1872" cy="27"/>
                  </a:xfrm>
                  <a:prstGeom prst="rect">
                    <a:avLst/>
                  </a:prstGeom>
                  <a:solidFill>
                    <a:srgbClr val="758B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26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279"/>
                    <a:ext cx="1872" cy="27"/>
                  </a:xfrm>
                  <a:prstGeom prst="rect">
                    <a:avLst/>
                  </a:prstGeom>
                  <a:solidFill>
                    <a:srgbClr val="788D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27" name="Rectangle 124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306"/>
                    <a:ext cx="1872" cy="27"/>
                  </a:xfrm>
                  <a:prstGeom prst="rect">
                    <a:avLst/>
                  </a:prstGeom>
                  <a:solidFill>
                    <a:srgbClr val="7B8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28" name="Rectangle 125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333"/>
                    <a:ext cx="1872" cy="27"/>
                  </a:xfrm>
                  <a:prstGeom prst="rect">
                    <a:avLst/>
                  </a:prstGeom>
                  <a:solidFill>
                    <a:srgbClr val="7D90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29" name="Rectangle 126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360"/>
                    <a:ext cx="1872" cy="27"/>
                  </a:xfrm>
                  <a:prstGeom prst="rect">
                    <a:avLst/>
                  </a:prstGeom>
                  <a:solidFill>
                    <a:srgbClr val="8092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30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387"/>
                    <a:ext cx="1872" cy="27"/>
                  </a:xfrm>
                  <a:prstGeom prst="rect">
                    <a:avLst/>
                  </a:prstGeom>
                  <a:solidFill>
                    <a:srgbClr val="8394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31" name="Rectangle 128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414"/>
                    <a:ext cx="1872" cy="27"/>
                  </a:xfrm>
                  <a:prstGeom prst="rect">
                    <a:avLst/>
                  </a:prstGeom>
                  <a:solidFill>
                    <a:srgbClr val="8495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32" name="Rectangle 129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441"/>
                    <a:ext cx="1872" cy="27"/>
                  </a:xfrm>
                  <a:prstGeom prst="rect">
                    <a:avLst/>
                  </a:prstGeom>
                  <a:solidFill>
                    <a:srgbClr val="8797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33" name="Rectangle 130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468"/>
                    <a:ext cx="1872" cy="27"/>
                  </a:xfrm>
                  <a:prstGeom prst="rect">
                    <a:avLst/>
                  </a:prstGeom>
                  <a:solidFill>
                    <a:srgbClr val="8A9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34" name="Rectangle 131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495"/>
                    <a:ext cx="1872" cy="27"/>
                  </a:xfrm>
                  <a:prstGeom prst="rect">
                    <a:avLst/>
                  </a:prstGeom>
                  <a:solidFill>
                    <a:srgbClr val="8C9B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35" name="Rectangle 132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522"/>
                    <a:ext cx="1872" cy="27"/>
                  </a:xfrm>
                  <a:prstGeom prst="rect">
                    <a:avLst/>
                  </a:prstGeom>
                  <a:solidFill>
                    <a:srgbClr val="8E9D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36" name="Rectangle 133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549"/>
                    <a:ext cx="1872" cy="27"/>
                  </a:xfrm>
                  <a:prstGeom prst="rect">
                    <a:avLst/>
                  </a:prstGeom>
                  <a:solidFill>
                    <a:srgbClr val="91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37" name="Rectangle 134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576"/>
                    <a:ext cx="1872" cy="27"/>
                  </a:xfrm>
                  <a:prstGeom prst="rect">
                    <a:avLst/>
                  </a:prstGeom>
                  <a:solidFill>
                    <a:srgbClr val="93A0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38" name="Rectangle 135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603"/>
                    <a:ext cx="1872" cy="27"/>
                  </a:xfrm>
                  <a:prstGeom prst="rect">
                    <a:avLst/>
                  </a:prstGeom>
                  <a:solidFill>
                    <a:srgbClr val="95A2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39" name="Rectangle 136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630"/>
                    <a:ext cx="1872" cy="27"/>
                  </a:xfrm>
                  <a:prstGeom prst="rect">
                    <a:avLst/>
                  </a:prstGeom>
                  <a:solidFill>
                    <a:srgbClr val="98A4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40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657"/>
                    <a:ext cx="1872" cy="27"/>
                  </a:xfrm>
                  <a:prstGeom prst="rect">
                    <a:avLst/>
                  </a:prstGeom>
                  <a:solidFill>
                    <a:srgbClr val="9AA5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41" name="Rectangle 138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684"/>
                    <a:ext cx="1872" cy="27"/>
                  </a:xfrm>
                  <a:prstGeom prst="rect">
                    <a:avLst/>
                  </a:prstGeom>
                  <a:solidFill>
                    <a:srgbClr val="9CA7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42" name="Rectangle 139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711"/>
                    <a:ext cx="1872" cy="27"/>
                  </a:xfrm>
                  <a:prstGeom prst="rect">
                    <a:avLst/>
                  </a:prstGeom>
                  <a:solidFill>
                    <a:srgbClr val="9FA8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43" name="Rectangle 140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738"/>
                    <a:ext cx="1872" cy="27"/>
                  </a:xfrm>
                  <a:prstGeom prst="rect">
                    <a:avLst/>
                  </a:prstGeom>
                  <a:solidFill>
                    <a:srgbClr val="A0AA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44" name="Rectangle 141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765"/>
                    <a:ext cx="1872" cy="27"/>
                  </a:xfrm>
                  <a:prstGeom prst="rect">
                    <a:avLst/>
                  </a:prstGeom>
                  <a:solidFill>
                    <a:srgbClr val="A2AB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45" name="Rectangle 142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792"/>
                    <a:ext cx="1872" cy="27"/>
                  </a:xfrm>
                  <a:prstGeom prst="rect">
                    <a:avLst/>
                  </a:prstGeom>
                  <a:solidFill>
                    <a:srgbClr val="A5AD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46" name="Rectangle 143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819"/>
                    <a:ext cx="1872" cy="27"/>
                  </a:xfrm>
                  <a:prstGeom prst="rect">
                    <a:avLst/>
                  </a:prstGeom>
                  <a:solidFill>
                    <a:srgbClr val="A6AE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47" name="Rectangle 144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846"/>
                    <a:ext cx="1872" cy="27"/>
                  </a:xfrm>
                  <a:prstGeom prst="rect">
                    <a:avLst/>
                  </a:prstGeom>
                  <a:solidFill>
                    <a:srgbClr val="A8B0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48" name="Rectangle 145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873"/>
                    <a:ext cx="1872" cy="27"/>
                  </a:xfrm>
                  <a:prstGeom prst="rect">
                    <a:avLst/>
                  </a:prstGeom>
                  <a:solidFill>
                    <a:srgbClr val="AAB1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49" name="Rectangle 146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900"/>
                    <a:ext cx="1872" cy="27"/>
                  </a:xfrm>
                  <a:prstGeom prst="rect">
                    <a:avLst/>
                  </a:prstGeom>
                  <a:solidFill>
                    <a:srgbClr val="ACB2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50" name="Rectangle 147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927"/>
                    <a:ext cx="1872" cy="27"/>
                  </a:xfrm>
                  <a:prstGeom prst="rect">
                    <a:avLst/>
                  </a:prstGeom>
                  <a:solidFill>
                    <a:srgbClr val="AEB4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51" name="Rectangle 148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954"/>
                    <a:ext cx="1872" cy="27"/>
                  </a:xfrm>
                  <a:prstGeom prst="rect">
                    <a:avLst/>
                  </a:prstGeom>
                  <a:solidFill>
                    <a:srgbClr val="AFB5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52" name="Rectangle 149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2981"/>
                    <a:ext cx="1872" cy="27"/>
                  </a:xfrm>
                  <a:prstGeom prst="rect">
                    <a:avLst/>
                  </a:prstGeom>
                  <a:solidFill>
                    <a:srgbClr val="B1B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53" name="Rectangle 150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008"/>
                    <a:ext cx="1872" cy="27"/>
                  </a:xfrm>
                  <a:prstGeom prst="rect">
                    <a:avLst/>
                  </a:prstGeom>
                  <a:solidFill>
                    <a:srgbClr val="B2B8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54" name="Rectangle 151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035"/>
                    <a:ext cx="1872" cy="27"/>
                  </a:xfrm>
                  <a:prstGeom prst="rect">
                    <a:avLst/>
                  </a:prstGeom>
                  <a:solidFill>
                    <a:srgbClr val="B4B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55" name="Rectangle 152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062"/>
                    <a:ext cx="1872" cy="27"/>
                  </a:xfrm>
                  <a:prstGeom prst="rect">
                    <a:avLst/>
                  </a:prstGeom>
                  <a:solidFill>
                    <a:srgbClr val="B5BA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56" name="Rectangle 153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089"/>
                    <a:ext cx="1872" cy="27"/>
                  </a:xfrm>
                  <a:prstGeom prst="rect">
                    <a:avLst/>
                  </a:prstGeom>
                  <a:solidFill>
                    <a:srgbClr val="B7BB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57" name="Rectangle 154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116"/>
                    <a:ext cx="1872" cy="27"/>
                  </a:xfrm>
                  <a:prstGeom prst="rect">
                    <a:avLst/>
                  </a:prstGeom>
                  <a:solidFill>
                    <a:srgbClr val="B8BC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58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143"/>
                    <a:ext cx="1872" cy="27"/>
                  </a:xfrm>
                  <a:prstGeom prst="rect">
                    <a:avLst/>
                  </a:prstGeom>
                  <a:solidFill>
                    <a:srgbClr val="B9BD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59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170"/>
                    <a:ext cx="1872" cy="27"/>
                  </a:xfrm>
                  <a:prstGeom prst="rect">
                    <a:avLst/>
                  </a:prstGeom>
                  <a:solidFill>
                    <a:srgbClr val="BBBE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0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197"/>
                    <a:ext cx="1872" cy="27"/>
                  </a:xfrm>
                  <a:prstGeom prst="rect">
                    <a:avLst/>
                  </a:prstGeom>
                  <a:solidFill>
                    <a:srgbClr val="BCB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1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224"/>
                    <a:ext cx="1872" cy="27"/>
                  </a:xfrm>
                  <a:prstGeom prst="rect">
                    <a:avLst/>
                  </a:prstGeom>
                  <a:solidFill>
                    <a:srgbClr val="BDC0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2" name="Rectangle 159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251"/>
                    <a:ext cx="1872" cy="27"/>
                  </a:xfrm>
                  <a:prstGeom prst="rect">
                    <a:avLst/>
                  </a:prstGeom>
                  <a:solidFill>
                    <a:srgbClr val="BEC1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3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278"/>
                    <a:ext cx="1872" cy="27"/>
                  </a:xfrm>
                  <a:prstGeom prst="rect">
                    <a:avLst/>
                  </a:prstGeom>
                  <a:solidFill>
                    <a:srgbClr val="BFC2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4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305"/>
                    <a:ext cx="1872" cy="27"/>
                  </a:xfrm>
                  <a:prstGeom prst="rect">
                    <a:avLst/>
                  </a:prstGeom>
                  <a:solidFill>
                    <a:srgbClr val="C0C2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5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332"/>
                    <a:ext cx="1872" cy="27"/>
                  </a:xfrm>
                  <a:prstGeom prst="rect">
                    <a:avLst/>
                  </a:prstGeom>
                  <a:solidFill>
                    <a:srgbClr val="C1C3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6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359"/>
                    <a:ext cx="1872" cy="27"/>
                  </a:xfrm>
                  <a:prstGeom prst="rect">
                    <a:avLst/>
                  </a:prstGeom>
                  <a:solidFill>
                    <a:srgbClr val="C2C4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7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386"/>
                    <a:ext cx="1872" cy="27"/>
                  </a:xfrm>
                  <a:prstGeom prst="rect">
                    <a:avLst/>
                  </a:prstGeom>
                  <a:solidFill>
                    <a:srgbClr val="C3C4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8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413"/>
                    <a:ext cx="1872" cy="27"/>
                  </a:xfrm>
                  <a:prstGeom prst="rect">
                    <a:avLst/>
                  </a:prstGeom>
                  <a:solidFill>
                    <a:srgbClr val="C4C5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9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440"/>
                    <a:ext cx="1872" cy="27"/>
                  </a:xfrm>
                  <a:prstGeom prst="rect">
                    <a:avLst/>
                  </a:prstGeom>
                  <a:solidFill>
                    <a:srgbClr val="C4C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70" name="Rectangle 167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467"/>
                    <a:ext cx="1872" cy="27"/>
                  </a:xfrm>
                  <a:prstGeom prst="rect">
                    <a:avLst/>
                  </a:prstGeom>
                  <a:solidFill>
                    <a:srgbClr val="C5C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71" name="Rectangle 168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494"/>
                    <a:ext cx="1872" cy="27"/>
                  </a:xfrm>
                  <a:prstGeom prst="rect">
                    <a:avLst/>
                  </a:prstGeom>
                  <a:solidFill>
                    <a:srgbClr val="C6C7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72" name="Rectangle 169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521"/>
                    <a:ext cx="1872" cy="27"/>
                  </a:xfrm>
                  <a:prstGeom prst="rect">
                    <a:avLst/>
                  </a:prstGeom>
                  <a:solidFill>
                    <a:srgbClr val="C6C7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73" name="Rectangle 170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548"/>
                    <a:ext cx="1872" cy="27"/>
                  </a:xfrm>
                  <a:prstGeom prst="rect">
                    <a:avLst/>
                  </a:prstGeom>
                  <a:solidFill>
                    <a:srgbClr val="C7C8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74" name="Rectangle 171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575"/>
                    <a:ext cx="1872" cy="27"/>
                  </a:xfrm>
                  <a:prstGeom prst="rect">
                    <a:avLst/>
                  </a:prstGeom>
                  <a:solidFill>
                    <a:srgbClr val="C7C8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75" name="Rectangle 172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602"/>
                    <a:ext cx="1872" cy="27"/>
                  </a:xfrm>
                  <a:prstGeom prst="rect">
                    <a:avLst/>
                  </a:prstGeom>
                  <a:solidFill>
                    <a:srgbClr val="C8C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76" name="Rectangle 173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629"/>
                    <a:ext cx="1872" cy="27"/>
                  </a:xfrm>
                  <a:prstGeom prst="rect">
                    <a:avLst/>
                  </a:prstGeom>
                  <a:solidFill>
                    <a:srgbClr val="C8C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77" name="Rectangle 174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656"/>
                    <a:ext cx="1872" cy="27"/>
                  </a:xfrm>
                  <a:prstGeom prst="rect">
                    <a:avLst/>
                  </a:prstGeom>
                  <a:solidFill>
                    <a:srgbClr val="C9C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78" name="Rectangle 175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683"/>
                    <a:ext cx="1872" cy="27"/>
                  </a:xfrm>
                  <a:prstGeom prst="rect">
                    <a:avLst/>
                  </a:prstGeom>
                  <a:solidFill>
                    <a:srgbClr val="C9CA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79" name="Rectangle 176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710"/>
                    <a:ext cx="1872" cy="27"/>
                  </a:xfrm>
                  <a:prstGeom prst="rect">
                    <a:avLst/>
                  </a:prstGeom>
                  <a:solidFill>
                    <a:srgbClr val="CACA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80" name="Rectangle 177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737"/>
                    <a:ext cx="1872" cy="27"/>
                  </a:xfrm>
                  <a:prstGeom prst="rect">
                    <a:avLst/>
                  </a:prstGeom>
                  <a:solidFill>
                    <a:srgbClr val="CACA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81" name="Rectangle 178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764"/>
                    <a:ext cx="1872" cy="27"/>
                  </a:xfrm>
                  <a:prstGeom prst="rect">
                    <a:avLst/>
                  </a:prstGeom>
                  <a:solidFill>
                    <a:srgbClr val="CACB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82" name="Rectangle 179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791"/>
                    <a:ext cx="1872" cy="27"/>
                  </a:xfrm>
                  <a:prstGeom prst="rect">
                    <a:avLst/>
                  </a:prstGeom>
                  <a:solidFill>
                    <a:srgbClr val="CBCB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83" name="Rectangle 180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818"/>
                    <a:ext cx="1872" cy="27"/>
                  </a:xfrm>
                  <a:prstGeom prst="rect">
                    <a:avLst/>
                  </a:prstGeom>
                  <a:solidFill>
                    <a:srgbClr val="CBCB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84" name="Rectangle 181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845"/>
                    <a:ext cx="1872" cy="27"/>
                  </a:xfrm>
                  <a:prstGeom prst="rect">
                    <a:avLst/>
                  </a:prstGeom>
                  <a:solidFill>
                    <a:srgbClr val="CBCB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85" name="Rectangle 182"/>
                  <p:cNvSpPr>
                    <a:spLocks noChangeArrowheads="1"/>
                  </p:cNvSpPr>
                  <p:nvPr/>
                </p:nvSpPr>
                <p:spPr bwMode="auto">
                  <a:xfrm>
                    <a:off x="3106" y="3872"/>
                    <a:ext cx="1872" cy="27"/>
                  </a:xfrm>
                  <a:prstGeom prst="rect">
                    <a:avLst/>
                  </a:prstGeom>
                  <a:solidFill>
                    <a:srgbClr val="CBCB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31789" name="Rectangle 183"/>
                <p:cNvSpPr>
                  <a:spLocks noChangeArrowheads="1"/>
                </p:cNvSpPr>
                <p:nvPr/>
              </p:nvSpPr>
              <p:spPr bwMode="auto">
                <a:xfrm>
                  <a:off x="3106" y="1307"/>
                  <a:ext cx="1873" cy="2593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pic>
            <p:nvPicPr>
              <p:cNvPr id="31773" name="Picture 18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8" y="1794"/>
                <a:ext cx="672" cy="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774" name="Rectangle 185"/>
              <p:cNvSpPr>
                <a:spLocks noChangeArrowheads="1"/>
              </p:cNvSpPr>
              <p:nvPr/>
            </p:nvSpPr>
            <p:spPr bwMode="auto">
              <a:xfrm>
                <a:off x="1228" y="2157"/>
                <a:ext cx="1443" cy="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75" name="Rectangle 186"/>
              <p:cNvSpPr>
                <a:spLocks noChangeArrowheads="1"/>
              </p:cNvSpPr>
              <p:nvPr/>
            </p:nvSpPr>
            <p:spPr bwMode="auto">
              <a:xfrm>
                <a:off x="1726" y="2183"/>
                <a:ext cx="70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fr-FR" sz="1400" b="1">
                    <a:solidFill>
                      <a:srgbClr val="000000"/>
                    </a:solidFill>
                  </a:rPr>
                  <a:t>  FULL LOAD</a:t>
                </a:r>
                <a:endParaRPr lang="fr-FR" sz="2400"/>
              </a:p>
            </p:txBody>
          </p:sp>
          <p:sp>
            <p:nvSpPr>
              <p:cNvPr id="31776" name="Rectangle 187"/>
              <p:cNvSpPr>
                <a:spLocks noChangeArrowheads="1"/>
              </p:cNvSpPr>
              <p:nvPr/>
            </p:nvSpPr>
            <p:spPr bwMode="auto">
              <a:xfrm>
                <a:off x="1641" y="2378"/>
                <a:ext cx="92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fr-FR" sz="1400" b="1">
                    <a:solidFill>
                      <a:srgbClr val="000000"/>
                    </a:solidFill>
                  </a:rPr>
                  <a:t> GLYCOL WATER</a:t>
                </a:r>
                <a:endParaRPr lang="fr-FR" sz="2400"/>
              </a:p>
            </p:txBody>
          </p:sp>
          <p:grpSp>
            <p:nvGrpSpPr>
              <p:cNvPr id="31777" name="Group 188"/>
              <p:cNvGrpSpPr>
                <a:grpSpLocks/>
              </p:cNvGrpSpPr>
              <p:nvPr/>
            </p:nvGrpSpPr>
            <p:grpSpPr bwMode="auto">
              <a:xfrm>
                <a:off x="3244" y="1468"/>
                <a:ext cx="1489" cy="1770"/>
                <a:chOff x="3346" y="1739"/>
                <a:chExt cx="1489" cy="1825"/>
              </a:xfrm>
            </p:grpSpPr>
            <p:sp>
              <p:nvSpPr>
                <p:cNvPr id="31784" name="Rectangle 189"/>
                <p:cNvSpPr>
                  <a:spLocks noChangeArrowheads="1"/>
                </p:cNvSpPr>
                <p:nvPr/>
              </p:nvSpPr>
              <p:spPr bwMode="auto">
                <a:xfrm>
                  <a:off x="3392" y="1739"/>
                  <a:ext cx="1443" cy="1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785" name="Rectangle 190"/>
                <p:cNvSpPr>
                  <a:spLocks noChangeArrowheads="1"/>
                </p:cNvSpPr>
                <p:nvPr/>
              </p:nvSpPr>
              <p:spPr bwMode="auto">
                <a:xfrm>
                  <a:off x="3669" y="1766"/>
                  <a:ext cx="731" cy="1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fr-FR" sz="1400" b="1">
                      <a:solidFill>
                        <a:srgbClr val="000000"/>
                      </a:solidFill>
                    </a:rPr>
                    <a:t>   FULL LOAD</a:t>
                  </a:r>
                  <a:endParaRPr lang="fr-FR" sz="2400"/>
                </a:p>
              </p:txBody>
            </p:sp>
            <p:sp>
              <p:nvSpPr>
                <p:cNvPr id="31786" name="Rectangle 191"/>
                <p:cNvSpPr>
                  <a:spLocks noChangeArrowheads="1"/>
                </p:cNvSpPr>
                <p:nvPr/>
              </p:nvSpPr>
              <p:spPr bwMode="auto">
                <a:xfrm>
                  <a:off x="3346" y="3371"/>
                  <a:ext cx="1443" cy="1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787" name="Rectangle 192"/>
                <p:cNvSpPr>
                  <a:spLocks noChangeArrowheads="1"/>
                </p:cNvSpPr>
                <p:nvPr/>
              </p:nvSpPr>
              <p:spPr bwMode="auto">
                <a:xfrm>
                  <a:off x="3726" y="3398"/>
                  <a:ext cx="778" cy="1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fr-FR" sz="1400" b="1">
                      <a:solidFill>
                        <a:srgbClr val="000000"/>
                      </a:solidFill>
                    </a:rPr>
                    <a:t> PURE WATER</a:t>
                  </a:r>
                  <a:endParaRPr lang="fr-FR" sz="2400"/>
                </a:p>
              </p:txBody>
            </p:sp>
          </p:grpSp>
          <p:sp>
            <p:nvSpPr>
              <p:cNvPr id="31778" name="Rectangle 193"/>
              <p:cNvSpPr>
                <a:spLocks noChangeArrowheads="1"/>
              </p:cNvSpPr>
              <p:nvPr/>
            </p:nvSpPr>
            <p:spPr bwMode="auto">
              <a:xfrm>
                <a:off x="860" y="1536"/>
                <a:ext cx="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endParaRPr lang="fr-FR" sz="2400"/>
              </a:p>
            </p:txBody>
          </p:sp>
          <p:sp>
            <p:nvSpPr>
              <p:cNvPr id="31779" name="Rectangle 194"/>
              <p:cNvSpPr>
                <a:spLocks noChangeArrowheads="1"/>
              </p:cNvSpPr>
              <p:nvPr/>
            </p:nvSpPr>
            <p:spPr bwMode="auto">
              <a:xfrm>
                <a:off x="1888" y="3620"/>
                <a:ext cx="99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fr-FR" sz="1400" b="1">
                    <a:solidFill>
                      <a:srgbClr val="3333CC"/>
                    </a:solidFill>
                  </a:rPr>
                  <a:t>-4</a:t>
                </a:r>
                <a:endParaRPr lang="fr-FR" sz="1400"/>
              </a:p>
            </p:txBody>
          </p:sp>
          <p:sp>
            <p:nvSpPr>
              <p:cNvPr id="31780" name="Line 195"/>
              <p:cNvSpPr>
                <a:spLocks noChangeShapeType="1"/>
              </p:cNvSpPr>
              <p:nvPr/>
            </p:nvSpPr>
            <p:spPr bwMode="auto">
              <a:xfrm>
                <a:off x="1927" y="1054"/>
                <a:ext cx="0" cy="25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1781" name="Rectangle 196"/>
              <p:cNvSpPr>
                <a:spLocks noChangeArrowheads="1"/>
              </p:cNvSpPr>
              <p:nvPr/>
            </p:nvSpPr>
            <p:spPr bwMode="auto">
              <a:xfrm flipV="1">
                <a:off x="1084" y="989"/>
                <a:ext cx="319" cy="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1782" name="Rectangle 197"/>
              <p:cNvSpPr>
                <a:spLocks noChangeArrowheads="1"/>
              </p:cNvSpPr>
              <p:nvPr/>
            </p:nvSpPr>
            <p:spPr bwMode="auto">
              <a:xfrm>
                <a:off x="853" y="1903"/>
                <a:ext cx="124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fr-FR" sz="1400" b="1">
                    <a:solidFill>
                      <a:srgbClr val="FF0000"/>
                    </a:solidFill>
                  </a:rPr>
                  <a:t>45</a:t>
                </a:r>
                <a:endParaRPr lang="fr-FR" sz="1400"/>
              </a:p>
            </p:txBody>
          </p:sp>
          <p:sp>
            <p:nvSpPr>
              <p:cNvPr id="31783" name="AutoShape 198"/>
              <p:cNvSpPr>
                <a:spLocks noChangeArrowheads="1"/>
              </p:cNvSpPr>
              <p:nvPr/>
            </p:nvSpPr>
            <p:spPr bwMode="auto">
              <a:xfrm rot="5400000">
                <a:off x="1047" y="1093"/>
                <a:ext cx="908" cy="841"/>
              </a:xfrm>
              <a:prstGeom prst="rtTriangl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31753" name="Rectangle 208"/>
            <p:cNvSpPr>
              <a:spLocks noChangeArrowheads="1"/>
            </p:cNvSpPr>
            <p:nvPr/>
          </p:nvSpPr>
          <p:spPr bwMode="auto">
            <a:xfrm>
              <a:off x="3050382" y="1249849"/>
              <a:ext cx="4690174" cy="414845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fr-FR" sz="2400" b="1">
                <a:solidFill>
                  <a:srgbClr val="333399"/>
                </a:solidFill>
                <a:latin typeface="Swis721 Ex BT" pitchFamily="34" charset="0"/>
              </a:endParaRPr>
            </a:p>
          </p:txBody>
        </p:sp>
        <p:sp>
          <p:nvSpPr>
            <p:cNvPr id="31754" name="Rectangle 209"/>
            <p:cNvSpPr>
              <a:spLocks noChangeArrowheads="1"/>
            </p:cNvSpPr>
            <p:nvPr/>
          </p:nvSpPr>
          <p:spPr bwMode="auto">
            <a:xfrm>
              <a:off x="1715294" y="1249849"/>
              <a:ext cx="1335088" cy="47779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755" name="Rectangle 186"/>
            <p:cNvSpPr>
              <a:spLocks noChangeArrowheads="1"/>
            </p:cNvSpPr>
            <p:nvPr/>
          </p:nvSpPr>
          <p:spPr bwMode="auto">
            <a:xfrm>
              <a:off x="4100290" y="1340768"/>
              <a:ext cx="223676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fr-FR" sz="1400" b="1">
                  <a:solidFill>
                    <a:srgbClr val="000000"/>
                  </a:solidFill>
                </a:rPr>
                <a:t>  PART LOAD OPERATION</a:t>
              </a:r>
              <a:endParaRPr lang="fr-FR" sz="2400"/>
            </a:p>
          </p:txBody>
        </p:sp>
      </p:grpSp>
      <p:pic>
        <p:nvPicPr>
          <p:cNvPr id="206" name="Image 20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46" y="810425"/>
            <a:ext cx="793517" cy="793517"/>
          </a:xfrm>
          <a:prstGeom prst="rect">
            <a:avLst/>
          </a:prstGeom>
        </p:spPr>
      </p:pic>
      <p:pic>
        <p:nvPicPr>
          <p:cNvPr id="207" name="Image 20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5079933"/>
            <a:ext cx="779651" cy="77965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idx="4294967295"/>
          </p:nvPr>
        </p:nvSpPr>
        <p:spPr bwMode="auto">
          <a:xfrm>
            <a:off x="914400" y="1052513"/>
            <a:ext cx="8229600" cy="488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EFFICIENCY-COMPETITIVENESS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LIMIT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LEVEL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ACCESSIBILITY-HYDRAULIC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LGN serial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52120" y="1588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378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301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8"/>
          <p:cNvSpPr>
            <a:spLocks noChangeArrowheads="1"/>
          </p:cNvSpPr>
          <p:nvPr/>
        </p:nvSpPr>
        <p:spPr bwMode="auto">
          <a:xfrm>
            <a:off x="0" y="2349500"/>
            <a:ext cx="900113" cy="38877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919163" y="1666875"/>
            <a:ext cx="2384425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sz="2400" b="1"/>
              <a:t> 3 versions </a:t>
            </a:r>
            <a:endParaRPr lang="fr-FR" sz="1600" b="1"/>
          </a:p>
          <a:p>
            <a:r>
              <a:rPr lang="fr-FR" sz="1800" b="1">
                <a:solidFill>
                  <a:srgbClr val="FF0000"/>
                </a:solidFill>
              </a:rPr>
              <a:t>Standard</a:t>
            </a:r>
            <a:endParaRPr lang="fr-FR" sz="2400" b="1">
              <a:solidFill>
                <a:srgbClr val="FF0000"/>
              </a:solidFill>
            </a:endParaRPr>
          </a:p>
          <a:p>
            <a:r>
              <a:rPr lang="fr-FR" b="1">
                <a:solidFill>
                  <a:srgbClr val="0000FF"/>
                </a:solidFill>
              </a:rPr>
              <a:t>Low Noise</a:t>
            </a:r>
            <a:endParaRPr lang="fr-FR" sz="1600" b="1">
              <a:solidFill>
                <a:srgbClr val="0000FF"/>
              </a:solidFill>
            </a:endParaRPr>
          </a:p>
          <a:p>
            <a:r>
              <a:rPr lang="fr-FR" sz="2400" b="1">
                <a:solidFill>
                  <a:schemeClr val="bg2"/>
                </a:solidFill>
              </a:rPr>
              <a:t>Xtra Low Noise</a:t>
            </a:r>
          </a:p>
        </p:txBody>
      </p:sp>
      <p:sp>
        <p:nvSpPr>
          <p:cNvPr id="35844" name="Rectangle 12"/>
          <p:cNvSpPr>
            <a:spLocks noChangeArrowheads="1"/>
          </p:cNvSpPr>
          <p:nvPr/>
        </p:nvSpPr>
        <p:spPr bwMode="auto">
          <a:xfrm>
            <a:off x="4822825" y="631826"/>
            <a:ext cx="43211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chemeClr val="bg2"/>
                </a:solidFill>
              </a:rPr>
              <a:t>Sound level  </a:t>
            </a:r>
          </a:p>
        </p:txBody>
      </p:sp>
      <p:sp>
        <p:nvSpPr>
          <p:cNvPr id="35845" name="Text Box 19"/>
          <p:cNvSpPr txBox="1">
            <a:spLocks noChangeArrowheads="1"/>
          </p:cNvSpPr>
          <p:nvPr/>
        </p:nvSpPr>
        <p:spPr bwMode="auto">
          <a:xfrm>
            <a:off x="2124075" y="4076700"/>
            <a:ext cx="287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fr-FR" sz="1800"/>
          </a:p>
          <a:p>
            <a:pPr eaLnBrk="1" hangingPunct="1"/>
            <a:endParaRPr lang="fr-FR" sz="1800"/>
          </a:p>
        </p:txBody>
      </p:sp>
      <p:pic>
        <p:nvPicPr>
          <p:cNvPr id="38943" name="Picture 31" descr="_DSC0008_b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746250"/>
            <a:ext cx="2951163" cy="290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47" name="Group 35"/>
          <p:cNvGrpSpPr>
            <a:grpSpLocks/>
          </p:cNvGrpSpPr>
          <p:nvPr/>
        </p:nvGrpSpPr>
        <p:grpSpPr bwMode="auto">
          <a:xfrm>
            <a:off x="179388" y="3548063"/>
            <a:ext cx="8278812" cy="3049587"/>
            <a:chOff x="113" y="2235"/>
            <a:chExt cx="5215" cy="1921"/>
          </a:xfrm>
        </p:grpSpPr>
        <p:pic>
          <p:nvPicPr>
            <p:cNvPr id="35849" name="Picture 30" descr="_DSC0007_bd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2235"/>
              <a:ext cx="1950" cy="1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0" name="Text Box 32"/>
            <p:cNvSpPr txBox="1">
              <a:spLocks noChangeArrowheads="1"/>
            </p:cNvSpPr>
            <p:nvPr/>
          </p:nvSpPr>
          <p:spPr bwMode="auto">
            <a:xfrm>
              <a:off x="2702" y="3430"/>
              <a:ext cx="262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schemeClr val="bg2"/>
                  </a:solidFill>
                </a:rPr>
                <a:t>Casing only (LN)</a:t>
              </a:r>
            </a:p>
            <a:p>
              <a:pPr eaLnBrk="1" hangingPunct="1"/>
              <a:r>
                <a:rPr lang="en-GB" b="1">
                  <a:solidFill>
                    <a:schemeClr val="bg2"/>
                  </a:solidFill>
                </a:rPr>
                <a:t>Casing + phonic insulation (XLN)</a:t>
              </a:r>
            </a:p>
          </p:txBody>
        </p:sp>
        <p:sp>
          <p:nvSpPr>
            <p:cNvPr id="35851" name="Line 33"/>
            <p:cNvSpPr>
              <a:spLocks noChangeShapeType="1"/>
            </p:cNvSpPr>
            <p:nvPr/>
          </p:nvSpPr>
          <p:spPr bwMode="auto">
            <a:xfrm flipH="1" flipV="1">
              <a:off x="1701" y="3521"/>
              <a:ext cx="1179" cy="45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5848" name="Picture 34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087" y="4397375"/>
            <a:ext cx="1152970" cy="118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3" name="Picture 16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05" y="199082"/>
            <a:ext cx="1080691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3571200" y="616380"/>
            <a:ext cx="55451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chemeClr val="bg2"/>
                </a:solidFill>
              </a:rPr>
              <a:t>Acoustic Performance</a:t>
            </a:r>
          </a:p>
        </p:txBody>
      </p:sp>
      <p:pic>
        <p:nvPicPr>
          <p:cNvPr id="36915" name="Picture 5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72208"/>
            <a:ext cx="6742786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1547664" y="5693186"/>
            <a:ext cx="68480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Standard version of </a:t>
            </a:r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DYNACIAT</a:t>
            </a:r>
            <a:r>
              <a:rPr lang="en-US" b="1" i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POWE</a:t>
            </a:r>
            <a:r>
              <a:rPr lang="en-US" b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 quieter than a screw solution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287142" y="2451180"/>
            <a:ext cx="165301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fr-FR" sz="1800" b="1" dirty="0"/>
              <a:t>LN = -4 dB(A)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069530" y="3203684"/>
            <a:ext cx="1806905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fr-FR" sz="1800" b="1" dirty="0"/>
              <a:t>XLN = -9 dB(A)</a:t>
            </a:r>
          </a:p>
        </p:txBody>
      </p:sp>
      <p:sp>
        <p:nvSpPr>
          <p:cNvPr id="3" name="Flèche vers le bas 2"/>
          <p:cNvSpPr/>
          <p:nvPr/>
        </p:nvSpPr>
        <p:spPr bwMode="auto">
          <a:xfrm>
            <a:off x="4971708" y="2204864"/>
            <a:ext cx="218814" cy="6156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Flèche vers le bas 9"/>
          <p:cNvSpPr/>
          <p:nvPr/>
        </p:nvSpPr>
        <p:spPr bwMode="auto">
          <a:xfrm>
            <a:off x="4850716" y="2244076"/>
            <a:ext cx="218814" cy="132894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4891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3" name="Picture 16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05" y="199082"/>
            <a:ext cx="1080691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3571200" y="616380"/>
            <a:ext cx="55451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chemeClr val="bg2"/>
                </a:solidFill>
              </a:rPr>
              <a:t>Acoustic Performance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8E4E380-2841-41D1-BD1C-105160BB7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787" y="1278582"/>
            <a:ext cx="5478425" cy="396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A22A1B-F94A-4547-BA92-7772EFA16E50}"/>
              </a:ext>
            </a:extLst>
          </p:cNvPr>
          <p:cNvSpPr txBox="1"/>
          <p:nvPr/>
        </p:nvSpPr>
        <p:spPr>
          <a:xfrm>
            <a:off x="1147954" y="5661248"/>
            <a:ext cx="684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DYNACIAT</a:t>
            </a:r>
            <a:r>
              <a:rPr lang="en-US" b="1" i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POWER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quiet solution vs competition</a:t>
            </a:r>
          </a:p>
        </p:txBody>
      </p:sp>
    </p:spTree>
    <p:extLst>
      <p:ext uri="{BB962C8B-B14F-4D97-AF65-F5344CB8AC3E}">
        <p14:creationId xmlns:p14="http://schemas.microsoft.com/office/powerpoint/2010/main" val="2657923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99592" y="836712"/>
            <a:ext cx="453707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EFFICIENCY-COMPETITIVENESS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LIMIT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LEVEL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ACCESSIBILITY-HYDRAULIC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LGN serial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52120" y="1588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378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0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301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700" name="Picture 4" descr="_DSC0022_b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437063"/>
            <a:ext cx="2951162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701" name="Picture 5" descr="_DSC0008_b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365375"/>
            <a:ext cx="3455987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Rectangle 15"/>
          <p:cNvSpPr>
            <a:spLocks noChangeArrowheads="1"/>
          </p:cNvSpPr>
          <p:nvPr/>
        </p:nvSpPr>
        <p:spPr bwMode="auto">
          <a:xfrm>
            <a:off x="3708400" y="692150"/>
            <a:ext cx="2879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 dirty="0">
                <a:solidFill>
                  <a:schemeClr val="bg2"/>
                </a:solidFill>
              </a:rPr>
              <a:t>Accessibility  </a:t>
            </a:r>
          </a:p>
        </p:txBody>
      </p:sp>
      <p:sp>
        <p:nvSpPr>
          <p:cNvPr id="157712" name="AutoShape 16"/>
          <p:cNvSpPr>
            <a:spLocks noChangeArrowheads="1"/>
          </p:cNvSpPr>
          <p:nvPr/>
        </p:nvSpPr>
        <p:spPr bwMode="auto">
          <a:xfrm>
            <a:off x="1114425" y="6092825"/>
            <a:ext cx="1944688" cy="682625"/>
          </a:xfrm>
          <a:prstGeom prst="wedgeEllipseCallout">
            <a:avLst>
              <a:gd name="adj1" fmla="val 7144"/>
              <a:gd name="adj2" fmla="val -208139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 sz="1400" b="1">
                <a:solidFill>
                  <a:schemeClr val="bg2"/>
                </a:solidFill>
              </a:rPr>
              <a:t>Compressors</a:t>
            </a:r>
          </a:p>
          <a:p>
            <a:r>
              <a:rPr lang="en-GB" sz="1400" b="1">
                <a:solidFill>
                  <a:schemeClr val="bg2"/>
                </a:solidFill>
              </a:rPr>
              <a:t>access</a:t>
            </a:r>
          </a:p>
        </p:txBody>
      </p:sp>
      <p:sp>
        <p:nvSpPr>
          <p:cNvPr id="157713" name="AutoShape 17"/>
          <p:cNvSpPr>
            <a:spLocks noChangeArrowheads="1"/>
          </p:cNvSpPr>
          <p:nvPr/>
        </p:nvSpPr>
        <p:spPr bwMode="auto">
          <a:xfrm>
            <a:off x="4140200" y="3248025"/>
            <a:ext cx="1727200" cy="935038"/>
          </a:xfrm>
          <a:prstGeom prst="wedgeEllipseCallout">
            <a:avLst>
              <a:gd name="adj1" fmla="val -88602"/>
              <a:gd name="adj2" fmla="val -48644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 sz="1400" b="1">
                <a:solidFill>
                  <a:schemeClr val="bg2"/>
                </a:solidFill>
              </a:rPr>
              <a:t>Electrical panel access</a:t>
            </a:r>
          </a:p>
        </p:txBody>
      </p:sp>
      <p:sp>
        <p:nvSpPr>
          <p:cNvPr id="157714" name="AutoShape 18"/>
          <p:cNvSpPr>
            <a:spLocks noChangeArrowheads="1"/>
          </p:cNvSpPr>
          <p:nvPr/>
        </p:nvSpPr>
        <p:spPr bwMode="auto">
          <a:xfrm>
            <a:off x="395288" y="1268413"/>
            <a:ext cx="1944687" cy="682625"/>
          </a:xfrm>
          <a:prstGeom prst="wedgeEllipseCallout">
            <a:avLst>
              <a:gd name="adj1" fmla="val 6736"/>
              <a:gd name="adj2" fmla="val 11953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 sz="1400" b="1">
                <a:solidFill>
                  <a:schemeClr val="bg2"/>
                </a:solidFill>
              </a:rPr>
              <a:t>Exchangers</a:t>
            </a:r>
          </a:p>
          <a:p>
            <a:r>
              <a:rPr lang="en-GB" sz="1400" b="1">
                <a:solidFill>
                  <a:schemeClr val="bg2"/>
                </a:solidFill>
              </a:rPr>
              <a:t>access</a:t>
            </a:r>
          </a:p>
        </p:txBody>
      </p:sp>
      <p:grpSp>
        <p:nvGrpSpPr>
          <p:cNvPr id="157726" name="Group 30"/>
          <p:cNvGrpSpPr>
            <a:grpSpLocks/>
          </p:cNvGrpSpPr>
          <p:nvPr/>
        </p:nvGrpSpPr>
        <p:grpSpPr bwMode="auto">
          <a:xfrm>
            <a:off x="1474788" y="1303338"/>
            <a:ext cx="4103687" cy="2303462"/>
            <a:chOff x="975" y="799"/>
            <a:chExt cx="2178" cy="1406"/>
          </a:xfrm>
        </p:grpSpPr>
        <p:sp>
          <p:nvSpPr>
            <p:cNvPr id="39949" name="AutoShape 20"/>
            <p:cNvSpPr>
              <a:spLocks noChangeArrowheads="1"/>
            </p:cNvSpPr>
            <p:nvPr/>
          </p:nvSpPr>
          <p:spPr bwMode="auto">
            <a:xfrm>
              <a:off x="1791" y="799"/>
              <a:ext cx="1362" cy="566"/>
            </a:xfrm>
            <a:prstGeom prst="wedgeEllipseCallout">
              <a:avLst>
                <a:gd name="adj1" fmla="val -40088"/>
                <a:gd name="adj2" fmla="val 30741"/>
              </a:avLst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GB" sz="1400" b="1">
                  <a:solidFill>
                    <a:schemeClr val="bg2"/>
                  </a:solidFill>
                </a:rPr>
                <a:t>Sight glass, expansion valve, filter drier access </a:t>
              </a:r>
            </a:p>
          </p:txBody>
        </p:sp>
        <p:sp>
          <p:nvSpPr>
            <p:cNvPr id="39950" name="Line 22"/>
            <p:cNvSpPr>
              <a:spLocks noChangeShapeType="1"/>
            </p:cNvSpPr>
            <p:nvPr/>
          </p:nvSpPr>
          <p:spPr bwMode="auto">
            <a:xfrm flipH="1">
              <a:off x="975" y="1207"/>
              <a:ext cx="862" cy="68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951" name="Line 23"/>
            <p:cNvSpPr>
              <a:spLocks noChangeShapeType="1"/>
            </p:cNvSpPr>
            <p:nvPr/>
          </p:nvSpPr>
          <p:spPr bwMode="auto">
            <a:xfrm flipH="1">
              <a:off x="1338" y="1207"/>
              <a:ext cx="499" cy="68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952" name="Line 24"/>
            <p:cNvSpPr>
              <a:spLocks noChangeShapeType="1"/>
            </p:cNvSpPr>
            <p:nvPr/>
          </p:nvSpPr>
          <p:spPr bwMode="auto">
            <a:xfrm flipH="1">
              <a:off x="1338" y="1207"/>
              <a:ext cx="499" cy="998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7725" name="Group 29"/>
          <p:cNvGrpSpPr>
            <a:grpSpLocks/>
          </p:cNvGrpSpPr>
          <p:nvPr/>
        </p:nvGrpSpPr>
        <p:grpSpPr bwMode="auto">
          <a:xfrm>
            <a:off x="5678488" y="1427163"/>
            <a:ext cx="3324225" cy="2938462"/>
            <a:chOff x="3577" y="899"/>
            <a:chExt cx="2094" cy="1851"/>
          </a:xfrm>
        </p:grpSpPr>
        <p:sp>
          <p:nvSpPr>
            <p:cNvPr id="39946" name="Text Box 25"/>
            <p:cNvSpPr txBox="1">
              <a:spLocks noChangeArrowheads="1"/>
            </p:cNvSpPr>
            <p:nvPr/>
          </p:nvSpPr>
          <p:spPr bwMode="auto">
            <a:xfrm>
              <a:off x="3577" y="899"/>
              <a:ext cx="188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2400" b="1" dirty="0">
                  <a:solidFill>
                    <a:schemeClr val="bg2"/>
                  </a:solidFill>
                </a:rPr>
                <a:t>Easy access for</a:t>
              </a:r>
            </a:p>
            <a:p>
              <a:pPr eaLnBrk="1" hangingPunct="1"/>
              <a:r>
                <a:rPr lang="en-GB" sz="2400" b="1" dirty="0">
                  <a:solidFill>
                    <a:schemeClr val="bg2"/>
                  </a:solidFill>
                </a:rPr>
                <a:t>all the components</a:t>
              </a:r>
            </a:p>
          </p:txBody>
        </p:sp>
        <p:sp>
          <p:nvSpPr>
            <p:cNvPr id="39947" name="Text Box 26"/>
            <p:cNvSpPr txBox="1">
              <a:spLocks noChangeArrowheads="1"/>
            </p:cNvSpPr>
            <p:nvPr/>
          </p:nvSpPr>
          <p:spPr bwMode="auto">
            <a:xfrm>
              <a:off x="3635" y="1625"/>
              <a:ext cx="180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2400" b="1" dirty="0">
                  <a:solidFill>
                    <a:schemeClr val="bg2"/>
                  </a:solidFill>
                </a:rPr>
                <a:t>Easy maintenance</a:t>
              </a:r>
            </a:p>
          </p:txBody>
        </p:sp>
        <p:pic>
          <p:nvPicPr>
            <p:cNvPr id="39948" name="Picture 28" descr="sen_maintenanc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1955"/>
              <a:ext cx="795" cy="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36" name="Group 16"/>
          <p:cNvGrpSpPr>
            <a:grpSpLocks/>
          </p:cNvGrpSpPr>
          <p:nvPr/>
        </p:nvGrpSpPr>
        <p:grpSpPr bwMode="auto">
          <a:xfrm>
            <a:off x="2292350" y="1325563"/>
            <a:ext cx="4683125" cy="4033837"/>
            <a:chOff x="1519" y="1162"/>
            <a:chExt cx="2178" cy="2113"/>
          </a:xfrm>
        </p:grpSpPr>
        <p:pic>
          <p:nvPicPr>
            <p:cNvPr id="40976" name="Picture 17" descr="_DSC0005_b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6" y="1616"/>
              <a:ext cx="1860" cy="1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977" name="Group 18"/>
            <p:cNvGrpSpPr>
              <a:grpSpLocks/>
            </p:cNvGrpSpPr>
            <p:nvPr/>
          </p:nvGrpSpPr>
          <p:grpSpPr bwMode="auto">
            <a:xfrm>
              <a:off x="1519" y="1162"/>
              <a:ext cx="364" cy="1043"/>
              <a:chOff x="1519" y="1162"/>
              <a:chExt cx="364" cy="1043"/>
            </a:xfrm>
          </p:grpSpPr>
          <p:sp>
            <p:nvSpPr>
              <p:cNvPr id="40983" name="Rectangle 19"/>
              <p:cNvSpPr>
                <a:spLocks noChangeArrowheads="1"/>
              </p:cNvSpPr>
              <p:nvPr/>
            </p:nvSpPr>
            <p:spPr bwMode="auto">
              <a:xfrm>
                <a:off x="1701" y="1706"/>
                <a:ext cx="182" cy="91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984" name="Rectangle 20"/>
              <p:cNvSpPr>
                <a:spLocks noChangeArrowheads="1"/>
              </p:cNvSpPr>
              <p:nvPr/>
            </p:nvSpPr>
            <p:spPr bwMode="auto">
              <a:xfrm rot="-5400000">
                <a:off x="1383" y="1434"/>
                <a:ext cx="635" cy="91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985" name="Rectangle 21"/>
              <p:cNvSpPr>
                <a:spLocks noChangeArrowheads="1"/>
              </p:cNvSpPr>
              <p:nvPr/>
            </p:nvSpPr>
            <p:spPr bwMode="auto">
              <a:xfrm>
                <a:off x="1565" y="2115"/>
                <a:ext cx="272" cy="90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986" name="Rectangle 22"/>
              <p:cNvSpPr>
                <a:spLocks noChangeArrowheads="1"/>
              </p:cNvSpPr>
              <p:nvPr/>
            </p:nvSpPr>
            <p:spPr bwMode="auto">
              <a:xfrm rot="-5400000">
                <a:off x="1043" y="1638"/>
                <a:ext cx="1043" cy="91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0978" name="Group 23"/>
            <p:cNvGrpSpPr>
              <a:grpSpLocks/>
            </p:cNvGrpSpPr>
            <p:nvPr/>
          </p:nvGrpSpPr>
          <p:grpSpPr bwMode="auto">
            <a:xfrm>
              <a:off x="3334" y="1162"/>
              <a:ext cx="363" cy="1089"/>
              <a:chOff x="3334" y="1162"/>
              <a:chExt cx="363" cy="1089"/>
            </a:xfrm>
          </p:grpSpPr>
          <p:sp>
            <p:nvSpPr>
              <p:cNvPr id="40979" name="Rectangle 24"/>
              <p:cNvSpPr>
                <a:spLocks noChangeArrowheads="1"/>
              </p:cNvSpPr>
              <p:nvPr/>
            </p:nvSpPr>
            <p:spPr bwMode="auto">
              <a:xfrm>
                <a:off x="3334" y="1706"/>
                <a:ext cx="181" cy="9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980" name="Rectangle 25"/>
              <p:cNvSpPr>
                <a:spLocks noChangeArrowheads="1"/>
              </p:cNvSpPr>
              <p:nvPr/>
            </p:nvSpPr>
            <p:spPr bwMode="auto">
              <a:xfrm rot="-5400000">
                <a:off x="3198" y="1434"/>
                <a:ext cx="635" cy="9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981" name="Rectangle 26"/>
              <p:cNvSpPr>
                <a:spLocks noChangeArrowheads="1"/>
              </p:cNvSpPr>
              <p:nvPr/>
            </p:nvSpPr>
            <p:spPr bwMode="auto">
              <a:xfrm>
                <a:off x="3335" y="2161"/>
                <a:ext cx="271" cy="9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982" name="Rectangle 27"/>
              <p:cNvSpPr>
                <a:spLocks noChangeArrowheads="1"/>
              </p:cNvSpPr>
              <p:nvPr/>
            </p:nvSpPr>
            <p:spPr bwMode="auto">
              <a:xfrm rot="-5400000">
                <a:off x="3107" y="1661"/>
                <a:ext cx="1089" cy="9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158748" name="AutoShape 28"/>
          <p:cNvSpPr>
            <a:spLocks noChangeArrowheads="1"/>
          </p:cNvSpPr>
          <p:nvPr/>
        </p:nvSpPr>
        <p:spPr bwMode="auto">
          <a:xfrm>
            <a:off x="6489700" y="1398588"/>
            <a:ext cx="195263" cy="433387"/>
          </a:xfrm>
          <a:prstGeom prst="downArrow">
            <a:avLst>
              <a:gd name="adj1" fmla="val 50000"/>
              <a:gd name="adj2" fmla="val 55488"/>
            </a:avLst>
          </a:prstGeom>
          <a:solidFill>
            <a:srgbClr val="FF0000">
              <a:alpha val="3098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158749" name="AutoShape 29"/>
          <p:cNvSpPr>
            <a:spLocks noChangeArrowheads="1"/>
          </p:cNvSpPr>
          <p:nvPr/>
        </p:nvSpPr>
        <p:spPr bwMode="auto">
          <a:xfrm rot="10800000">
            <a:off x="6780213" y="1397000"/>
            <a:ext cx="195262" cy="433388"/>
          </a:xfrm>
          <a:prstGeom prst="downArrow">
            <a:avLst>
              <a:gd name="adj1" fmla="val 50000"/>
              <a:gd name="adj2" fmla="val 55488"/>
            </a:avLst>
          </a:prstGeom>
          <a:solidFill>
            <a:srgbClr val="FF0000">
              <a:alpha val="3098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158750" name="AutoShape 30"/>
          <p:cNvSpPr>
            <a:spLocks noChangeArrowheads="1"/>
          </p:cNvSpPr>
          <p:nvPr/>
        </p:nvSpPr>
        <p:spPr bwMode="auto">
          <a:xfrm>
            <a:off x="2292350" y="1470025"/>
            <a:ext cx="195263" cy="433388"/>
          </a:xfrm>
          <a:prstGeom prst="downArrow">
            <a:avLst>
              <a:gd name="adj1" fmla="val 50000"/>
              <a:gd name="adj2" fmla="val 55488"/>
            </a:avLst>
          </a:prstGeom>
          <a:solidFill>
            <a:srgbClr val="0000FF">
              <a:alpha val="3098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158751" name="AutoShape 31"/>
          <p:cNvSpPr>
            <a:spLocks noChangeArrowheads="1"/>
          </p:cNvSpPr>
          <p:nvPr/>
        </p:nvSpPr>
        <p:spPr bwMode="auto">
          <a:xfrm rot="10800000">
            <a:off x="2581275" y="1470025"/>
            <a:ext cx="195263" cy="433388"/>
          </a:xfrm>
          <a:prstGeom prst="downArrow">
            <a:avLst>
              <a:gd name="adj1" fmla="val 50000"/>
              <a:gd name="adj2" fmla="val 55488"/>
            </a:avLst>
          </a:prstGeom>
          <a:solidFill>
            <a:srgbClr val="0000FF">
              <a:alpha val="3098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40967" name="Rectangle 32"/>
          <p:cNvSpPr>
            <a:spLocks noChangeArrowheads="1"/>
          </p:cNvSpPr>
          <p:nvPr/>
        </p:nvSpPr>
        <p:spPr bwMode="auto">
          <a:xfrm>
            <a:off x="2339975" y="620713"/>
            <a:ext cx="4824413" cy="56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algn="l" defTabSz="817563" eaLnBrk="0" hangingPunct="0">
              <a:spcBef>
                <a:spcPct val="50000"/>
              </a:spcBef>
            </a:pPr>
            <a:r>
              <a:rPr lang="fr-FR" sz="3200" b="1">
                <a:solidFill>
                  <a:schemeClr val="bg2"/>
                </a:solidFill>
              </a:rPr>
              <a:t>Hydraulics connections</a:t>
            </a:r>
          </a:p>
        </p:txBody>
      </p:sp>
      <p:grpSp>
        <p:nvGrpSpPr>
          <p:cNvPr id="158760" name="Group 40"/>
          <p:cNvGrpSpPr>
            <a:grpSpLocks/>
          </p:cNvGrpSpPr>
          <p:nvPr/>
        </p:nvGrpSpPr>
        <p:grpSpPr bwMode="auto">
          <a:xfrm>
            <a:off x="544513" y="2405063"/>
            <a:ext cx="8156575" cy="736600"/>
            <a:chOff x="343" y="1515"/>
            <a:chExt cx="5138" cy="464"/>
          </a:xfrm>
        </p:grpSpPr>
        <p:sp>
          <p:nvSpPr>
            <p:cNvPr id="40974" name="Text Box 33"/>
            <p:cNvSpPr txBox="1">
              <a:spLocks noChangeArrowheads="1"/>
            </p:cNvSpPr>
            <p:nvPr/>
          </p:nvSpPr>
          <p:spPr bwMode="auto">
            <a:xfrm>
              <a:off x="343" y="1515"/>
              <a:ext cx="94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schemeClr val="bg2"/>
                  </a:solidFill>
                </a:rPr>
                <a:t>One</a:t>
              </a:r>
            </a:p>
            <a:p>
              <a:pPr eaLnBrk="1" hangingPunct="1"/>
              <a:r>
                <a:rPr lang="en-GB" b="1">
                  <a:solidFill>
                    <a:schemeClr val="bg2"/>
                  </a:solidFill>
                </a:rPr>
                <a:t>evaporator</a:t>
              </a:r>
            </a:p>
          </p:txBody>
        </p:sp>
        <p:sp>
          <p:nvSpPr>
            <p:cNvPr id="40975" name="Text Box 34"/>
            <p:cNvSpPr txBox="1">
              <a:spLocks noChangeArrowheads="1"/>
            </p:cNvSpPr>
            <p:nvPr/>
          </p:nvSpPr>
          <p:spPr bwMode="auto">
            <a:xfrm>
              <a:off x="4555" y="1537"/>
              <a:ext cx="92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schemeClr val="bg2"/>
                  </a:solidFill>
                </a:rPr>
                <a:t>One</a:t>
              </a:r>
            </a:p>
            <a:p>
              <a:pPr eaLnBrk="1" hangingPunct="1"/>
              <a:r>
                <a:rPr lang="en-GB" b="1">
                  <a:solidFill>
                    <a:schemeClr val="bg2"/>
                  </a:solidFill>
                </a:rPr>
                <a:t>condenser</a:t>
              </a:r>
            </a:p>
          </p:txBody>
        </p:sp>
      </p:grpSp>
      <p:grpSp>
        <p:nvGrpSpPr>
          <p:cNvPr id="158761" name="Group 41"/>
          <p:cNvGrpSpPr>
            <a:grpSpLocks/>
          </p:cNvGrpSpPr>
          <p:nvPr/>
        </p:nvGrpSpPr>
        <p:grpSpPr bwMode="auto">
          <a:xfrm>
            <a:off x="1403350" y="3141663"/>
            <a:ext cx="6391275" cy="2813050"/>
            <a:chOff x="884" y="1979"/>
            <a:chExt cx="4026" cy="1772"/>
          </a:xfrm>
        </p:grpSpPr>
        <p:sp>
          <p:nvSpPr>
            <p:cNvPr id="40971" name="Text Box 35"/>
            <p:cNvSpPr txBox="1">
              <a:spLocks noChangeArrowheads="1"/>
            </p:cNvSpPr>
            <p:nvPr/>
          </p:nvSpPr>
          <p:spPr bwMode="auto">
            <a:xfrm>
              <a:off x="1456" y="3424"/>
              <a:ext cx="308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2800" b="1">
                  <a:solidFill>
                    <a:schemeClr val="bg2"/>
                  </a:solidFill>
                </a:rPr>
                <a:t>Easy hydraulic connections</a:t>
              </a:r>
            </a:p>
          </p:txBody>
        </p:sp>
        <p:sp>
          <p:nvSpPr>
            <p:cNvPr id="40972" name="AutoShape 37"/>
            <p:cNvSpPr>
              <a:spLocks noChangeArrowheads="1"/>
            </p:cNvSpPr>
            <p:nvPr/>
          </p:nvSpPr>
          <p:spPr bwMode="auto">
            <a:xfrm rot="-1476650">
              <a:off x="884" y="1979"/>
              <a:ext cx="306" cy="1542"/>
            </a:xfrm>
            <a:prstGeom prst="upDownArrow">
              <a:avLst>
                <a:gd name="adj1" fmla="val 50000"/>
                <a:gd name="adj2" fmla="val 100784"/>
              </a:avLst>
            </a:prstGeom>
            <a:solidFill>
              <a:schemeClr val="bg2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0973" name="AutoShape 38"/>
            <p:cNvSpPr>
              <a:spLocks noChangeArrowheads="1"/>
            </p:cNvSpPr>
            <p:nvPr/>
          </p:nvSpPr>
          <p:spPr bwMode="auto">
            <a:xfrm rot="1652585">
              <a:off x="4604" y="2038"/>
              <a:ext cx="306" cy="1483"/>
            </a:xfrm>
            <a:prstGeom prst="upDownArrow">
              <a:avLst>
                <a:gd name="adj1" fmla="val 50000"/>
                <a:gd name="adj2" fmla="val 96928"/>
              </a:avLst>
            </a:prstGeom>
            <a:solidFill>
              <a:schemeClr val="bg2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pic>
        <p:nvPicPr>
          <p:cNvPr id="158759" name="Picture 39" descr="sen_mainten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3" y="5373688"/>
            <a:ext cx="122555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697493" y="4092791"/>
            <a:ext cx="1368425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468313" y="5810250"/>
            <a:ext cx="1511300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1988" name="Group 23"/>
          <p:cNvGrpSpPr>
            <a:grpSpLocks/>
          </p:cNvGrpSpPr>
          <p:nvPr/>
        </p:nvGrpSpPr>
        <p:grpSpPr bwMode="auto">
          <a:xfrm>
            <a:off x="1309051" y="2461771"/>
            <a:ext cx="2052142" cy="1566672"/>
            <a:chOff x="793" y="1207"/>
            <a:chExt cx="1996" cy="1815"/>
          </a:xfrm>
        </p:grpSpPr>
        <p:pic>
          <p:nvPicPr>
            <p:cNvPr id="42010" name="Picture 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57" r="14445" b="10049"/>
            <a:stretch>
              <a:fillRect/>
            </a:stretch>
          </p:blipFill>
          <p:spPr bwMode="auto">
            <a:xfrm>
              <a:off x="793" y="1207"/>
              <a:ext cx="1996" cy="18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2011" name="Rectangle 25"/>
            <p:cNvSpPr>
              <a:spLocks noChangeArrowheads="1"/>
            </p:cNvSpPr>
            <p:nvPr/>
          </p:nvSpPr>
          <p:spPr bwMode="auto">
            <a:xfrm>
              <a:off x="930" y="2659"/>
              <a:ext cx="363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</p:grpSp>
      <p:sp>
        <p:nvSpPr>
          <p:cNvPr id="41989" name="Text Box 26"/>
          <p:cNvSpPr txBox="1">
            <a:spLocks noChangeArrowheads="1"/>
          </p:cNvSpPr>
          <p:nvPr/>
        </p:nvSpPr>
        <p:spPr bwMode="auto">
          <a:xfrm>
            <a:off x="191800" y="2717383"/>
            <a:ext cx="15136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1400" b="1" dirty="0"/>
              <a:t>CIAT </a:t>
            </a:r>
            <a:r>
              <a:rPr lang="fr-FR" sz="1400" b="1" dirty="0" err="1"/>
              <a:t>exchanger</a:t>
            </a:r>
            <a:endParaRPr lang="fr-FR" sz="1400" b="1" dirty="0"/>
          </a:p>
        </p:txBody>
      </p:sp>
      <p:sp>
        <p:nvSpPr>
          <p:cNvPr id="41990" name="Line 27"/>
          <p:cNvSpPr>
            <a:spLocks noChangeShapeType="1"/>
          </p:cNvSpPr>
          <p:nvPr/>
        </p:nvSpPr>
        <p:spPr bwMode="auto">
          <a:xfrm>
            <a:off x="923564" y="3245107"/>
            <a:ext cx="947587" cy="39368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991" name="Text Box 28"/>
          <p:cNvSpPr txBox="1">
            <a:spLocks noChangeArrowheads="1"/>
          </p:cNvSpPr>
          <p:nvPr/>
        </p:nvSpPr>
        <p:spPr bwMode="auto">
          <a:xfrm>
            <a:off x="877367" y="1445478"/>
            <a:ext cx="756187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en-GB" b="1" dirty="0">
                <a:solidFill>
                  <a:schemeClr val="bg2"/>
                </a:solidFill>
              </a:rPr>
              <a:t>Victaulic in standard</a:t>
            </a:r>
          </a:p>
          <a:p>
            <a:pPr algn="l" eaLnBrk="1" hangingPunct="1"/>
            <a:r>
              <a:rPr lang="en-GB" b="1" dirty="0">
                <a:solidFill>
                  <a:schemeClr val="bg2"/>
                </a:solidFill>
              </a:rPr>
              <a:t>Victaulic-flange adapter (option)+ connection sleeve (option)</a:t>
            </a:r>
          </a:p>
          <a:p>
            <a:pPr algn="l" eaLnBrk="1" hangingPunct="1"/>
            <a:r>
              <a:rPr lang="en-GB" b="1" dirty="0">
                <a:solidFill>
                  <a:schemeClr val="bg2"/>
                </a:solidFill>
              </a:rPr>
              <a:t>Water filter (option)</a:t>
            </a:r>
          </a:p>
        </p:txBody>
      </p:sp>
      <p:sp>
        <p:nvSpPr>
          <p:cNvPr id="41992" name="Rectangle 29"/>
          <p:cNvSpPr>
            <a:spLocks noChangeArrowheads="1"/>
          </p:cNvSpPr>
          <p:nvPr/>
        </p:nvSpPr>
        <p:spPr bwMode="auto">
          <a:xfrm>
            <a:off x="2124075" y="841375"/>
            <a:ext cx="5903913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defTabSz="817563" eaLnBrk="0" hangingPunct="0">
              <a:spcBef>
                <a:spcPct val="50000"/>
              </a:spcBef>
            </a:pPr>
            <a:r>
              <a:rPr lang="fr-FR" sz="2800" b="1" dirty="0" err="1">
                <a:solidFill>
                  <a:schemeClr val="bg2"/>
                </a:solidFill>
              </a:rPr>
              <a:t>Hydraulics</a:t>
            </a:r>
            <a:r>
              <a:rPr lang="fr-FR" sz="2800" b="1" dirty="0">
                <a:solidFill>
                  <a:schemeClr val="bg2"/>
                </a:solidFill>
              </a:rPr>
              <a:t> connections</a:t>
            </a:r>
          </a:p>
        </p:txBody>
      </p:sp>
      <p:graphicFrame>
        <p:nvGraphicFramePr>
          <p:cNvPr id="217137" name="Group 49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372559128"/>
              </p:ext>
            </p:extLst>
          </p:nvPr>
        </p:nvGraphicFramePr>
        <p:xfrm>
          <a:off x="4877160" y="2635507"/>
          <a:ext cx="3109700" cy="1219200"/>
        </p:xfrm>
        <a:graphic>
          <a:graphicData uri="http://schemas.openxmlformats.org/drawingml/2006/table">
            <a:tbl>
              <a:tblPr/>
              <a:tblGrid>
                <a:gridCol w="579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0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512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Item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Description </a:t>
                      </a: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512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1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Victaulic clamp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512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2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Flange</a:t>
                      </a: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connection</a:t>
                      </a: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 </a:t>
                      </a:r>
                      <a:endParaRPr kumimoji="0" 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156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5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Anti-vibration </a:t>
                      </a:r>
                      <a:r>
                        <a:rPr kumimoji="0" lang="fr-F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sleeve</a:t>
                      </a: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cs typeface="Times New Roman" pitchFamily="18" charset="0"/>
                        </a:rPr>
                        <a:t> </a:t>
                      </a:r>
                      <a:endParaRPr kumimoji="0" 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Imag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436" y="3933056"/>
            <a:ext cx="2580187" cy="161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766" y="4005064"/>
            <a:ext cx="2923425" cy="100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cteur droit avec flèche 2"/>
          <p:cNvCxnSpPr/>
          <p:nvPr/>
        </p:nvCxnSpPr>
        <p:spPr bwMode="auto">
          <a:xfrm>
            <a:off x="3795445" y="4981700"/>
            <a:ext cx="259178" cy="570409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7" name="Line 27"/>
          <p:cNvSpPr>
            <a:spLocks noChangeShapeType="1"/>
          </p:cNvSpPr>
          <p:nvPr/>
        </p:nvSpPr>
        <p:spPr bwMode="auto">
          <a:xfrm flipH="1" flipV="1">
            <a:off x="6432010" y="4769441"/>
            <a:ext cx="648353" cy="48178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6355583" y="5234494"/>
            <a:ext cx="151360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1400" b="1" dirty="0" err="1"/>
              <a:t>Filter</a:t>
            </a:r>
            <a:r>
              <a:rPr lang="fr-FR" sz="1400" b="1" dirty="0"/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25034" y="5517233"/>
            <a:ext cx="560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1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3386934" y="5692015"/>
            <a:ext cx="560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2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764528" y="5731754"/>
            <a:ext cx="560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5</a:t>
            </a:r>
          </a:p>
        </p:txBody>
      </p:sp>
      <p:cxnSp>
        <p:nvCxnSpPr>
          <p:cNvPr id="28" name="Connecteur droit avec flèche 27"/>
          <p:cNvCxnSpPr/>
          <p:nvPr/>
        </p:nvCxnSpPr>
        <p:spPr bwMode="auto">
          <a:xfrm>
            <a:off x="3336390" y="5111626"/>
            <a:ext cx="259178" cy="570409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9" name="Connecteur droit avec flèche 28"/>
          <p:cNvCxnSpPr/>
          <p:nvPr/>
        </p:nvCxnSpPr>
        <p:spPr bwMode="auto">
          <a:xfrm>
            <a:off x="2793251" y="5134100"/>
            <a:ext cx="259178" cy="570409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0" name="ZoneTexte 29"/>
          <p:cNvSpPr txBox="1"/>
          <p:nvPr/>
        </p:nvSpPr>
        <p:spPr>
          <a:xfrm>
            <a:off x="4485565" y="5785122"/>
            <a:ext cx="4239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Complete components 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easy installation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99592" y="836712"/>
            <a:ext cx="453707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EFFICIENCY-COMPETITIVENESS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LIMIT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LEVEL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ACCESSIBILITY-HYDRAULIC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LGN serial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52120" y="1588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378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0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301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ChangeArrowheads="1"/>
          </p:cNvSpPr>
          <p:nvPr/>
        </p:nvSpPr>
        <p:spPr bwMode="auto">
          <a:xfrm>
            <a:off x="2771775" y="835025"/>
            <a:ext cx="29527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Controller  </a:t>
            </a:r>
          </a:p>
        </p:txBody>
      </p:sp>
      <p:pic>
        <p:nvPicPr>
          <p:cNvPr id="44035" name="Picture 10" descr="Nouvell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836613"/>
            <a:ext cx="24479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284" name="Group 12"/>
          <p:cNvGrpSpPr>
            <a:grpSpLocks/>
          </p:cNvGrpSpPr>
          <p:nvPr/>
        </p:nvGrpSpPr>
        <p:grpSpPr bwMode="auto">
          <a:xfrm>
            <a:off x="547688" y="2063750"/>
            <a:ext cx="8272462" cy="4432300"/>
            <a:chOff x="345" y="1300"/>
            <a:chExt cx="5211" cy="2792"/>
          </a:xfrm>
        </p:grpSpPr>
        <p:sp>
          <p:nvSpPr>
            <p:cNvPr id="44037" name="Rectangle 9"/>
            <p:cNvSpPr>
              <a:spLocks noChangeArrowheads="1"/>
            </p:cNvSpPr>
            <p:nvPr/>
          </p:nvSpPr>
          <p:spPr bwMode="auto">
            <a:xfrm>
              <a:off x="345" y="1300"/>
              <a:ext cx="4894" cy="1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 eaLnBrk="0" hangingPunct="0">
                <a:spcBef>
                  <a:spcPct val="50000"/>
                </a:spcBef>
                <a:buFontTx/>
                <a:buBlip>
                  <a:blip r:embed="rId4"/>
                </a:buBlip>
              </a:pPr>
              <a:r>
                <a:rPr lang="fr-FR" sz="2400"/>
                <a:t> </a:t>
              </a:r>
              <a:r>
                <a:rPr lang="en-GB" sz="2400" b="1"/>
                <a:t>A control for all running conditions</a:t>
              </a:r>
              <a:endParaRPr lang="en-GB" sz="2400"/>
            </a:p>
            <a:p>
              <a:pPr lvl="1" algn="l" eaLnBrk="0" hangingPunct="0">
                <a:spcBef>
                  <a:spcPct val="50000"/>
                </a:spcBef>
                <a:buFont typeface="Monotype Sorts" pitchFamily="2" charset="2"/>
                <a:buBlip>
                  <a:blip r:embed="rId5"/>
                </a:buBlip>
              </a:pPr>
              <a:r>
                <a:rPr lang="en-GB" sz="2400"/>
                <a:t> </a:t>
              </a:r>
              <a:r>
                <a:rPr lang="en-GB">
                  <a:solidFill>
                    <a:schemeClr val="bg2"/>
                  </a:solidFill>
                </a:rPr>
                <a:t>Chilled water inlet or outlet control</a:t>
              </a:r>
            </a:p>
            <a:p>
              <a:pPr lvl="1" algn="l" eaLnBrk="0" hangingPunct="0">
                <a:spcBef>
                  <a:spcPct val="50000"/>
                </a:spcBef>
                <a:buFont typeface="Monotype Sorts" pitchFamily="2" charset="2"/>
                <a:buBlip>
                  <a:blip r:embed="rId5"/>
                </a:buBlip>
              </a:pPr>
              <a:r>
                <a:rPr lang="en-GB">
                  <a:solidFill>
                    <a:schemeClr val="bg2"/>
                  </a:solidFill>
                </a:rPr>
                <a:t> Control according to external temperature</a:t>
              </a:r>
            </a:p>
            <a:p>
              <a:pPr lvl="1" algn="l" eaLnBrk="0" hangingPunct="0">
                <a:spcBef>
                  <a:spcPct val="50000"/>
                </a:spcBef>
                <a:buFont typeface="Monotype Sorts" pitchFamily="2" charset="2"/>
                <a:buBlip>
                  <a:blip r:embed="rId5"/>
                </a:buBlip>
              </a:pPr>
              <a:r>
                <a:rPr lang="en-GB">
                  <a:solidFill>
                    <a:schemeClr val="bg2"/>
                  </a:solidFill>
                </a:rPr>
                <a:t> Low temperature ice storage control</a:t>
              </a:r>
            </a:p>
            <a:p>
              <a:pPr lvl="1" algn="l" eaLnBrk="0" hangingPunct="0">
                <a:spcBef>
                  <a:spcPct val="50000"/>
                </a:spcBef>
                <a:buFont typeface="Monotype Sorts" pitchFamily="2" charset="2"/>
                <a:buBlip>
                  <a:blip r:embed="rId5"/>
                </a:buBlip>
              </a:pPr>
              <a:r>
                <a:rPr lang="en-GB">
                  <a:solidFill>
                    <a:schemeClr val="bg2"/>
                  </a:solidFill>
                </a:rPr>
                <a:t> Two set points management</a:t>
              </a:r>
              <a:r>
                <a:rPr lang="fr-FR"/>
                <a:t> </a:t>
              </a:r>
              <a:endParaRPr lang="fr-FR">
                <a:solidFill>
                  <a:schemeClr val="bg2"/>
                </a:solidFill>
              </a:endParaRPr>
            </a:p>
          </p:txBody>
        </p:sp>
        <p:pic>
          <p:nvPicPr>
            <p:cNvPr id="44038" name="Picture 11" descr="081002_Connect2_Pupitr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9" y="3203"/>
              <a:ext cx="1987" cy="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685800" y="1776413"/>
            <a:ext cx="8207375" cy="371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algn="l" defTabSz="817563" eaLnBrk="0" hangingPunct="0">
              <a:spcBef>
                <a:spcPct val="50000"/>
              </a:spcBef>
              <a:buSzPct val="70000"/>
              <a:buFont typeface="Monotype Sorts" pitchFamily="2" charset="2"/>
              <a:buBlip>
                <a:blip r:embed="rId3"/>
              </a:buBlip>
            </a:pPr>
            <a:r>
              <a:rPr lang="en-GB" dirty="0">
                <a:solidFill>
                  <a:schemeClr val="bg2"/>
                </a:solidFill>
              </a:rPr>
              <a:t> LCD </a:t>
            </a:r>
            <a:r>
              <a:rPr lang="en-GB" b="1" dirty="0">
                <a:solidFill>
                  <a:schemeClr val="bg2"/>
                </a:solidFill>
              </a:rPr>
              <a:t>4 lines of 24</a:t>
            </a:r>
            <a:r>
              <a:rPr lang="en-GB" dirty="0">
                <a:solidFill>
                  <a:schemeClr val="bg2"/>
                </a:solidFill>
              </a:rPr>
              <a:t> characters multilingual (F-GB-D-SP-NL-ITA-RUS) </a:t>
            </a:r>
          </a:p>
          <a:p>
            <a:pPr algn="l" defTabSz="817563" eaLnBrk="0" hangingPunct="0">
              <a:lnSpc>
                <a:spcPct val="7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3"/>
              </a:buBlip>
            </a:pPr>
            <a:r>
              <a:rPr lang="en-GB" dirty="0">
                <a:solidFill>
                  <a:schemeClr val="bg2"/>
                </a:solidFill>
              </a:rPr>
              <a:t> Running and fault parameter management</a:t>
            </a:r>
          </a:p>
          <a:p>
            <a:pPr algn="l" defTabSz="817563" eaLnBrk="0" hangingPunct="0">
              <a:lnSpc>
                <a:spcPct val="7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3"/>
              </a:buBlip>
            </a:pPr>
            <a:r>
              <a:rPr lang="en-GB" dirty="0">
                <a:solidFill>
                  <a:schemeClr val="bg2"/>
                </a:solidFill>
              </a:rPr>
              <a:t> Pressures and temperatures reading</a:t>
            </a:r>
          </a:p>
          <a:p>
            <a:pPr algn="l" defTabSz="817563" eaLnBrk="0" hangingPunct="0">
              <a:lnSpc>
                <a:spcPct val="7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3"/>
              </a:buBlip>
            </a:pPr>
            <a:r>
              <a:rPr lang="en-GB" dirty="0">
                <a:solidFill>
                  <a:schemeClr val="bg2"/>
                </a:solidFill>
              </a:rPr>
              <a:t> Compressors starting and running time management</a:t>
            </a:r>
          </a:p>
          <a:p>
            <a:pPr algn="l" defTabSz="817563" eaLnBrk="0" hangingPunct="0">
              <a:lnSpc>
                <a:spcPct val="7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3"/>
              </a:buBlip>
            </a:pPr>
            <a:r>
              <a:rPr lang="en-GB" dirty="0">
                <a:solidFill>
                  <a:schemeClr val="bg2"/>
                </a:solidFill>
              </a:rPr>
              <a:t> Compressors anti-short cycle </a:t>
            </a:r>
          </a:p>
          <a:p>
            <a:pPr algn="l" defTabSz="817563" eaLnBrk="0" hangingPunct="0">
              <a:lnSpc>
                <a:spcPct val="7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3"/>
              </a:buBlip>
            </a:pPr>
            <a:r>
              <a:rPr lang="en-GB" dirty="0">
                <a:solidFill>
                  <a:schemeClr val="bg2"/>
                </a:solidFill>
              </a:rPr>
              <a:t> Pump management – </a:t>
            </a:r>
            <a:r>
              <a:rPr lang="en-GB" b="1" dirty="0">
                <a:solidFill>
                  <a:schemeClr val="bg2"/>
                </a:solidFill>
              </a:rPr>
              <a:t>Stand by function</a:t>
            </a:r>
          </a:p>
          <a:p>
            <a:pPr algn="l" defTabSz="817563" eaLnBrk="0" hangingPunct="0">
              <a:lnSpc>
                <a:spcPct val="7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3"/>
              </a:buBlip>
            </a:pPr>
            <a:r>
              <a:rPr lang="en-GB" dirty="0">
                <a:solidFill>
                  <a:schemeClr val="bg2"/>
                </a:solidFill>
              </a:rPr>
              <a:t> Fault memory </a:t>
            </a:r>
            <a:r>
              <a:rPr lang="en-GB" b="1" dirty="0">
                <a:solidFill>
                  <a:schemeClr val="bg2"/>
                </a:solidFill>
              </a:rPr>
              <a:t>20 faults memory</a:t>
            </a:r>
          </a:p>
          <a:p>
            <a:pPr algn="l" defTabSz="817563" eaLnBrk="0" hangingPunct="0">
              <a:lnSpc>
                <a:spcPct val="7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3"/>
              </a:buBlip>
            </a:pP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b="1" dirty="0">
                <a:solidFill>
                  <a:schemeClr val="bg2"/>
                </a:solidFill>
              </a:rPr>
              <a:t>Master/slave function for two units</a:t>
            </a:r>
          </a:p>
          <a:p>
            <a:pPr algn="l" defTabSz="817563" eaLnBrk="0" hangingPunct="0">
              <a:lnSpc>
                <a:spcPct val="7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3"/>
              </a:buBlip>
            </a:pPr>
            <a:r>
              <a:rPr lang="en-GB" b="1" dirty="0">
                <a:solidFill>
                  <a:schemeClr val="bg2"/>
                </a:solidFill>
              </a:rPr>
              <a:t> Hourly programming </a:t>
            </a:r>
          </a:p>
          <a:p>
            <a:pPr algn="l" defTabSz="817563" eaLnBrk="0" hangingPunct="0">
              <a:lnSpc>
                <a:spcPct val="7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3"/>
              </a:buBlip>
            </a:pPr>
            <a:r>
              <a:rPr lang="en-GB" b="1" dirty="0">
                <a:solidFill>
                  <a:schemeClr val="bg2"/>
                </a:solidFill>
              </a:rPr>
              <a:t> Password access (3 levels)</a:t>
            </a:r>
          </a:p>
        </p:txBody>
      </p:sp>
      <p:pic>
        <p:nvPicPr>
          <p:cNvPr id="45059" name="Picture 3" descr="Nouvelle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806450"/>
            <a:ext cx="24479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4" descr="081002_Connect2_Pupit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5084763"/>
            <a:ext cx="2916237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2771775" y="835025"/>
            <a:ext cx="29527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Controller 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8"/>
          <p:cNvSpPr>
            <a:spLocks noChangeArrowheads="1"/>
          </p:cNvSpPr>
          <p:nvPr/>
        </p:nvSpPr>
        <p:spPr bwMode="auto">
          <a:xfrm>
            <a:off x="2411413" y="1341438"/>
            <a:ext cx="475297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2800" b="1"/>
              <a:t>Ergonomic display  </a:t>
            </a:r>
          </a:p>
        </p:txBody>
      </p:sp>
      <p:sp>
        <p:nvSpPr>
          <p:cNvPr id="46083" name="Rectangle 34"/>
          <p:cNvSpPr>
            <a:spLocks noChangeArrowheads="1"/>
          </p:cNvSpPr>
          <p:nvPr/>
        </p:nvSpPr>
        <p:spPr bwMode="auto">
          <a:xfrm>
            <a:off x="2124075" y="620713"/>
            <a:ext cx="28797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Controller</a:t>
            </a:r>
            <a:r>
              <a:rPr lang="en-US" sz="3600" b="1">
                <a:solidFill>
                  <a:schemeClr val="bg2"/>
                </a:solidFill>
              </a:rPr>
              <a:t> </a:t>
            </a:r>
            <a:r>
              <a:rPr lang="en-US" sz="2800" b="1">
                <a:solidFill>
                  <a:schemeClr val="bg2"/>
                </a:solidFill>
              </a:rPr>
              <a:t> </a:t>
            </a:r>
            <a:endParaRPr lang="en-US" sz="3600" b="1">
              <a:solidFill>
                <a:schemeClr val="bg2"/>
              </a:solidFill>
            </a:endParaRPr>
          </a:p>
        </p:txBody>
      </p:sp>
      <p:pic>
        <p:nvPicPr>
          <p:cNvPr id="46084" name="Picture 36" descr="Nouvell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620713"/>
            <a:ext cx="24479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48"/>
          <p:cNvSpPr>
            <a:spLocks noChangeArrowheads="1"/>
          </p:cNvSpPr>
          <p:nvPr/>
        </p:nvSpPr>
        <p:spPr bwMode="auto">
          <a:xfrm>
            <a:off x="8037513" y="5445125"/>
            <a:ext cx="9271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algn="l" defTabSz="817563" eaLnBrk="0" hangingPunct="0">
              <a:spcBef>
                <a:spcPct val="50000"/>
              </a:spcBef>
            </a:pPr>
            <a:r>
              <a:rPr lang="en-GB" sz="1600">
                <a:solidFill>
                  <a:schemeClr val="bg2"/>
                </a:solidFill>
              </a:rPr>
              <a:t>On / Off</a:t>
            </a:r>
          </a:p>
        </p:txBody>
      </p:sp>
      <p:sp>
        <p:nvSpPr>
          <p:cNvPr id="46086" name="Rectangle 49"/>
          <p:cNvSpPr>
            <a:spLocks noChangeArrowheads="1"/>
          </p:cNvSpPr>
          <p:nvPr/>
        </p:nvSpPr>
        <p:spPr bwMode="auto">
          <a:xfrm>
            <a:off x="6011863" y="5878513"/>
            <a:ext cx="1296987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defTabSz="817563" eaLnBrk="0" hangingPunct="0">
              <a:spcBef>
                <a:spcPct val="50000"/>
              </a:spcBef>
            </a:pPr>
            <a:r>
              <a:rPr lang="en-GB" sz="1600">
                <a:solidFill>
                  <a:schemeClr val="bg2"/>
                </a:solidFill>
              </a:rPr>
              <a:t>Voltage indication </a:t>
            </a:r>
          </a:p>
        </p:txBody>
      </p:sp>
      <p:sp>
        <p:nvSpPr>
          <p:cNvPr id="46087" name="Rectangle 50"/>
          <p:cNvSpPr>
            <a:spLocks noChangeArrowheads="1"/>
          </p:cNvSpPr>
          <p:nvPr/>
        </p:nvSpPr>
        <p:spPr bwMode="auto">
          <a:xfrm>
            <a:off x="107950" y="3001963"/>
            <a:ext cx="17399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defTabSz="817563" eaLnBrk="0" hangingPunct="0">
              <a:spcBef>
                <a:spcPct val="50000"/>
              </a:spcBef>
            </a:pPr>
            <a:r>
              <a:rPr lang="en-GB" sz="1600">
                <a:solidFill>
                  <a:schemeClr val="bg2"/>
                </a:solidFill>
              </a:rPr>
              <a:t>Set point 1/2 selection</a:t>
            </a:r>
          </a:p>
        </p:txBody>
      </p:sp>
      <p:sp>
        <p:nvSpPr>
          <p:cNvPr id="46088" name="Rectangle 51"/>
          <p:cNvSpPr>
            <a:spLocks noChangeArrowheads="1"/>
          </p:cNvSpPr>
          <p:nvPr/>
        </p:nvSpPr>
        <p:spPr bwMode="auto">
          <a:xfrm>
            <a:off x="3116263" y="5878513"/>
            <a:ext cx="13843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algn="l" defTabSz="817563" eaLnBrk="0" hangingPunct="0">
              <a:spcBef>
                <a:spcPct val="50000"/>
              </a:spcBef>
            </a:pPr>
            <a:r>
              <a:rPr lang="en-GB" sz="1600">
                <a:solidFill>
                  <a:schemeClr val="bg2"/>
                </a:solidFill>
              </a:rPr>
              <a:t>Circuit fault</a:t>
            </a:r>
            <a:endParaRPr lang="en-GB" sz="1800">
              <a:solidFill>
                <a:schemeClr val="bg2"/>
              </a:solidFill>
            </a:endParaRPr>
          </a:p>
        </p:txBody>
      </p:sp>
      <p:sp>
        <p:nvSpPr>
          <p:cNvPr id="46089" name="Rectangle 52"/>
          <p:cNvSpPr>
            <a:spLocks noChangeArrowheads="1"/>
          </p:cNvSpPr>
          <p:nvPr/>
        </p:nvSpPr>
        <p:spPr bwMode="auto">
          <a:xfrm>
            <a:off x="4643438" y="5910263"/>
            <a:ext cx="13843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defTabSz="817563" eaLnBrk="0" hangingPunct="0">
              <a:spcBef>
                <a:spcPct val="50000"/>
              </a:spcBef>
            </a:pPr>
            <a:r>
              <a:rPr lang="en-GB" sz="1600">
                <a:solidFill>
                  <a:schemeClr val="bg2"/>
                </a:solidFill>
              </a:rPr>
              <a:t>Reset</a:t>
            </a:r>
            <a:endParaRPr lang="en-GB" sz="1800">
              <a:solidFill>
                <a:schemeClr val="bg2"/>
              </a:solidFill>
            </a:endParaRPr>
          </a:p>
        </p:txBody>
      </p:sp>
      <p:sp>
        <p:nvSpPr>
          <p:cNvPr id="46090" name="Rectangle 53"/>
          <p:cNvSpPr>
            <a:spLocks noChangeArrowheads="1"/>
          </p:cNvSpPr>
          <p:nvPr/>
        </p:nvSpPr>
        <p:spPr bwMode="auto">
          <a:xfrm>
            <a:off x="7796213" y="3030538"/>
            <a:ext cx="13843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defTabSz="817563" eaLnBrk="0" hangingPunct="0">
              <a:spcBef>
                <a:spcPct val="50000"/>
              </a:spcBef>
            </a:pPr>
            <a:r>
              <a:rPr lang="en-GB" sz="1600">
                <a:solidFill>
                  <a:schemeClr val="bg2"/>
                </a:solidFill>
              </a:rPr>
              <a:t>Escape</a:t>
            </a:r>
            <a:endParaRPr lang="en-GB" sz="1800">
              <a:solidFill>
                <a:schemeClr val="bg2"/>
              </a:solidFill>
            </a:endParaRPr>
          </a:p>
        </p:txBody>
      </p:sp>
      <p:sp>
        <p:nvSpPr>
          <p:cNvPr id="46091" name="Rectangle 54"/>
          <p:cNvSpPr>
            <a:spLocks noChangeArrowheads="1"/>
          </p:cNvSpPr>
          <p:nvPr/>
        </p:nvSpPr>
        <p:spPr bwMode="auto">
          <a:xfrm>
            <a:off x="7724775" y="4181475"/>
            <a:ext cx="13843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defTabSz="817563" eaLnBrk="0" hangingPunct="0">
              <a:spcBef>
                <a:spcPct val="50000"/>
              </a:spcBef>
            </a:pPr>
            <a:r>
              <a:rPr lang="en-GB" sz="1600">
                <a:solidFill>
                  <a:schemeClr val="bg2"/>
                </a:solidFill>
              </a:rPr>
              <a:t>Validation</a:t>
            </a:r>
            <a:endParaRPr lang="en-GB" sz="1800">
              <a:solidFill>
                <a:schemeClr val="bg2"/>
              </a:solidFill>
            </a:endParaRPr>
          </a:p>
        </p:txBody>
      </p:sp>
      <p:sp>
        <p:nvSpPr>
          <p:cNvPr id="46092" name="Rectangle 55"/>
          <p:cNvSpPr>
            <a:spLocks noChangeArrowheads="1"/>
          </p:cNvSpPr>
          <p:nvPr/>
        </p:nvSpPr>
        <p:spPr bwMode="auto">
          <a:xfrm>
            <a:off x="684213" y="5589588"/>
            <a:ext cx="16129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algn="l" defTabSz="817563" eaLnBrk="0" hangingPunct="0">
              <a:spcBef>
                <a:spcPct val="50000"/>
              </a:spcBef>
            </a:pPr>
            <a:r>
              <a:rPr lang="en-GB" sz="1600">
                <a:solidFill>
                  <a:schemeClr val="bg2"/>
                </a:solidFill>
              </a:rPr>
              <a:t> General fault</a:t>
            </a:r>
          </a:p>
        </p:txBody>
      </p:sp>
      <p:pic>
        <p:nvPicPr>
          <p:cNvPr id="46093" name="Picture 56" descr="081002_Connect2_Pupit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565400"/>
            <a:ext cx="6119813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4" name="Rectangle 57"/>
          <p:cNvSpPr>
            <a:spLocks noChangeArrowheads="1"/>
          </p:cNvSpPr>
          <p:nvPr/>
        </p:nvSpPr>
        <p:spPr bwMode="auto">
          <a:xfrm>
            <a:off x="3492500" y="2060575"/>
            <a:ext cx="2232025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defTabSz="817563" eaLnBrk="0" hangingPunct="0">
              <a:spcBef>
                <a:spcPct val="50000"/>
              </a:spcBef>
            </a:pPr>
            <a:r>
              <a:rPr lang="en-GB" sz="1600">
                <a:solidFill>
                  <a:schemeClr val="bg2"/>
                </a:solidFill>
              </a:rPr>
              <a:t>LCD screen</a:t>
            </a:r>
          </a:p>
        </p:txBody>
      </p:sp>
      <p:sp>
        <p:nvSpPr>
          <p:cNvPr id="46095" name="Line 58"/>
          <p:cNvSpPr>
            <a:spLocks noChangeShapeType="1"/>
          </p:cNvSpPr>
          <p:nvPr/>
        </p:nvSpPr>
        <p:spPr bwMode="auto">
          <a:xfrm>
            <a:off x="1547813" y="3284538"/>
            <a:ext cx="863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096" name="Line 59"/>
          <p:cNvSpPr>
            <a:spLocks noChangeShapeType="1"/>
          </p:cNvSpPr>
          <p:nvPr/>
        </p:nvSpPr>
        <p:spPr bwMode="auto">
          <a:xfrm flipH="1" flipV="1">
            <a:off x="6948488" y="4652963"/>
            <a:ext cx="1152525" cy="9366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097" name="Line 60"/>
          <p:cNvSpPr>
            <a:spLocks noChangeShapeType="1"/>
          </p:cNvSpPr>
          <p:nvPr/>
        </p:nvSpPr>
        <p:spPr bwMode="auto">
          <a:xfrm flipV="1">
            <a:off x="2051050" y="4581525"/>
            <a:ext cx="1512888" cy="10080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098" name="Line 61"/>
          <p:cNvSpPr>
            <a:spLocks noChangeShapeType="1"/>
          </p:cNvSpPr>
          <p:nvPr/>
        </p:nvSpPr>
        <p:spPr bwMode="auto">
          <a:xfrm flipV="1">
            <a:off x="3995738" y="4652963"/>
            <a:ext cx="0" cy="12239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099" name="Line 62"/>
          <p:cNvSpPr>
            <a:spLocks noChangeShapeType="1"/>
          </p:cNvSpPr>
          <p:nvPr/>
        </p:nvSpPr>
        <p:spPr bwMode="auto">
          <a:xfrm flipV="1">
            <a:off x="5364163" y="4581525"/>
            <a:ext cx="503237" cy="13684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00" name="Line 63"/>
          <p:cNvSpPr>
            <a:spLocks noChangeShapeType="1"/>
          </p:cNvSpPr>
          <p:nvPr/>
        </p:nvSpPr>
        <p:spPr bwMode="auto">
          <a:xfrm flipH="1" flipV="1">
            <a:off x="6372225" y="4797425"/>
            <a:ext cx="215900" cy="11525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01" name="Line 64"/>
          <p:cNvSpPr>
            <a:spLocks noChangeShapeType="1"/>
          </p:cNvSpPr>
          <p:nvPr/>
        </p:nvSpPr>
        <p:spPr bwMode="auto">
          <a:xfrm flipV="1">
            <a:off x="1692275" y="4076700"/>
            <a:ext cx="792163" cy="431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02" name="Line 65"/>
          <p:cNvSpPr>
            <a:spLocks noChangeShapeType="1"/>
          </p:cNvSpPr>
          <p:nvPr/>
        </p:nvSpPr>
        <p:spPr bwMode="auto">
          <a:xfrm flipH="1" flipV="1">
            <a:off x="7019925" y="3716338"/>
            <a:ext cx="1008063" cy="5048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03" name="Line 66"/>
          <p:cNvSpPr>
            <a:spLocks noChangeShapeType="1"/>
          </p:cNvSpPr>
          <p:nvPr/>
        </p:nvSpPr>
        <p:spPr bwMode="auto">
          <a:xfrm flipH="1">
            <a:off x="6372225" y="3213100"/>
            <a:ext cx="1584325" cy="3603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04" name="Line 67"/>
          <p:cNvSpPr>
            <a:spLocks noChangeShapeType="1"/>
          </p:cNvSpPr>
          <p:nvPr/>
        </p:nvSpPr>
        <p:spPr bwMode="auto">
          <a:xfrm>
            <a:off x="4716463" y="2420938"/>
            <a:ext cx="0" cy="9366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05" name="Rectangle 68"/>
          <p:cNvSpPr>
            <a:spLocks noChangeArrowheads="1"/>
          </p:cNvSpPr>
          <p:nvPr/>
        </p:nvSpPr>
        <p:spPr bwMode="auto">
          <a:xfrm>
            <a:off x="0" y="4441825"/>
            <a:ext cx="1836738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defTabSz="817563" eaLnBrk="0" hangingPunct="0">
              <a:spcBef>
                <a:spcPct val="50000"/>
              </a:spcBef>
            </a:pPr>
            <a:r>
              <a:rPr lang="en-GB" sz="1600">
                <a:solidFill>
                  <a:schemeClr val="bg2"/>
                </a:solidFill>
              </a:rPr>
              <a:t> Heating/Cooling selection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Line 7"/>
          <p:cNvSpPr>
            <a:spLocks noChangeShapeType="1"/>
          </p:cNvSpPr>
          <p:nvPr/>
        </p:nvSpPr>
        <p:spPr bwMode="auto">
          <a:xfrm>
            <a:off x="7308850" y="3956050"/>
            <a:ext cx="0" cy="708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07" name="Line 8"/>
          <p:cNvSpPr>
            <a:spLocks noChangeShapeType="1"/>
          </p:cNvSpPr>
          <p:nvPr/>
        </p:nvSpPr>
        <p:spPr bwMode="auto">
          <a:xfrm flipV="1">
            <a:off x="8316913" y="3933825"/>
            <a:ext cx="0" cy="708025"/>
          </a:xfrm>
          <a:prstGeom prst="line">
            <a:avLst/>
          </a:prstGeom>
          <a:noFill/>
          <a:ln w="3175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47108" name="Picture 11" descr="Nouvell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620713"/>
            <a:ext cx="24479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12" descr="081002_Connect2_Pupit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636838"/>
            <a:ext cx="277177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Rectangle 14"/>
          <p:cNvSpPr>
            <a:spLocks noChangeArrowheads="1"/>
          </p:cNvSpPr>
          <p:nvPr/>
        </p:nvSpPr>
        <p:spPr bwMode="auto">
          <a:xfrm>
            <a:off x="539750" y="1989138"/>
            <a:ext cx="7019925" cy="322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lnSpc>
                <a:spcPct val="75000"/>
              </a:lnSpc>
              <a:spcBef>
                <a:spcPct val="50000"/>
              </a:spcBef>
              <a:buFontTx/>
              <a:buBlip>
                <a:blip r:embed="rId5"/>
              </a:buBlip>
            </a:pPr>
            <a:r>
              <a:rPr lang="en-GB" sz="2300" b="1">
                <a:solidFill>
                  <a:srgbClr val="0000FF"/>
                </a:solidFill>
              </a:rPr>
              <a:t>Available free voltage contacts inputs :</a:t>
            </a:r>
            <a:endParaRPr lang="en-GB" b="1">
              <a:solidFill>
                <a:srgbClr val="0000FF"/>
              </a:solidFill>
            </a:endParaRPr>
          </a:p>
          <a:p>
            <a:pPr lvl="1" algn="l" eaLnBrk="0" hangingPunct="0">
              <a:lnSpc>
                <a:spcPct val="6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6"/>
              </a:buBlip>
            </a:pPr>
            <a:r>
              <a:rPr lang="en-GB"/>
              <a:t> </a:t>
            </a:r>
            <a:r>
              <a:rPr lang="en-GB">
                <a:solidFill>
                  <a:schemeClr val="bg2"/>
                </a:solidFill>
              </a:rPr>
              <a:t>Unit and pump ON/OFF contact                                                                    </a:t>
            </a:r>
          </a:p>
          <a:p>
            <a:pPr lvl="1" algn="l" eaLnBrk="0" hangingPunct="0">
              <a:lnSpc>
                <a:spcPct val="6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6"/>
              </a:buBlip>
            </a:pPr>
            <a:r>
              <a:rPr lang="en-GB">
                <a:solidFill>
                  <a:schemeClr val="bg2"/>
                </a:solidFill>
              </a:rPr>
              <a:t> Compressor load shedding</a:t>
            </a:r>
          </a:p>
          <a:p>
            <a:pPr lvl="1" algn="l" eaLnBrk="0" hangingPunct="0">
              <a:lnSpc>
                <a:spcPct val="6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6"/>
              </a:buBlip>
            </a:pPr>
            <a:r>
              <a:rPr lang="en-GB">
                <a:solidFill>
                  <a:schemeClr val="bg2"/>
                </a:solidFill>
              </a:rPr>
              <a:t> Set point 1/2 selection</a:t>
            </a:r>
          </a:p>
          <a:p>
            <a:pPr lvl="1" algn="l" eaLnBrk="0" hangingPunct="0">
              <a:lnSpc>
                <a:spcPct val="6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6"/>
              </a:buBlip>
            </a:pPr>
            <a:r>
              <a:rPr lang="en-GB">
                <a:solidFill>
                  <a:schemeClr val="bg2"/>
                </a:solidFill>
              </a:rPr>
              <a:t> HEATING / COOLING mode selection</a:t>
            </a:r>
          </a:p>
          <a:p>
            <a:pPr lvl="1" algn="l" eaLnBrk="0" hangingPunct="0">
              <a:lnSpc>
                <a:spcPct val="6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6"/>
              </a:buBlip>
            </a:pPr>
            <a:r>
              <a:rPr lang="en-GB">
                <a:solidFill>
                  <a:schemeClr val="bg2"/>
                </a:solidFill>
              </a:rPr>
              <a:t> Set point control by 4-20mA SIGNAL</a:t>
            </a:r>
          </a:p>
          <a:p>
            <a:pPr algn="l" eaLnBrk="0" hangingPunct="0">
              <a:spcBef>
                <a:spcPct val="50000"/>
              </a:spcBef>
              <a:buFontTx/>
              <a:buBlip>
                <a:blip r:embed="rId7"/>
              </a:buBlip>
            </a:pPr>
            <a:r>
              <a:rPr lang="en-GB" sz="2300" b="1">
                <a:solidFill>
                  <a:srgbClr val="FF0000"/>
                </a:solidFill>
              </a:rPr>
              <a:t>Available free voltage contacts outputs :</a:t>
            </a:r>
            <a:endParaRPr lang="en-GB" b="1">
              <a:solidFill>
                <a:srgbClr val="FF0000"/>
              </a:solidFill>
            </a:endParaRPr>
          </a:p>
          <a:p>
            <a:pPr lvl="1" algn="l" eaLnBrk="0" hangingPunct="0">
              <a:lnSpc>
                <a:spcPct val="6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8"/>
              </a:buBlip>
            </a:pPr>
            <a:r>
              <a:rPr lang="en-GB"/>
              <a:t> </a:t>
            </a:r>
            <a:r>
              <a:rPr lang="en-GB">
                <a:solidFill>
                  <a:schemeClr val="bg2"/>
                </a:solidFill>
              </a:rPr>
              <a:t>General fault of the unit</a:t>
            </a:r>
          </a:p>
          <a:p>
            <a:pPr lvl="1" algn="l" eaLnBrk="0" hangingPunct="0">
              <a:lnSpc>
                <a:spcPct val="60000"/>
              </a:lnSpc>
              <a:spcBef>
                <a:spcPct val="50000"/>
              </a:spcBef>
              <a:buSzPct val="70000"/>
              <a:buFont typeface="Monotype Sorts" pitchFamily="2" charset="2"/>
              <a:buBlip>
                <a:blip r:embed="rId8"/>
              </a:buBlip>
            </a:pPr>
            <a:r>
              <a:rPr lang="en-GB">
                <a:solidFill>
                  <a:schemeClr val="bg2"/>
                </a:solidFill>
              </a:rPr>
              <a:t> Pump control</a:t>
            </a:r>
          </a:p>
        </p:txBody>
      </p:sp>
      <p:sp>
        <p:nvSpPr>
          <p:cNvPr id="47111" name="Rectangle 15"/>
          <p:cNvSpPr>
            <a:spLocks noChangeArrowheads="1"/>
          </p:cNvSpPr>
          <p:nvPr/>
        </p:nvSpPr>
        <p:spPr bwMode="auto">
          <a:xfrm>
            <a:off x="2124075" y="620713"/>
            <a:ext cx="28797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Controller</a:t>
            </a:r>
            <a:r>
              <a:rPr lang="en-US" sz="3600" b="1">
                <a:solidFill>
                  <a:schemeClr val="bg2"/>
                </a:solidFill>
              </a:rPr>
              <a:t> </a:t>
            </a:r>
            <a:r>
              <a:rPr lang="en-US" sz="2800" b="1">
                <a:solidFill>
                  <a:schemeClr val="bg2"/>
                </a:solidFill>
              </a:rPr>
              <a:t> </a:t>
            </a:r>
            <a:endParaRPr lang="en-US" sz="3600" b="1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19" name="Group 27"/>
          <p:cNvGrpSpPr>
            <a:grpSpLocks/>
          </p:cNvGrpSpPr>
          <p:nvPr/>
        </p:nvGrpSpPr>
        <p:grpSpPr bwMode="auto">
          <a:xfrm>
            <a:off x="7037388" y="4133850"/>
            <a:ext cx="1708150" cy="1801813"/>
            <a:chOff x="4433" y="2604"/>
            <a:chExt cx="1076" cy="1135"/>
          </a:xfrm>
        </p:grpSpPr>
        <p:sp>
          <p:nvSpPr>
            <p:cNvPr id="52237" name="Text Box 8"/>
            <p:cNvSpPr txBox="1">
              <a:spLocks noChangeArrowheads="1"/>
            </p:cNvSpPr>
            <p:nvPr/>
          </p:nvSpPr>
          <p:spPr bwMode="auto">
            <a:xfrm>
              <a:off x="4433" y="3519"/>
              <a:ext cx="1076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/>
              <a:r>
                <a:rPr lang="fr-FR" sz="1600" b="1">
                  <a:solidFill>
                    <a:srgbClr val="0000FF"/>
                  </a:solidFill>
                </a:rPr>
                <a:t>230 V-1Ph-50Hz</a:t>
              </a:r>
            </a:p>
          </p:txBody>
        </p:sp>
        <p:sp>
          <p:nvSpPr>
            <p:cNvPr id="52238" name="Line 9"/>
            <p:cNvSpPr>
              <a:spLocks noChangeShapeType="1"/>
            </p:cNvSpPr>
            <p:nvPr/>
          </p:nvSpPr>
          <p:spPr bwMode="auto">
            <a:xfrm flipV="1">
              <a:off x="5165" y="2604"/>
              <a:ext cx="0" cy="9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9403" name="Rectangle 11"/>
          <p:cNvSpPr>
            <a:spLocks noChangeArrowheads="1"/>
          </p:cNvSpPr>
          <p:nvPr/>
        </p:nvSpPr>
        <p:spPr bwMode="auto">
          <a:xfrm>
            <a:off x="1042988" y="2727325"/>
            <a:ext cx="5616575" cy="365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GB" sz="2400" dirty="0"/>
              <a:t> </a:t>
            </a:r>
            <a:r>
              <a:rPr lang="en-GB" sz="2400" b="1" dirty="0"/>
              <a:t>Free contact relay card</a:t>
            </a:r>
            <a:endParaRPr lang="en-GB" dirty="0"/>
          </a:p>
          <a:p>
            <a:pPr lvl="1" algn="l" eaLnBrk="0" hangingPunct="0">
              <a:spcBef>
                <a:spcPct val="50000"/>
              </a:spcBef>
              <a:buSzPct val="75000"/>
              <a:buFont typeface="Monotype Sorts" pitchFamily="2" charset="2"/>
              <a:buBlip>
                <a:blip r:embed="rId4"/>
              </a:buBlip>
            </a:pPr>
            <a:r>
              <a:rPr lang="en-GB" dirty="0"/>
              <a:t> </a:t>
            </a:r>
            <a:r>
              <a:rPr lang="en-GB" dirty="0">
                <a:solidFill>
                  <a:schemeClr val="bg2"/>
                </a:solidFill>
              </a:rPr>
              <a:t>Water flow fault                                                         </a:t>
            </a:r>
          </a:p>
          <a:p>
            <a:pPr lvl="1" algn="l" eaLnBrk="0" hangingPunct="0">
              <a:spcBef>
                <a:spcPct val="50000"/>
              </a:spcBef>
              <a:buSzPct val="75000"/>
              <a:buFont typeface="Monotype Sorts" pitchFamily="2" charset="2"/>
              <a:buBlip>
                <a:blip r:embed="rId4"/>
              </a:buBlip>
            </a:pPr>
            <a:r>
              <a:rPr lang="en-GB" dirty="0">
                <a:solidFill>
                  <a:schemeClr val="bg2"/>
                </a:solidFill>
              </a:rPr>
              <a:t> Antifreeze fault                                                                                                                                          </a:t>
            </a:r>
          </a:p>
          <a:p>
            <a:pPr lvl="1" algn="l" eaLnBrk="0" hangingPunct="0">
              <a:spcBef>
                <a:spcPct val="50000"/>
              </a:spcBef>
              <a:buSzPct val="75000"/>
              <a:buFont typeface="Monotype Sorts" pitchFamily="2" charset="2"/>
              <a:buBlip>
                <a:blip r:embed="rId4"/>
              </a:buBlip>
            </a:pPr>
            <a:r>
              <a:rPr lang="en-GB" dirty="0">
                <a:solidFill>
                  <a:schemeClr val="bg2"/>
                </a:solidFill>
              </a:rPr>
              <a:t> HP and LP fault                          </a:t>
            </a:r>
          </a:p>
          <a:p>
            <a:pPr lvl="1" algn="l" eaLnBrk="0" hangingPunct="0">
              <a:spcBef>
                <a:spcPct val="50000"/>
              </a:spcBef>
              <a:buSzPct val="75000"/>
              <a:buFont typeface="Monotype Sorts" pitchFamily="2" charset="2"/>
              <a:buBlip>
                <a:blip r:embed="rId4"/>
              </a:buBlip>
            </a:pPr>
            <a:r>
              <a:rPr lang="en-GB" dirty="0">
                <a:solidFill>
                  <a:schemeClr val="bg2"/>
                </a:solidFill>
              </a:rPr>
              <a:t> Compressors stage fault                                         </a:t>
            </a:r>
          </a:p>
          <a:p>
            <a:pPr lvl="1" algn="l" eaLnBrk="0" hangingPunct="0">
              <a:spcBef>
                <a:spcPct val="50000"/>
              </a:spcBef>
              <a:buSzPct val="75000"/>
              <a:buFont typeface="Monotype Sorts" pitchFamily="2" charset="2"/>
              <a:buBlip>
                <a:blip r:embed="rId4"/>
              </a:buBlip>
            </a:pPr>
            <a:r>
              <a:rPr lang="en-GB" dirty="0">
                <a:solidFill>
                  <a:schemeClr val="bg2"/>
                </a:solidFill>
              </a:rPr>
              <a:t> Fans fault (air / water unit)                            </a:t>
            </a:r>
          </a:p>
          <a:p>
            <a:pPr lvl="1" algn="l" eaLnBrk="0" hangingPunct="0">
              <a:spcBef>
                <a:spcPct val="50000"/>
              </a:spcBef>
              <a:buSzPct val="75000"/>
              <a:buFont typeface="Monotype Sorts" pitchFamily="2" charset="2"/>
              <a:buBlip>
                <a:blip r:embed="rId4"/>
              </a:buBlip>
            </a:pPr>
            <a:r>
              <a:rPr lang="en-GB" dirty="0">
                <a:solidFill>
                  <a:schemeClr val="bg2"/>
                </a:solidFill>
              </a:rPr>
              <a:t> Discharge temperature fault                           </a:t>
            </a:r>
          </a:p>
          <a:p>
            <a:pPr lvl="1" algn="l" eaLnBrk="0" hangingPunct="0">
              <a:spcBef>
                <a:spcPct val="50000"/>
              </a:spcBef>
              <a:buSzPct val="75000"/>
              <a:buFont typeface="Monotype Sorts" pitchFamily="2" charset="2"/>
              <a:buBlip>
                <a:blip r:embed="rId4"/>
              </a:buBlip>
            </a:pPr>
            <a:r>
              <a:rPr lang="en-GB" dirty="0">
                <a:solidFill>
                  <a:schemeClr val="bg2"/>
                </a:solidFill>
              </a:rPr>
              <a:t> Compressors stage status</a:t>
            </a:r>
            <a:r>
              <a:rPr lang="en-GB" dirty="0"/>
              <a:t>                                       </a:t>
            </a:r>
          </a:p>
        </p:txBody>
      </p:sp>
      <p:sp>
        <p:nvSpPr>
          <p:cNvPr id="52228" name="Text Box 19"/>
          <p:cNvSpPr txBox="1">
            <a:spLocks noChangeArrowheads="1"/>
          </p:cNvSpPr>
          <p:nvPr/>
        </p:nvSpPr>
        <p:spPr bwMode="auto">
          <a:xfrm>
            <a:off x="1651000" y="1436688"/>
            <a:ext cx="184150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fr-FR" sz="1600"/>
          </a:p>
        </p:txBody>
      </p:sp>
      <p:pic>
        <p:nvPicPr>
          <p:cNvPr id="52229" name="Picture 22" descr="Nouvelle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92150"/>
            <a:ext cx="2089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9418" name="Group 26"/>
          <p:cNvGrpSpPr>
            <a:grpSpLocks/>
          </p:cNvGrpSpPr>
          <p:nvPr/>
        </p:nvGrpSpPr>
        <p:grpSpPr bwMode="auto">
          <a:xfrm>
            <a:off x="684213" y="836613"/>
            <a:ext cx="8207375" cy="3436937"/>
            <a:chOff x="431" y="527"/>
            <a:chExt cx="5170" cy="2165"/>
          </a:xfrm>
        </p:grpSpPr>
        <p:sp>
          <p:nvSpPr>
            <p:cNvPr id="52232" name="Line 5"/>
            <p:cNvSpPr>
              <a:spLocks noChangeShapeType="1"/>
            </p:cNvSpPr>
            <p:nvPr/>
          </p:nvSpPr>
          <p:spPr bwMode="auto">
            <a:xfrm flipH="1">
              <a:off x="1505" y="1244"/>
              <a:ext cx="3216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2233" name="Line 6"/>
            <p:cNvSpPr>
              <a:spLocks noChangeShapeType="1"/>
            </p:cNvSpPr>
            <p:nvPr/>
          </p:nvSpPr>
          <p:spPr bwMode="auto">
            <a:xfrm flipH="1">
              <a:off x="4694" y="1244"/>
              <a:ext cx="4" cy="723"/>
            </a:xfrm>
            <a:prstGeom prst="line">
              <a:avLst/>
            </a:prstGeom>
            <a:noFill/>
            <a:ln w="635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52234" name="Picture 15" descr="0701N06_XtraConnect_Cart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8" y="1884"/>
              <a:ext cx="1383" cy="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5" name="Text Box 20"/>
            <p:cNvSpPr txBox="1">
              <a:spLocks noChangeArrowheads="1"/>
            </p:cNvSpPr>
            <p:nvPr/>
          </p:nvSpPr>
          <p:spPr bwMode="auto">
            <a:xfrm>
              <a:off x="2066" y="932"/>
              <a:ext cx="2784" cy="5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sz="2400"/>
                <a:t>RS 485 </a:t>
              </a:r>
              <a:r>
                <a:rPr lang="fr-FR" sz="1800"/>
                <a:t>(2 shielded wires)  </a:t>
              </a:r>
            </a:p>
            <a:p>
              <a:pPr>
                <a:spcBef>
                  <a:spcPct val="50000"/>
                </a:spcBef>
              </a:pPr>
              <a:r>
                <a:rPr lang="fr-FR" sz="1800"/>
                <a:t> 1000 meters maxi</a:t>
              </a:r>
            </a:p>
          </p:txBody>
        </p:sp>
        <p:pic>
          <p:nvPicPr>
            <p:cNvPr id="52236" name="Picture 24" descr="_DSC0007_bd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527"/>
              <a:ext cx="1134" cy="1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2231" name="Rectangle 25"/>
          <p:cNvSpPr>
            <a:spLocks noChangeArrowheads="1"/>
          </p:cNvSpPr>
          <p:nvPr/>
        </p:nvSpPr>
        <p:spPr bwMode="auto">
          <a:xfrm>
            <a:off x="2771775" y="620713"/>
            <a:ext cx="345757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chemeClr val="bg2"/>
                </a:solidFill>
              </a:rPr>
              <a:t>Communication 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 rot="21398921">
            <a:off x="98352" y="1700689"/>
            <a:ext cx="395536" cy="43155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5602" name="Picture 5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0480" y="5409745"/>
            <a:ext cx="2270128" cy="139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6" descr="0701N06_XtraConnect_Cart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8142" y="757104"/>
            <a:ext cx="19081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1083" y="2539102"/>
            <a:ext cx="1357312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1" name="Text Box 18"/>
          <p:cNvSpPr txBox="1">
            <a:spLocks noChangeArrowheads="1"/>
          </p:cNvSpPr>
          <p:nvPr/>
        </p:nvSpPr>
        <p:spPr bwMode="auto">
          <a:xfrm>
            <a:off x="2179635" y="2996952"/>
            <a:ext cx="55616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200" b="1" dirty="0">
                <a:solidFill>
                  <a:schemeClr val="bg2"/>
                </a:solidFill>
                <a:latin typeface="Arial" charset="0"/>
              </a:rPr>
              <a:t>Sortie RS 485  MODBUS-JBUS (standard) / MODBUS TCP – Ethernet</a:t>
            </a:r>
          </a:p>
        </p:txBody>
      </p:sp>
      <p:sp>
        <p:nvSpPr>
          <p:cNvPr id="25612" name="Text Box 19"/>
          <p:cNvSpPr txBox="1">
            <a:spLocks noChangeArrowheads="1"/>
          </p:cNvSpPr>
          <p:nvPr/>
        </p:nvSpPr>
        <p:spPr bwMode="auto">
          <a:xfrm>
            <a:off x="5435296" y="3296017"/>
            <a:ext cx="212551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200" b="1" dirty="0">
                <a:solidFill>
                  <a:schemeClr val="bg2"/>
                </a:solidFill>
                <a:latin typeface="Arial" charset="0"/>
              </a:rPr>
              <a:t>BACNET &amp; LON (option)</a:t>
            </a:r>
          </a:p>
        </p:txBody>
      </p:sp>
      <p:pic>
        <p:nvPicPr>
          <p:cNvPr id="25615" name="Picture 34" descr="Carte aeroConnect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7990" y="6209506"/>
            <a:ext cx="792163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Picture 36" descr="CIAT aeroconnect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4420" y="5407472"/>
            <a:ext cx="1370013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7" name="Picture 37" descr="_DSC0007_bd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852738"/>
            <a:ext cx="1800225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8" name="Line 38"/>
          <p:cNvSpPr>
            <a:spLocks noChangeShapeType="1"/>
          </p:cNvSpPr>
          <p:nvPr/>
        </p:nvSpPr>
        <p:spPr bwMode="auto">
          <a:xfrm>
            <a:off x="1476375" y="3213100"/>
            <a:ext cx="0" cy="1871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5620" name="Line 40"/>
          <p:cNvSpPr>
            <a:spLocks noChangeShapeType="1"/>
          </p:cNvSpPr>
          <p:nvPr/>
        </p:nvSpPr>
        <p:spPr bwMode="auto">
          <a:xfrm flipV="1">
            <a:off x="1476375" y="1792013"/>
            <a:ext cx="3960019" cy="1448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5622" name="Line 42"/>
          <p:cNvSpPr>
            <a:spLocks noChangeShapeType="1"/>
          </p:cNvSpPr>
          <p:nvPr/>
        </p:nvSpPr>
        <p:spPr bwMode="auto">
          <a:xfrm flipV="1">
            <a:off x="1476375" y="3213100"/>
            <a:ext cx="6267958" cy="26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5623" name="Line 43"/>
          <p:cNvSpPr>
            <a:spLocks noChangeShapeType="1"/>
          </p:cNvSpPr>
          <p:nvPr/>
        </p:nvSpPr>
        <p:spPr bwMode="auto">
          <a:xfrm>
            <a:off x="1476375" y="3213100"/>
            <a:ext cx="1655763" cy="2087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25624" name="Picture 45" descr="_DSC0007_bd"/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5157788"/>
            <a:ext cx="1223963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7" name="Picture 12" descr="Ecran Easy CIATControl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1083" y="4731544"/>
            <a:ext cx="1512888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8" name="Line 52"/>
          <p:cNvSpPr>
            <a:spLocks noChangeShapeType="1"/>
          </p:cNvSpPr>
          <p:nvPr/>
        </p:nvSpPr>
        <p:spPr bwMode="auto">
          <a:xfrm>
            <a:off x="1619249" y="3284538"/>
            <a:ext cx="6337127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5629" name="Text Box 53"/>
          <p:cNvSpPr txBox="1">
            <a:spLocks noChangeArrowheads="1"/>
          </p:cNvSpPr>
          <p:nvPr/>
        </p:nvSpPr>
        <p:spPr bwMode="auto">
          <a:xfrm rot="955514">
            <a:off x="3825625" y="4058550"/>
            <a:ext cx="286608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200" b="1" dirty="0">
                <a:solidFill>
                  <a:schemeClr val="bg2"/>
                </a:solidFill>
                <a:latin typeface="Arial" charset="0"/>
              </a:rPr>
              <a:t>HYSYS   </a:t>
            </a:r>
            <a:r>
              <a:rPr lang="fr-FR" sz="1200" b="1" dirty="0" err="1">
                <a:solidFill>
                  <a:schemeClr val="bg2"/>
                </a:solidFill>
                <a:latin typeface="Arial" charset="0"/>
              </a:rPr>
              <a:t>Easy</a:t>
            </a:r>
            <a:r>
              <a:rPr lang="fr-FR" sz="1200" b="1" dirty="0">
                <a:solidFill>
                  <a:schemeClr val="bg2"/>
                </a:solidFill>
                <a:latin typeface="Arial" charset="0"/>
              </a:rPr>
              <a:t> &amp; Smart </a:t>
            </a:r>
            <a:r>
              <a:rPr lang="fr-FR" sz="1200" b="1" dirty="0" err="1">
                <a:solidFill>
                  <a:schemeClr val="bg2"/>
                </a:solidFill>
                <a:latin typeface="Arial" charset="0"/>
              </a:rPr>
              <a:t>CIATControl</a:t>
            </a:r>
            <a:endParaRPr lang="fr-FR" sz="1200" b="1" dirty="0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32" name="Picture 7" descr="PC_Coffret_1 (2)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394" y="5185172"/>
            <a:ext cx="1314990" cy="164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Line 43"/>
          <p:cNvSpPr>
            <a:spLocks noChangeShapeType="1"/>
          </p:cNvSpPr>
          <p:nvPr/>
        </p:nvSpPr>
        <p:spPr bwMode="auto">
          <a:xfrm>
            <a:off x="1628774" y="3365499"/>
            <a:ext cx="3807620" cy="23435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" name="Text Box 53"/>
          <p:cNvSpPr txBox="1">
            <a:spLocks noChangeArrowheads="1"/>
          </p:cNvSpPr>
          <p:nvPr/>
        </p:nvSpPr>
        <p:spPr bwMode="auto">
          <a:xfrm rot="1833573">
            <a:off x="2261136" y="4512667"/>
            <a:ext cx="35847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200" b="1" dirty="0">
                <a:solidFill>
                  <a:schemeClr val="bg2"/>
                </a:solidFill>
                <a:latin typeface="Arial" charset="0"/>
              </a:rPr>
              <a:t>POLE ENERGY </a:t>
            </a:r>
            <a:r>
              <a:rPr lang="fr-FR" sz="1200" b="1" dirty="0" err="1">
                <a:solidFill>
                  <a:schemeClr val="bg2"/>
                </a:solidFill>
                <a:latin typeface="Arial" charset="0"/>
              </a:rPr>
              <a:t>Power’Control</a:t>
            </a:r>
            <a:r>
              <a:rPr lang="fr-FR" sz="1200" b="1" dirty="0">
                <a:solidFill>
                  <a:schemeClr val="bg2"/>
                </a:solidFill>
                <a:latin typeface="Arial" charset="0"/>
              </a:rPr>
              <a:t> – </a:t>
            </a:r>
            <a:r>
              <a:rPr lang="fr-FR" sz="1200" b="1" dirty="0" err="1">
                <a:solidFill>
                  <a:schemeClr val="bg2"/>
                </a:solidFill>
                <a:latin typeface="Arial" charset="0"/>
              </a:rPr>
              <a:t>Cristo’Control</a:t>
            </a:r>
            <a:endParaRPr lang="fr-FR" sz="1200" b="1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 rot="20430499">
            <a:off x="1950841" y="2121977"/>
            <a:ext cx="3600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200" b="1" dirty="0">
                <a:solidFill>
                  <a:schemeClr val="bg2"/>
                </a:solidFill>
                <a:latin typeface="Arial" charset="0"/>
              </a:rPr>
              <a:t>Free voltage contacts </a:t>
            </a:r>
            <a:r>
              <a:rPr lang="fr-FR" sz="1200" b="1" dirty="0" err="1">
                <a:solidFill>
                  <a:schemeClr val="bg2"/>
                </a:solidFill>
                <a:latin typeface="Arial" charset="0"/>
              </a:rPr>
              <a:t>relay</a:t>
            </a:r>
            <a:r>
              <a:rPr lang="fr-FR" sz="1200" b="1" dirty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fr-FR" sz="1200" b="1" dirty="0" err="1">
                <a:solidFill>
                  <a:schemeClr val="bg2"/>
                </a:solidFill>
                <a:latin typeface="Arial" charset="0"/>
              </a:rPr>
              <a:t>card</a:t>
            </a:r>
            <a:r>
              <a:rPr lang="fr-FR" sz="1200" b="1" dirty="0">
                <a:solidFill>
                  <a:schemeClr val="bg2"/>
                </a:solidFill>
                <a:latin typeface="Arial" charset="0"/>
              </a:rPr>
              <a:t> (option)</a:t>
            </a:r>
          </a:p>
        </p:txBody>
      </p:sp>
      <p:sp>
        <p:nvSpPr>
          <p:cNvPr id="38" name="Text Box 24"/>
          <p:cNvSpPr txBox="1">
            <a:spLocks noChangeArrowheads="1"/>
          </p:cNvSpPr>
          <p:nvPr/>
        </p:nvSpPr>
        <p:spPr bwMode="auto">
          <a:xfrm>
            <a:off x="1024731" y="6361385"/>
            <a:ext cx="1279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400" b="1">
                <a:solidFill>
                  <a:schemeClr val="bg2"/>
                </a:solidFill>
                <a:latin typeface="Arial" charset="0"/>
              </a:rPr>
              <a:t>Master/Slave</a:t>
            </a:r>
          </a:p>
        </p:txBody>
      </p:sp>
      <p:sp>
        <p:nvSpPr>
          <p:cNvPr id="39" name="Rectangle 20"/>
          <p:cNvSpPr>
            <a:spLocks noChangeArrowheads="1"/>
          </p:cNvSpPr>
          <p:nvPr/>
        </p:nvSpPr>
        <p:spPr bwMode="auto">
          <a:xfrm>
            <a:off x="-63501" y="-1977"/>
            <a:ext cx="2240895" cy="406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2000" dirty="0">
                <a:solidFill>
                  <a:schemeClr val="bg2"/>
                </a:solidFill>
                <a:latin typeface="Arial" charset="0"/>
              </a:rPr>
              <a:t>Communication  </a:t>
            </a:r>
          </a:p>
        </p:txBody>
      </p:sp>
      <p:grpSp>
        <p:nvGrpSpPr>
          <p:cNvPr id="40" name="Groupe 39"/>
          <p:cNvGrpSpPr/>
          <p:nvPr/>
        </p:nvGrpSpPr>
        <p:grpSpPr>
          <a:xfrm>
            <a:off x="1476374" y="555649"/>
            <a:ext cx="2249629" cy="2678107"/>
            <a:chOff x="1476374" y="555649"/>
            <a:chExt cx="2249629" cy="2678107"/>
          </a:xfrm>
        </p:grpSpPr>
        <p:grpSp>
          <p:nvGrpSpPr>
            <p:cNvPr id="41" name="Groupe 40"/>
            <p:cNvGrpSpPr/>
            <p:nvPr/>
          </p:nvGrpSpPr>
          <p:grpSpPr>
            <a:xfrm>
              <a:off x="1755238" y="555649"/>
              <a:ext cx="1970765" cy="1236364"/>
              <a:chOff x="1348462" y="1430079"/>
              <a:chExt cx="6778628" cy="4603437"/>
            </a:xfrm>
          </p:grpSpPr>
          <p:pic>
            <p:nvPicPr>
              <p:cNvPr id="44" name="Image 43"/>
              <p:cNvPicPr>
                <a:picLocks noChangeAspect="1"/>
              </p:cNvPicPr>
              <p:nvPr/>
            </p:nvPicPr>
            <p:blipFill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282607" y="1430079"/>
                <a:ext cx="5844483" cy="4257815"/>
              </a:xfrm>
              <a:prstGeom prst="rect">
                <a:avLst/>
              </a:prstGeom>
            </p:spPr>
          </p:pic>
          <p:pic>
            <p:nvPicPr>
              <p:cNvPr id="45" name="Picture 2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072209" y="1912316"/>
                <a:ext cx="4279038" cy="2318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" name="Image 45"/>
              <p:cNvPicPr>
                <a:picLocks noChangeAspect="1"/>
              </p:cNvPicPr>
              <p:nvPr/>
            </p:nvPicPr>
            <p:blipFill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348462" y="2903478"/>
                <a:ext cx="2627159" cy="3130038"/>
              </a:xfrm>
              <a:prstGeom prst="rect">
                <a:avLst/>
              </a:prstGeom>
            </p:spPr>
          </p:pic>
        </p:grp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 flipV="1">
              <a:off x="1476374" y="1492249"/>
              <a:ext cx="1402040" cy="17415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7" name="Picture 21" descr="C:\Users\poer\Desktop\RESUME\QUICKWINS\Control\LOGO SOURCE\Librairie ConnectTouch\61x51\Menu.Broadcast.png">
            <a:extLst>
              <a:ext uri="{FF2B5EF4-FFF2-40B4-BE49-F238E27FC236}">
                <a16:creationId xmlns:a16="http://schemas.microsoft.com/office/drawing/2014/main" id="{3F82934D-AC0E-40DF-93CD-EBDE303DF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7904" y="961979"/>
            <a:ext cx="465137" cy="38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4F87840F-06EC-4A9A-AB50-E038A878835E}"/>
              </a:ext>
            </a:extLst>
          </p:cNvPr>
          <p:cNvSpPr txBox="1"/>
          <p:nvPr/>
        </p:nvSpPr>
        <p:spPr>
          <a:xfrm rot="18522749">
            <a:off x="1036916" y="1880269"/>
            <a:ext cx="2316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ABOUND HVAC </a:t>
            </a:r>
          </a:p>
          <a:p>
            <a:r>
              <a:rPr lang="fr-FR" sz="1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  <a:p>
            <a:r>
              <a:rPr lang="fr-FR" sz="1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fr-FR" sz="1200" b="1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</a:t>
            </a:r>
            <a:r>
              <a:rPr lang="fr-FR" sz="1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service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5A53864C-0A31-4F77-9D3B-BD8CD3B4761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22200" y="1397450"/>
            <a:ext cx="820767" cy="15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9635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1125538"/>
            <a:ext cx="684213" cy="5040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1754188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8116" name="Group 4"/>
          <p:cNvGrpSpPr>
            <a:grpSpLocks/>
          </p:cNvGrpSpPr>
          <p:nvPr/>
        </p:nvGrpSpPr>
        <p:grpSpPr bwMode="auto">
          <a:xfrm>
            <a:off x="4427538" y="1422400"/>
            <a:ext cx="4408487" cy="2393950"/>
            <a:chOff x="2925" y="987"/>
            <a:chExt cx="2777" cy="1508"/>
          </a:xfrm>
        </p:grpSpPr>
        <p:grpSp>
          <p:nvGrpSpPr>
            <p:cNvPr id="49209" name="Group 5"/>
            <p:cNvGrpSpPr>
              <a:grpSpLocks/>
            </p:cNvGrpSpPr>
            <p:nvPr/>
          </p:nvGrpSpPr>
          <p:grpSpPr bwMode="auto">
            <a:xfrm>
              <a:off x="4014" y="987"/>
              <a:ext cx="1111" cy="992"/>
              <a:chOff x="4195" y="987"/>
              <a:chExt cx="1111" cy="992"/>
            </a:xfrm>
          </p:grpSpPr>
          <p:pic>
            <p:nvPicPr>
              <p:cNvPr id="49239" name="Picture 6" descr="large_boiler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5" y="987"/>
                <a:ext cx="1111" cy="9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9240" name="Text Box 7"/>
              <p:cNvSpPr txBox="1">
                <a:spLocks noChangeArrowheads="1"/>
              </p:cNvSpPr>
              <p:nvPr/>
            </p:nvSpPr>
            <p:spPr bwMode="auto">
              <a:xfrm>
                <a:off x="4649" y="1752"/>
                <a:ext cx="313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/>
                <a:r>
                  <a:rPr lang="fr-FR" sz="1000">
                    <a:latin typeface="Tahoma" pitchFamily="34" charset="0"/>
                    <a:cs typeface="Tahoma" pitchFamily="34" charset="0"/>
                  </a:rPr>
                  <a:t>Boiler</a:t>
                </a:r>
              </a:p>
            </p:txBody>
          </p:sp>
        </p:grpSp>
        <p:cxnSp>
          <p:nvCxnSpPr>
            <p:cNvPr id="3" name="Connecteur droit 19"/>
            <p:cNvCxnSpPr/>
            <p:nvPr/>
          </p:nvCxnSpPr>
          <p:spPr>
            <a:xfrm>
              <a:off x="2925" y="1389"/>
              <a:ext cx="726" cy="0"/>
            </a:xfrm>
            <a:prstGeom prst="line">
              <a:avLst/>
            </a:prstGeom>
            <a:ln>
              <a:solidFill>
                <a:srgbClr val="008E8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9211" name="Group 9"/>
            <p:cNvGrpSpPr>
              <a:grpSpLocks/>
            </p:cNvGrpSpPr>
            <p:nvPr/>
          </p:nvGrpSpPr>
          <p:grpSpPr bwMode="auto">
            <a:xfrm>
              <a:off x="3651" y="1298"/>
              <a:ext cx="318" cy="953"/>
              <a:chOff x="3787" y="2024"/>
              <a:chExt cx="318" cy="181"/>
            </a:xfrm>
          </p:grpSpPr>
          <p:sp>
            <p:nvSpPr>
              <p:cNvPr id="49237" name="Rectangle 10"/>
              <p:cNvSpPr>
                <a:spLocks noChangeArrowheads="1"/>
              </p:cNvSpPr>
              <p:nvPr/>
            </p:nvSpPr>
            <p:spPr bwMode="auto">
              <a:xfrm>
                <a:off x="3787" y="2024"/>
                <a:ext cx="318" cy="181"/>
              </a:xfrm>
              <a:prstGeom prst="rect">
                <a:avLst/>
              </a:prstGeom>
              <a:noFill/>
              <a:ln w="38100">
                <a:solidFill>
                  <a:srgbClr val="0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9238" name="Line 11"/>
              <p:cNvSpPr>
                <a:spLocks noChangeShapeType="1"/>
              </p:cNvSpPr>
              <p:nvPr/>
            </p:nvSpPr>
            <p:spPr bwMode="auto">
              <a:xfrm flipV="1">
                <a:off x="3787" y="2024"/>
                <a:ext cx="318" cy="181"/>
              </a:xfrm>
              <a:prstGeom prst="line">
                <a:avLst/>
              </a:prstGeom>
              <a:noFill/>
              <a:ln w="28575">
                <a:solidFill>
                  <a:srgbClr val="0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9212" name="Group 12"/>
            <p:cNvGrpSpPr>
              <a:grpSpLocks/>
            </p:cNvGrpSpPr>
            <p:nvPr/>
          </p:nvGrpSpPr>
          <p:grpSpPr bwMode="auto">
            <a:xfrm>
              <a:off x="4196" y="2024"/>
              <a:ext cx="552" cy="471"/>
              <a:chOff x="4377" y="2024"/>
              <a:chExt cx="552" cy="471"/>
            </a:xfrm>
          </p:grpSpPr>
          <p:pic>
            <p:nvPicPr>
              <p:cNvPr id="49235" name="Picture 13" descr="VEGA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2" y="2024"/>
                <a:ext cx="445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9236" name="Text Box 14"/>
              <p:cNvSpPr txBox="1">
                <a:spLocks noChangeArrowheads="1"/>
              </p:cNvSpPr>
              <p:nvPr/>
            </p:nvSpPr>
            <p:spPr bwMode="auto">
              <a:xfrm>
                <a:off x="4377" y="2341"/>
                <a:ext cx="552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/>
                <a:r>
                  <a:rPr lang="fr-FR" sz="1000">
                    <a:latin typeface="Tahoma" pitchFamily="34" charset="0"/>
                    <a:cs typeface="Tahoma" pitchFamily="34" charset="0"/>
                  </a:rPr>
                  <a:t>Air extractor</a:t>
                </a:r>
              </a:p>
            </p:txBody>
          </p:sp>
        </p:grpSp>
        <p:sp>
          <p:nvSpPr>
            <p:cNvPr id="49213" name="AutoShape 15"/>
            <p:cNvSpPr>
              <a:spLocks/>
            </p:cNvSpPr>
            <p:nvPr/>
          </p:nvSpPr>
          <p:spPr bwMode="auto">
            <a:xfrm>
              <a:off x="4921" y="1344"/>
              <a:ext cx="91" cy="1088"/>
            </a:xfrm>
            <a:prstGeom prst="rightBrace">
              <a:avLst>
                <a:gd name="adj1" fmla="val 9963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9214" name="Text Box 16"/>
            <p:cNvSpPr txBox="1">
              <a:spLocks noChangeArrowheads="1"/>
            </p:cNvSpPr>
            <p:nvPr/>
          </p:nvSpPr>
          <p:spPr bwMode="auto">
            <a:xfrm>
              <a:off x="4979" y="1752"/>
              <a:ext cx="72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1000"/>
                <a:t>ON / OFF control</a:t>
              </a:r>
              <a:br>
                <a:rPr lang="fr-FR" sz="1000"/>
              </a:br>
              <a:r>
                <a:rPr lang="fr-FR" sz="1000"/>
                <a:t> of 8 equipments</a:t>
              </a:r>
            </a:p>
          </p:txBody>
        </p:sp>
        <p:grpSp>
          <p:nvGrpSpPr>
            <p:cNvPr id="49215" name="Group 17"/>
            <p:cNvGrpSpPr>
              <a:grpSpLocks/>
            </p:cNvGrpSpPr>
            <p:nvPr/>
          </p:nvGrpSpPr>
          <p:grpSpPr bwMode="auto">
            <a:xfrm>
              <a:off x="3969" y="1298"/>
              <a:ext cx="272" cy="91"/>
              <a:chOff x="3969" y="1298"/>
              <a:chExt cx="272" cy="91"/>
            </a:xfrm>
          </p:grpSpPr>
          <p:sp>
            <p:nvSpPr>
              <p:cNvPr id="49232" name="Line 18"/>
              <p:cNvSpPr>
                <a:spLocks noChangeShapeType="1"/>
              </p:cNvSpPr>
              <p:nvPr/>
            </p:nvSpPr>
            <p:spPr bwMode="auto">
              <a:xfrm>
                <a:off x="3969" y="1389"/>
                <a:ext cx="90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33" name="Line 19"/>
              <p:cNvSpPr>
                <a:spLocks noChangeShapeType="1"/>
              </p:cNvSpPr>
              <p:nvPr/>
            </p:nvSpPr>
            <p:spPr bwMode="auto">
              <a:xfrm>
                <a:off x="4150" y="1389"/>
                <a:ext cx="91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34" name="Line 20"/>
              <p:cNvSpPr>
                <a:spLocks noChangeShapeType="1"/>
              </p:cNvSpPr>
              <p:nvPr/>
            </p:nvSpPr>
            <p:spPr bwMode="auto">
              <a:xfrm flipV="1">
                <a:off x="4059" y="1298"/>
                <a:ext cx="91" cy="91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9216" name="Group 21"/>
            <p:cNvGrpSpPr>
              <a:grpSpLocks/>
            </p:cNvGrpSpPr>
            <p:nvPr/>
          </p:nvGrpSpPr>
          <p:grpSpPr bwMode="auto">
            <a:xfrm>
              <a:off x="3969" y="1525"/>
              <a:ext cx="272" cy="91"/>
              <a:chOff x="3969" y="1298"/>
              <a:chExt cx="272" cy="91"/>
            </a:xfrm>
          </p:grpSpPr>
          <p:sp>
            <p:nvSpPr>
              <p:cNvPr id="49229" name="Line 22"/>
              <p:cNvSpPr>
                <a:spLocks noChangeShapeType="1"/>
              </p:cNvSpPr>
              <p:nvPr/>
            </p:nvSpPr>
            <p:spPr bwMode="auto">
              <a:xfrm>
                <a:off x="3969" y="1389"/>
                <a:ext cx="90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30" name="Line 23"/>
              <p:cNvSpPr>
                <a:spLocks noChangeShapeType="1"/>
              </p:cNvSpPr>
              <p:nvPr/>
            </p:nvSpPr>
            <p:spPr bwMode="auto">
              <a:xfrm>
                <a:off x="4150" y="1389"/>
                <a:ext cx="91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31" name="Line 24"/>
              <p:cNvSpPr>
                <a:spLocks noChangeShapeType="1"/>
              </p:cNvSpPr>
              <p:nvPr/>
            </p:nvSpPr>
            <p:spPr bwMode="auto">
              <a:xfrm flipV="1">
                <a:off x="4059" y="1298"/>
                <a:ext cx="91" cy="91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9217" name="Group 25"/>
            <p:cNvGrpSpPr>
              <a:grpSpLocks/>
            </p:cNvGrpSpPr>
            <p:nvPr/>
          </p:nvGrpSpPr>
          <p:grpSpPr bwMode="auto">
            <a:xfrm>
              <a:off x="3969" y="1751"/>
              <a:ext cx="272" cy="91"/>
              <a:chOff x="3969" y="1298"/>
              <a:chExt cx="272" cy="91"/>
            </a:xfrm>
          </p:grpSpPr>
          <p:sp>
            <p:nvSpPr>
              <p:cNvPr id="49226" name="Line 26"/>
              <p:cNvSpPr>
                <a:spLocks noChangeShapeType="1"/>
              </p:cNvSpPr>
              <p:nvPr/>
            </p:nvSpPr>
            <p:spPr bwMode="auto">
              <a:xfrm>
                <a:off x="3969" y="1389"/>
                <a:ext cx="90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27" name="Line 27"/>
              <p:cNvSpPr>
                <a:spLocks noChangeShapeType="1"/>
              </p:cNvSpPr>
              <p:nvPr/>
            </p:nvSpPr>
            <p:spPr bwMode="auto">
              <a:xfrm>
                <a:off x="4150" y="1389"/>
                <a:ext cx="91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28" name="Line 28"/>
              <p:cNvSpPr>
                <a:spLocks noChangeShapeType="1"/>
              </p:cNvSpPr>
              <p:nvPr/>
            </p:nvSpPr>
            <p:spPr bwMode="auto">
              <a:xfrm flipV="1">
                <a:off x="4059" y="1298"/>
                <a:ext cx="91" cy="91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9218" name="Group 29"/>
            <p:cNvGrpSpPr>
              <a:grpSpLocks/>
            </p:cNvGrpSpPr>
            <p:nvPr/>
          </p:nvGrpSpPr>
          <p:grpSpPr bwMode="auto">
            <a:xfrm>
              <a:off x="3969" y="1933"/>
              <a:ext cx="272" cy="91"/>
              <a:chOff x="3969" y="1298"/>
              <a:chExt cx="272" cy="91"/>
            </a:xfrm>
          </p:grpSpPr>
          <p:sp>
            <p:nvSpPr>
              <p:cNvPr id="49223" name="Line 30"/>
              <p:cNvSpPr>
                <a:spLocks noChangeShapeType="1"/>
              </p:cNvSpPr>
              <p:nvPr/>
            </p:nvSpPr>
            <p:spPr bwMode="auto">
              <a:xfrm>
                <a:off x="3969" y="1389"/>
                <a:ext cx="90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24" name="Line 31"/>
              <p:cNvSpPr>
                <a:spLocks noChangeShapeType="1"/>
              </p:cNvSpPr>
              <p:nvPr/>
            </p:nvSpPr>
            <p:spPr bwMode="auto">
              <a:xfrm>
                <a:off x="4150" y="1389"/>
                <a:ext cx="91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25" name="Line 32"/>
              <p:cNvSpPr>
                <a:spLocks noChangeShapeType="1"/>
              </p:cNvSpPr>
              <p:nvPr/>
            </p:nvSpPr>
            <p:spPr bwMode="auto">
              <a:xfrm flipV="1">
                <a:off x="4059" y="1298"/>
                <a:ext cx="91" cy="91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9219" name="Group 33"/>
            <p:cNvGrpSpPr>
              <a:grpSpLocks/>
            </p:cNvGrpSpPr>
            <p:nvPr/>
          </p:nvGrpSpPr>
          <p:grpSpPr bwMode="auto">
            <a:xfrm>
              <a:off x="3969" y="2114"/>
              <a:ext cx="272" cy="91"/>
              <a:chOff x="3969" y="1298"/>
              <a:chExt cx="272" cy="91"/>
            </a:xfrm>
          </p:grpSpPr>
          <p:sp>
            <p:nvSpPr>
              <p:cNvPr id="49220" name="Line 34"/>
              <p:cNvSpPr>
                <a:spLocks noChangeShapeType="1"/>
              </p:cNvSpPr>
              <p:nvPr/>
            </p:nvSpPr>
            <p:spPr bwMode="auto">
              <a:xfrm>
                <a:off x="3969" y="1389"/>
                <a:ext cx="90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21" name="Line 35"/>
              <p:cNvSpPr>
                <a:spLocks noChangeShapeType="1"/>
              </p:cNvSpPr>
              <p:nvPr/>
            </p:nvSpPr>
            <p:spPr bwMode="auto">
              <a:xfrm>
                <a:off x="4150" y="1389"/>
                <a:ext cx="91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22" name="Line 36"/>
              <p:cNvSpPr>
                <a:spLocks noChangeShapeType="1"/>
              </p:cNvSpPr>
              <p:nvPr/>
            </p:nvSpPr>
            <p:spPr bwMode="auto">
              <a:xfrm flipV="1">
                <a:off x="4059" y="1298"/>
                <a:ext cx="91" cy="91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 bwMode="auto">
          <a:xfrm>
            <a:off x="1835150" y="6426200"/>
            <a:ext cx="4846638" cy="4318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fr-FR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Design example with Easy CIATControl 120</a:t>
            </a:r>
          </a:p>
        </p:txBody>
      </p:sp>
      <p:grpSp>
        <p:nvGrpSpPr>
          <p:cNvPr id="218150" name="Group 38"/>
          <p:cNvGrpSpPr>
            <a:grpSpLocks/>
          </p:cNvGrpSpPr>
          <p:nvPr/>
        </p:nvGrpSpPr>
        <p:grpSpPr bwMode="auto">
          <a:xfrm>
            <a:off x="2124075" y="4143375"/>
            <a:ext cx="2519363" cy="2309813"/>
            <a:chOff x="1474" y="2701"/>
            <a:chExt cx="1587" cy="1455"/>
          </a:xfrm>
        </p:grpSpPr>
        <p:grpSp>
          <p:nvGrpSpPr>
            <p:cNvPr id="49197" name="Group 39"/>
            <p:cNvGrpSpPr>
              <a:grpSpLocks/>
            </p:cNvGrpSpPr>
            <p:nvPr/>
          </p:nvGrpSpPr>
          <p:grpSpPr bwMode="auto">
            <a:xfrm>
              <a:off x="1474" y="2701"/>
              <a:ext cx="1587" cy="1455"/>
              <a:chOff x="1474" y="2701"/>
              <a:chExt cx="1587" cy="1455"/>
            </a:xfrm>
          </p:grpSpPr>
          <p:sp>
            <p:nvSpPr>
              <p:cNvPr id="49200" name="Text Box 40"/>
              <p:cNvSpPr txBox="1">
                <a:spLocks noChangeArrowheads="1"/>
              </p:cNvSpPr>
              <p:nvPr/>
            </p:nvSpPr>
            <p:spPr bwMode="auto">
              <a:xfrm>
                <a:off x="2038" y="3203"/>
                <a:ext cx="102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fr-FR" sz="1000">
                    <a:latin typeface="Tahoma" pitchFamily="34" charset="0"/>
                    <a:cs typeface="Tahoma" pitchFamily="34" charset="0"/>
                  </a:rPr>
                  <a:t>Max. 60 FCUs with V3000</a:t>
                </a:r>
                <a:br>
                  <a:rPr lang="fr-FR" sz="1000">
                    <a:latin typeface="Tahoma" pitchFamily="34" charset="0"/>
                    <a:cs typeface="Tahoma" pitchFamily="34" charset="0"/>
                  </a:rPr>
                </a:br>
                <a:r>
                  <a:rPr lang="fr-FR" sz="1000">
                    <a:latin typeface="Tahoma" pitchFamily="34" charset="0"/>
                    <a:cs typeface="Tahoma" pitchFamily="34" charset="0"/>
                  </a:rPr>
                  <a:t>on one KNX line</a:t>
                </a:r>
              </a:p>
            </p:txBody>
          </p:sp>
          <p:grpSp>
            <p:nvGrpSpPr>
              <p:cNvPr id="49201" name="Group 41"/>
              <p:cNvGrpSpPr>
                <a:grpSpLocks/>
              </p:cNvGrpSpPr>
              <p:nvPr/>
            </p:nvGrpSpPr>
            <p:grpSpPr bwMode="auto">
              <a:xfrm>
                <a:off x="1474" y="2701"/>
                <a:ext cx="544" cy="1455"/>
                <a:chOff x="1474" y="2701"/>
                <a:chExt cx="544" cy="1455"/>
              </a:xfrm>
            </p:grpSpPr>
            <p:cxnSp>
              <p:nvCxnSpPr>
                <p:cNvPr id="4" name="Connecteur droit 27"/>
                <p:cNvCxnSpPr/>
                <p:nvPr/>
              </p:nvCxnSpPr>
              <p:spPr>
                <a:xfrm>
                  <a:off x="1882" y="3475"/>
                  <a:ext cx="136" cy="0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" name="Connecteur droit 27"/>
                <p:cNvCxnSpPr/>
                <p:nvPr/>
              </p:nvCxnSpPr>
              <p:spPr>
                <a:xfrm>
                  <a:off x="1882" y="4020"/>
                  <a:ext cx="136" cy="0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Connecteur droit 27"/>
                <p:cNvCxnSpPr/>
                <p:nvPr/>
              </p:nvCxnSpPr>
              <p:spPr>
                <a:xfrm>
                  <a:off x="1882" y="2931"/>
                  <a:ext cx="136" cy="0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Connecteur droit 27"/>
                <p:cNvCxnSpPr/>
                <p:nvPr/>
              </p:nvCxnSpPr>
              <p:spPr>
                <a:xfrm>
                  <a:off x="2018" y="2931"/>
                  <a:ext cx="0" cy="1089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pic>
              <p:nvPicPr>
                <p:cNvPr id="49206" name="Picture 24" descr="Major Line 3-4G_moydef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4" y="2701"/>
                  <a:ext cx="476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07" name="Picture 24" descr="Major Line 3-4G_moydef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4" y="3790"/>
                  <a:ext cx="476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08" name="Picture 24" descr="Major Line 3-4G_moydef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4" y="3245"/>
                  <a:ext cx="476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8" name="Connecteur droit 33"/>
            <p:cNvCxnSpPr/>
            <p:nvPr/>
          </p:nvCxnSpPr>
          <p:spPr>
            <a:xfrm rot="5400000">
              <a:off x="2676" y="2954"/>
              <a:ext cx="499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Connecteur droit 27"/>
            <p:cNvCxnSpPr/>
            <p:nvPr/>
          </p:nvCxnSpPr>
          <p:spPr>
            <a:xfrm>
              <a:off x="2018" y="3203"/>
              <a:ext cx="907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0" name="Connecteur droit 19"/>
          <p:cNvCxnSpPr/>
          <p:nvPr/>
        </p:nvCxnSpPr>
        <p:spPr>
          <a:xfrm>
            <a:off x="2784475" y="1700213"/>
            <a:ext cx="1643063" cy="0"/>
          </a:xfrm>
          <a:prstGeom prst="line">
            <a:avLst/>
          </a:prstGeom>
          <a:ln>
            <a:solidFill>
              <a:srgbClr val="008E8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5400000">
            <a:off x="3964782" y="2177256"/>
            <a:ext cx="927100" cy="1587"/>
          </a:xfrm>
          <a:prstGeom prst="line">
            <a:avLst/>
          </a:prstGeom>
          <a:ln>
            <a:solidFill>
              <a:srgbClr val="008E8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9161" name="Text Box 53"/>
          <p:cNvSpPr txBox="1">
            <a:spLocks noChangeArrowheads="1"/>
          </p:cNvSpPr>
          <p:nvPr/>
        </p:nvSpPr>
        <p:spPr bwMode="auto">
          <a:xfrm>
            <a:off x="1285875" y="2276475"/>
            <a:ext cx="6223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fr-FR" sz="1000">
                <a:latin typeface="Tahoma" pitchFamily="34" charset="0"/>
                <a:cs typeface="Tahoma" pitchFamily="34" charset="0"/>
              </a:rPr>
              <a:t>1 chiller</a:t>
            </a:r>
          </a:p>
        </p:txBody>
      </p:sp>
      <p:sp>
        <p:nvSpPr>
          <p:cNvPr id="49162" name="Text Box 54"/>
          <p:cNvSpPr txBox="1">
            <a:spLocks noChangeArrowheads="1"/>
          </p:cNvSpPr>
          <p:nvPr/>
        </p:nvSpPr>
        <p:spPr bwMode="auto">
          <a:xfrm>
            <a:off x="3092450" y="4192588"/>
            <a:ext cx="14081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fr-FR" sz="1000">
                <a:latin typeface="Tahoma" pitchFamily="34" charset="0"/>
                <a:cs typeface="Tahoma" pitchFamily="34" charset="0"/>
              </a:rPr>
              <a:t>Easy CIATControl 120</a:t>
            </a:r>
          </a:p>
        </p:txBody>
      </p:sp>
      <p:grpSp>
        <p:nvGrpSpPr>
          <p:cNvPr id="218167" name="Group 55"/>
          <p:cNvGrpSpPr>
            <a:grpSpLocks/>
          </p:cNvGrpSpPr>
          <p:nvPr/>
        </p:nvGrpSpPr>
        <p:grpSpPr bwMode="auto">
          <a:xfrm>
            <a:off x="4427538" y="869950"/>
            <a:ext cx="4500562" cy="830263"/>
            <a:chOff x="2925" y="639"/>
            <a:chExt cx="2835" cy="523"/>
          </a:xfrm>
        </p:grpSpPr>
        <p:pic>
          <p:nvPicPr>
            <p:cNvPr id="49187" name="Picture 27" descr="Flow'Ai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" y="639"/>
              <a:ext cx="498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88" name="Picture 27" descr="Flow'Ai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4" y="639"/>
              <a:ext cx="498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89" name="Picture 27" descr="Flow'Ai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2" y="640"/>
              <a:ext cx="498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90" name="Picture 27" descr="Flow'Ai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639"/>
              <a:ext cx="498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Connecteur droit 23"/>
            <p:cNvCxnSpPr/>
            <p:nvPr/>
          </p:nvCxnSpPr>
          <p:spPr>
            <a:xfrm rot="5400000">
              <a:off x="3447" y="1048"/>
              <a:ext cx="227" cy="1"/>
            </a:xfrm>
            <a:prstGeom prst="line">
              <a:avLst/>
            </a:prstGeom>
            <a:ln>
              <a:solidFill>
                <a:srgbClr val="008E8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Connecteur droit 23"/>
            <p:cNvCxnSpPr/>
            <p:nvPr/>
          </p:nvCxnSpPr>
          <p:spPr>
            <a:xfrm rot="5400000">
              <a:off x="4128" y="1048"/>
              <a:ext cx="227" cy="1"/>
            </a:xfrm>
            <a:prstGeom prst="line">
              <a:avLst/>
            </a:prstGeom>
            <a:ln>
              <a:solidFill>
                <a:srgbClr val="008E8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Connecteur droit 23"/>
            <p:cNvCxnSpPr/>
            <p:nvPr/>
          </p:nvCxnSpPr>
          <p:spPr>
            <a:xfrm rot="5400000">
              <a:off x="4808" y="1048"/>
              <a:ext cx="227" cy="1"/>
            </a:xfrm>
            <a:prstGeom prst="line">
              <a:avLst/>
            </a:prstGeom>
            <a:ln>
              <a:solidFill>
                <a:srgbClr val="008E8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Connecteur droit 19"/>
            <p:cNvCxnSpPr/>
            <p:nvPr/>
          </p:nvCxnSpPr>
          <p:spPr>
            <a:xfrm>
              <a:off x="2925" y="1162"/>
              <a:ext cx="2677" cy="0"/>
            </a:xfrm>
            <a:prstGeom prst="line">
              <a:avLst/>
            </a:prstGeom>
            <a:ln>
              <a:solidFill>
                <a:srgbClr val="008E8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9195" name="Text Box 64"/>
            <p:cNvSpPr txBox="1">
              <a:spLocks noChangeArrowheads="1"/>
            </p:cNvSpPr>
            <p:nvPr/>
          </p:nvSpPr>
          <p:spPr bwMode="auto">
            <a:xfrm>
              <a:off x="4218" y="1008"/>
              <a:ext cx="65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/>
              <a:r>
                <a:rPr lang="fr-FR" sz="1000">
                  <a:latin typeface="Tahoma" pitchFamily="34" charset="0"/>
                  <a:cs typeface="Tahoma" pitchFamily="34" charset="0"/>
                </a:rPr>
                <a:t>Max. 4 Floways</a:t>
              </a:r>
            </a:p>
          </p:txBody>
        </p:sp>
        <p:cxnSp>
          <p:nvCxnSpPr>
            <p:cNvPr id="14" name="Connecteur droit 23"/>
            <p:cNvCxnSpPr/>
            <p:nvPr/>
          </p:nvCxnSpPr>
          <p:spPr>
            <a:xfrm rot="5400000">
              <a:off x="5488" y="1048"/>
              <a:ext cx="227" cy="1"/>
            </a:xfrm>
            <a:prstGeom prst="line">
              <a:avLst/>
            </a:prstGeom>
            <a:ln>
              <a:solidFill>
                <a:srgbClr val="008E8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18178" name="Group 66"/>
          <p:cNvGrpSpPr>
            <a:grpSpLocks/>
          </p:cNvGrpSpPr>
          <p:nvPr/>
        </p:nvGrpSpPr>
        <p:grpSpPr bwMode="auto">
          <a:xfrm>
            <a:off x="4572000" y="4221163"/>
            <a:ext cx="3348038" cy="2149475"/>
            <a:chOff x="3016" y="2750"/>
            <a:chExt cx="2109" cy="1354"/>
          </a:xfrm>
        </p:grpSpPr>
        <p:cxnSp>
          <p:nvCxnSpPr>
            <p:cNvPr id="15" name="Connecteur droit 27"/>
            <p:cNvCxnSpPr/>
            <p:nvPr/>
          </p:nvCxnSpPr>
          <p:spPr>
            <a:xfrm>
              <a:off x="4286" y="3113"/>
              <a:ext cx="0" cy="499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9179" name="Group 68"/>
            <p:cNvGrpSpPr>
              <a:grpSpLocks/>
            </p:cNvGrpSpPr>
            <p:nvPr/>
          </p:nvGrpSpPr>
          <p:grpSpPr bwMode="auto">
            <a:xfrm>
              <a:off x="3016" y="2750"/>
              <a:ext cx="2109" cy="1354"/>
              <a:chOff x="3016" y="2750"/>
              <a:chExt cx="2109" cy="1354"/>
            </a:xfrm>
          </p:grpSpPr>
          <p:cxnSp>
            <p:nvCxnSpPr>
              <p:cNvPr id="34" name="Connecteur droit 33"/>
              <p:cNvCxnSpPr/>
              <p:nvPr/>
            </p:nvCxnSpPr>
            <p:spPr>
              <a:xfrm rot="5400000">
                <a:off x="2676" y="3090"/>
                <a:ext cx="680" cy="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27"/>
              <p:cNvCxnSpPr/>
              <p:nvPr/>
            </p:nvCxnSpPr>
            <p:spPr>
              <a:xfrm>
                <a:off x="4286" y="3113"/>
                <a:ext cx="182" cy="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27"/>
              <p:cNvCxnSpPr/>
              <p:nvPr/>
            </p:nvCxnSpPr>
            <p:spPr>
              <a:xfrm>
                <a:off x="4286" y="3612"/>
                <a:ext cx="182" cy="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27"/>
              <p:cNvCxnSpPr/>
              <p:nvPr/>
            </p:nvCxnSpPr>
            <p:spPr>
              <a:xfrm>
                <a:off x="3016" y="3430"/>
                <a:ext cx="1270" cy="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9184" name="Text Box 73"/>
              <p:cNvSpPr txBox="1">
                <a:spLocks noChangeArrowheads="1"/>
              </p:cNvSpPr>
              <p:nvPr/>
            </p:nvSpPr>
            <p:spPr bwMode="auto">
              <a:xfrm>
                <a:off x="4102" y="3854"/>
                <a:ext cx="102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fr-FR" sz="1000">
                    <a:latin typeface="Tahoma" pitchFamily="34" charset="0"/>
                    <a:cs typeface="Tahoma" pitchFamily="34" charset="0"/>
                  </a:rPr>
                  <a:t>Max. 60 FCUs with V3000</a:t>
                </a:r>
                <a:br>
                  <a:rPr lang="fr-FR" sz="1000">
                    <a:latin typeface="Tahoma" pitchFamily="34" charset="0"/>
                    <a:cs typeface="Tahoma" pitchFamily="34" charset="0"/>
                  </a:rPr>
                </a:br>
                <a:r>
                  <a:rPr lang="fr-FR" sz="1000">
                    <a:latin typeface="Tahoma" pitchFamily="34" charset="0"/>
                    <a:cs typeface="Tahoma" pitchFamily="34" charset="0"/>
                  </a:rPr>
                  <a:t>on one KNX line</a:t>
                </a:r>
              </a:p>
            </p:txBody>
          </p:sp>
          <p:pic>
            <p:nvPicPr>
              <p:cNvPr id="49185" name="Picture 24" descr="Major Line 3-4G_moydef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77" y="2977"/>
                <a:ext cx="476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186" name="Picture 24" descr="Major Line 3-4G_moydef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77" y="3521"/>
                <a:ext cx="476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9165" name="Picture 76" descr="Ecran Easy CIATContro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347913"/>
            <a:ext cx="2857500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8189" name="Group 77"/>
          <p:cNvGrpSpPr>
            <a:grpSpLocks/>
          </p:cNvGrpSpPr>
          <p:nvPr/>
        </p:nvGrpSpPr>
        <p:grpSpPr bwMode="auto">
          <a:xfrm>
            <a:off x="179388" y="2708275"/>
            <a:ext cx="3240087" cy="1477963"/>
            <a:chOff x="249" y="1797"/>
            <a:chExt cx="2041" cy="931"/>
          </a:xfrm>
        </p:grpSpPr>
        <p:pic>
          <p:nvPicPr>
            <p:cNvPr id="49174" name="Picture 78" descr="pc-de-bureau-000002622-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1797"/>
              <a:ext cx="1043" cy="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9175" name="Connecteur droit 27"/>
            <p:cNvCxnSpPr>
              <a:cxnSpLocks noChangeShapeType="1"/>
            </p:cNvCxnSpPr>
            <p:nvPr/>
          </p:nvCxnSpPr>
          <p:spPr bwMode="auto">
            <a:xfrm>
              <a:off x="1020" y="2160"/>
              <a:ext cx="1270" cy="0"/>
            </a:xfrm>
            <a:prstGeom prst="line">
              <a:avLst/>
            </a:prstGeom>
            <a:noFill/>
            <a:ln w="38100" algn="ctr">
              <a:solidFill>
                <a:srgbClr val="F8B552"/>
              </a:solidFill>
              <a:prstDash val="sysDot"/>
              <a:round/>
              <a:headEnd type="triangle" w="med" len="med"/>
              <a:tailEnd type="triangle" w="med" len="med"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176" name="Text Box 80"/>
            <p:cNvSpPr txBox="1">
              <a:spLocks noChangeArrowheads="1"/>
            </p:cNvSpPr>
            <p:nvPr/>
          </p:nvSpPr>
          <p:spPr bwMode="auto">
            <a:xfrm>
              <a:off x="1724" y="2024"/>
              <a:ext cx="56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1000">
                  <a:latin typeface="Tahoma" pitchFamily="34" charset="0"/>
                  <a:cs typeface="Tahoma" pitchFamily="34" charset="0"/>
                </a:rPr>
                <a:t>Ethernet line</a:t>
              </a:r>
            </a:p>
          </p:txBody>
        </p:sp>
        <p:sp>
          <p:nvSpPr>
            <p:cNvPr id="49177" name="Text Box 81"/>
            <p:cNvSpPr txBox="1">
              <a:spLocks noChangeArrowheads="1"/>
            </p:cNvSpPr>
            <p:nvPr/>
          </p:nvSpPr>
          <p:spPr bwMode="auto">
            <a:xfrm>
              <a:off x="447" y="2478"/>
              <a:ext cx="6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1000">
                  <a:latin typeface="Tahoma" pitchFamily="34" charset="0"/>
                  <a:cs typeface="Tahoma" pitchFamily="34" charset="0"/>
                </a:rPr>
                <a:t>External BMS</a:t>
              </a:r>
              <a:br>
                <a:rPr lang="fr-FR" sz="1000">
                  <a:latin typeface="Tahoma" pitchFamily="34" charset="0"/>
                  <a:cs typeface="Tahoma" pitchFamily="34" charset="0"/>
                </a:rPr>
              </a:br>
              <a:r>
                <a:rPr lang="fr-FR" sz="1000">
                  <a:latin typeface="Tahoma" pitchFamily="34" charset="0"/>
                  <a:cs typeface="Tahoma" pitchFamily="34" charset="0"/>
                </a:rPr>
                <a:t>BACnet or OPC</a:t>
              </a:r>
            </a:p>
          </p:txBody>
        </p:sp>
      </p:grpSp>
      <p:grpSp>
        <p:nvGrpSpPr>
          <p:cNvPr id="218194" name="Group 82"/>
          <p:cNvGrpSpPr>
            <a:grpSpLocks/>
          </p:cNvGrpSpPr>
          <p:nvPr/>
        </p:nvGrpSpPr>
        <p:grpSpPr bwMode="auto">
          <a:xfrm>
            <a:off x="228600" y="3284538"/>
            <a:ext cx="1606550" cy="2332037"/>
            <a:chOff x="280" y="2160"/>
            <a:chExt cx="1012" cy="1469"/>
          </a:xfrm>
        </p:grpSpPr>
        <p:pic>
          <p:nvPicPr>
            <p:cNvPr id="49170" name="Picture 83" descr="HP-FR742-0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" y="2918"/>
              <a:ext cx="831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71" name="Picture 84" descr="CIAT_GROUP_blanc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" y="2976"/>
              <a:ext cx="49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72" name="Text Box 85"/>
            <p:cNvSpPr txBox="1">
              <a:spLocks noChangeArrowheads="1"/>
            </p:cNvSpPr>
            <p:nvPr/>
          </p:nvSpPr>
          <p:spPr bwMode="auto">
            <a:xfrm>
              <a:off x="389" y="3475"/>
              <a:ext cx="642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1000">
                  <a:latin typeface="Tahoma" pitchFamily="34" charset="0"/>
                  <a:cs typeface="Tahoma" pitchFamily="34" charset="0"/>
                </a:rPr>
                <a:t>Remote access</a:t>
              </a:r>
            </a:p>
          </p:txBody>
        </p:sp>
        <p:sp>
          <p:nvSpPr>
            <p:cNvPr id="49173" name="Freeform 86"/>
            <p:cNvSpPr>
              <a:spLocks/>
            </p:cNvSpPr>
            <p:nvPr/>
          </p:nvSpPr>
          <p:spPr bwMode="auto">
            <a:xfrm>
              <a:off x="1020" y="2160"/>
              <a:ext cx="272" cy="862"/>
            </a:xfrm>
            <a:custGeom>
              <a:avLst/>
              <a:gdLst>
                <a:gd name="T0" fmla="*/ 272 w 272"/>
                <a:gd name="T1" fmla="*/ 0 h 862"/>
                <a:gd name="T2" fmla="*/ 272 w 272"/>
                <a:gd name="T3" fmla="*/ 862 h 862"/>
                <a:gd name="T4" fmla="*/ 0 w 272"/>
                <a:gd name="T5" fmla="*/ 862 h 8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2" h="862">
                  <a:moveTo>
                    <a:pt x="272" y="0"/>
                  </a:moveTo>
                  <a:lnTo>
                    <a:pt x="272" y="862"/>
                  </a:lnTo>
                  <a:lnTo>
                    <a:pt x="0" y="862"/>
                  </a:lnTo>
                </a:path>
              </a:pathLst>
            </a:custGeom>
            <a:noFill/>
            <a:ln w="38100" cap="flat" cmpd="sng">
              <a:solidFill>
                <a:srgbClr val="F8B552"/>
              </a:solidFill>
              <a:prstDash val="dashDot"/>
              <a:round/>
              <a:headEnd type="triangle" w="med" len="med"/>
              <a:tailEnd type="triangle" w="med" len="med"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9168" name="Line 88"/>
          <p:cNvSpPr>
            <a:spLocks noChangeShapeType="1"/>
          </p:cNvSpPr>
          <p:nvPr/>
        </p:nvSpPr>
        <p:spPr bwMode="auto">
          <a:xfrm flipH="1" flipV="1">
            <a:off x="1285875" y="869950"/>
            <a:ext cx="1485900" cy="679450"/>
          </a:xfrm>
          <a:prstGeom prst="line">
            <a:avLst/>
          </a:prstGeom>
          <a:noFill/>
          <a:ln w="28575">
            <a:solidFill>
              <a:srgbClr val="0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49169" name="Picture 89" descr="_DSC0007_bd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125538"/>
            <a:ext cx="1296988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8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981075"/>
            <a:ext cx="684213" cy="51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44838"/>
            <a:ext cx="1754188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Connecteur droit 23"/>
          <p:cNvCxnSpPr/>
          <p:nvPr/>
        </p:nvCxnSpPr>
        <p:spPr>
          <a:xfrm rot="5400000">
            <a:off x="1875632" y="2451894"/>
            <a:ext cx="927100" cy="1587"/>
          </a:xfrm>
          <a:prstGeom prst="line">
            <a:avLst/>
          </a:prstGeom>
          <a:ln>
            <a:solidFill>
              <a:srgbClr val="008E8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 bwMode="auto">
          <a:xfrm>
            <a:off x="2700338" y="6308725"/>
            <a:ext cx="5338762" cy="490538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fr-FR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Easy CIATControl with several energy producers</a:t>
            </a:r>
          </a:p>
        </p:txBody>
      </p:sp>
      <p:cxnSp>
        <p:nvCxnSpPr>
          <p:cNvPr id="20" name="Connecteur droit 19"/>
          <p:cNvCxnSpPr/>
          <p:nvPr/>
        </p:nvCxnSpPr>
        <p:spPr>
          <a:xfrm>
            <a:off x="3000375" y="1944688"/>
            <a:ext cx="1643063" cy="0"/>
          </a:xfrm>
          <a:prstGeom prst="line">
            <a:avLst/>
          </a:prstGeom>
          <a:ln>
            <a:solidFill>
              <a:srgbClr val="008E8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Connecteur droit 23"/>
          <p:cNvCxnSpPr/>
          <p:nvPr/>
        </p:nvCxnSpPr>
        <p:spPr>
          <a:xfrm rot="5400000">
            <a:off x="4180682" y="2421731"/>
            <a:ext cx="927100" cy="1587"/>
          </a:xfrm>
          <a:prstGeom prst="line">
            <a:avLst/>
          </a:prstGeom>
          <a:ln>
            <a:solidFill>
              <a:srgbClr val="008E8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50184" name="Group 8"/>
          <p:cNvGrpSpPr>
            <a:grpSpLocks/>
          </p:cNvGrpSpPr>
          <p:nvPr/>
        </p:nvGrpSpPr>
        <p:grpSpPr bwMode="auto">
          <a:xfrm>
            <a:off x="1547813" y="4149725"/>
            <a:ext cx="3095625" cy="2592388"/>
            <a:chOff x="975" y="2659"/>
            <a:chExt cx="1950" cy="1525"/>
          </a:xfrm>
        </p:grpSpPr>
        <p:cxnSp>
          <p:nvCxnSpPr>
            <p:cNvPr id="4" name="Connecteur droit 27"/>
            <p:cNvCxnSpPr/>
            <p:nvPr/>
          </p:nvCxnSpPr>
          <p:spPr>
            <a:xfrm>
              <a:off x="1474" y="3521"/>
              <a:ext cx="136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" name="Connecteur droit 27"/>
            <p:cNvCxnSpPr/>
            <p:nvPr/>
          </p:nvCxnSpPr>
          <p:spPr>
            <a:xfrm>
              <a:off x="1474" y="4020"/>
              <a:ext cx="136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Connecteur droit 27"/>
            <p:cNvCxnSpPr/>
            <p:nvPr/>
          </p:nvCxnSpPr>
          <p:spPr>
            <a:xfrm>
              <a:off x="1474" y="2931"/>
              <a:ext cx="136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Connecteur droit 33"/>
            <p:cNvCxnSpPr/>
            <p:nvPr/>
          </p:nvCxnSpPr>
          <p:spPr>
            <a:xfrm rot="5400000">
              <a:off x="2675" y="2954"/>
              <a:ext cx="501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Connecteur droit 27"/>
            <p:cNvCxnSpPr/>
            <p:nvPr/>
          </p:nvCxnSpPr>
          <p:spPr>
            <a:xfrm>
              <a:off x="1610" y="2931"/>
              <a:ext cx="0" cy="1089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50214" name="Picture 24" descr="Major Line 3-4G_moyde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2659"/>
              <a:ext cx="567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215" name="Picture 25" descr="Major Line 3-4G_moyde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3203"/>
              <a:ext cx="567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cteur droit 27"/>
            <p:cNvCxnSpPr/>
            <p:nvPr/>
          </p:nvCxnSpPr>
          <p:spPr>
            <a:xfrm>
              <a:off x="1610" y="3203"/>
              <a:ext cx="1315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50217" name="Picture 25" descr="Major Line 3-4G_moyde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3748"/>
              <a:ext cx="567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0185" name="Group 18"/>
          <p:cNvGrpSpPr>
            <a:grpSpLocks/>
          </p:cNvGrpSpPr>
          <p:nvPr/>
        </p:nvGrpSpPr>
        <p:grpSpPr bwMode="auto">
          <a:xfrm>
            <a:off x="4787900" y="4221163"/>
            <a:ext cx="3060700" cy="2016125"/>
            <a:chOff x="3016" y="2750"/>
            <a:chExt cx="1928" cy="1116"/>
          </a:xfrm>
        </p:grpSpPr>
        <p:cxnSp>
          <p:nvCxnSpPr>
            <p:cNvPr id="34" name="Connecteur droit 33"/>
            <p:cNvCxnSpPr/>
            <p:nvPr/>
          </p:nvCxnSpPr>
          <p:spPr>
            <a:xfrm rot="5400000">
              <a:off x="2676" y="3090"/>
              <a:ext cx="68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>
            <a:xfrm>
              <a:off x="4286" y="3113"/>
              <a:ext cx="182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Connecteur droit 27"/>
            <p:cNvCxnSpPr/>
            <p:nvPr/>
          </p:nvCxnSpPr>
          <p:spPr>
            <a:xfrm>
              <a:off x="4286" y="3612"/>
              <a:ext cx="182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Connecteur droit 27"/>
            <p:cNvCxnSpPr/>
            <p:nvPr/>
          </p:nvCxnSpPr>
          <p:spPr>
            <a:xfrm>
              <a:off x="3016" y="3430"/>
              <a:ext cx="127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Connecteur droit 27"/>
            <p:cNvCxnSpPr/>
            <p:nvPr/>
          </p:nvCxnSpPr>
          <p:spPr>
            <a:xfrm>
              <a:off x="4286" y="3113"/>
              <a:ext cx="0" cy="499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50207" name="Picture 24" descr="Major Line 3-4G_moyde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7" y="2886"/>
              <a:ext cx="567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208" name="Picture 25" descr="Major Line 3-4G_moyde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7" y="3430"/>
              <a:ext cx="567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0186" name="Picture 26" descr="Ecran Easy CIATContr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852738"/>
            <a:ext cx="206533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187" name="Group 27"/>
          <p:cNvGrpSpPr>
            <a:grpSpLocks/>
          </p:cNvGrpSpPr>
          <p:nvPr/>
        </p:nvGrpSpPr>
        <p:grpSpPr bwMode="auto">
          <a:xfrm>
            <a:off x="4643438" y="828675"/>
            <a:ext cx="4249737" cy="1116013"/>
            <a:chOff x="2925" y="459"/>
            <a:chExt cx="2677" cy="703"/>
          </a:xfrm>
        </p:grpSpPr>
        <p:pic>
          <p:nvPicPr>
            <p:cNvPr id="50195" name="Picture 27" descr="Flow'Ai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459"/>
              <a:ext cx="681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96" name="Picture 27" descr="Flow'Ai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" y="459"/>
              <a:ext cx="681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97" name="Picture 27" descr="Flow'Ai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1" y="459"/>
              <a:ext cx="681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3" name="Connecteur droit 23"/>
            <p:cNvCxnSpPr/>
            <p:nvPr/>
          </p:nvCxnSpPr>
          <p:spPr>
            <a:xfrm rot="5400000">
              <a:off x="3447" y="1048"/>
              <a:ext cx="227" cy="1"/>
            </a:xfrm>
            <a:prstGeom prst="line">
              <a:avLst/>
            </a:prstGeom>
            <a:ln>
              <a:solidFill>
                <a:srgbClr val="008E8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Connecteur droit 23"/>
            <p:cNvCxnSpPr/>
            <p:nvPr/>
          </p:nvCxnSpPr>
          <p:spPr>
            <a:xfrm rot="5400000">
              <a:off x="4309" y="1048"/>
              <a:ext cx="227" cy="1"/>
            </a:xfrm>
            <a:prstGeom prst="line">
              <a:avLst/>
            </a:prstGeom>
            <a:ln>
              <a:solidFill>
                <a:srgbClr val="008E8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23"/>
            <p:cNvCxnSpPr/>
            <p:nvPr/>
          </p:nvCxnSpPr>
          <p:spPr>
            <a:xfrm rot="5400000">
              <a:off x="5171" y="1048"/>
              <a:ext cx="227" cy="1"/>
            </a:xfrm>
            <a:prstGeom prst="line">
              <a:avLst/>
            </a:prstGeom>
            <a:ln>
              <a:solidFill>
                <a:srgbClr val="008E8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Connecteur droit 19"/>
            <p:cNvCxnSpPr/>
            <p:nvPr/>
          </p:nvCxnSpPr>
          <p:spPr>
            <a:xfrm>
              <a:off x="2925" y="1162"/>
              <a:ext cx="2359" cy="0"/>
            </a:xfrm>
            <a:prstGeom prst="line">
              <a:avLst/>
            </a:prstGeom>
            <a:ln>
              <a:solidFill>
                <a:srgbClr val="008E8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0188" name="AutoShape 35"/>
          <p:cNvSpPr>
            <a:spLocks/>
          </p:cNvSpPr>
          <p:nvPr/>
        </p:nvSpPr>
        <p:spPr bwMode="auto">
          <a:xfrm>
            <a:off x="1403350" y="1412875"/>
            <a:ext cx="287338" cy="1512888"/>
          </a:xfrm>
          <a:prstGeom prst="leftBrace">
            <a:avLst>
              <a:gd name="adj1" fmla="val 43877"/>
              <a:gd name="adj2" fmla="val 50000"/>
            </a:avLst>
          </a:prstGeom>
          <a:noFill/>
          <a:ln w="28575">
            <a:solidFill>
              <a:srgbClr val="0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0189" name="Text Box 36"/>
          <p:cNvSpPr txBox="1">
            <a:spLocks noChangeArrowheads="1"/>
          </p:cNvSpPr>
          <p:nvPr/>
        </p:nvSpPr>
        <p:spPr bwMode="auto">
          <a:xfrm rot="-5400000">
            <a:off x="346870" y="1821656"/>
            <a:ext cx="15414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1600" b="1">
                <a:solidFill>
                  <a:srgbClr val="008080"/>
                </a:solidFill>
                <a:cs typeface="Tahoma" pitchFamily="34" charset="0"/>
              </a:rPr>
              <a:t>Master / Slave</a:t>
            </a:r>
            <a:br>
              <a:rPr lang="fr-FR" sz="1600" b="1">
                <a:solidFill>
                  <a:srgbClr val="008080"/>
                </a:solidFill>
                <a:cs typeface="Tahoma" pitchFamily="34" charset="0"/>
              </a:rPr>
            </a:br>
            <a:r>
              <a:rPr lang="fr-FR" sz="1600" b="1">
                <a:solidFill>
                  <a:srgbClr val="008080"/>
                </a:solidFill>
                <a:cs typeface="Tahoma" pitchFamily="34" charset="0"/>
              </a:rPr>
              <a:t>function</a:t>
            </a:r>
          </a:p>
        </p:txBody>
      </p:sp>
      <p:pic>
        <p:nvPicPr>
          <p:cNvPr id="50190" name="Picture 3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541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1" name="Line 40"/>
          <p:cNvSpPr>
            <a:spLocks noChangeShapeType="1"/>
          </p:cNvSpPr>
          <p:nvPr/>
        </p:nvSpPr>
        <p:spPr bwMode="auto">
          <a:xfrm flipH="1" flipV="1">
            <a:off x="1222375" y="549275"/>
            <a:ext cx="935038" cy="792163"/>
          </a:xfrm>
          <a:prstGeom prst="line">
            <a:avLst/>
          </a:prstGeom>
          <a:noFill/>
          <a:ln w="28575">
            <a:solidFill>
              <a:srgbClr val="0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0192" name="Line 41"/>
          <p:cNvSpPr>
            <a:spLocks noChangeShapeType="1"/>
          </p:cNvSpPr>
          <p:nvPr/>
        </p:nvSpPr>
        <p:spPr bwMode="auto">
          <a:xfrm flipH="1">
            <a:off x="1222375" y="3429000"/>
            <a:ext cx="1477963" cy="0"/>
          </a:xfrm>
          <a:prstGeom prst="line">
            <a:avLst/>
          </a:prstGeom>
          <a:noFill/>
          <a:ln w="28575">
            <a:solidFill>
              <a:srgbClr val="0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50193" name="Picture 42" descr="_DSC0007_bd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052513"/>
            <a:ext cx="1296988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4" name="Picture 43" descr="_DSC0007_bd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781300"/>
            <a:ext cx="1296987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B1A9B14D-593A-4415-AC8B-CF406C0493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34" y="721094"/>
            <a:ext cx="5117189" cy="5117189"/>
          </a:xfrm>
          <a:prstGeom prst="rect">
            <a:avLst/>
          </a:prstGeom>
        </p:spPr>
      </p:pic>
      <p:grpSp>
        <p:nvGrpSpPr>
          <p:cNvPr id="17" name="Groupe 16"/>
          <p:cNvGrpSpPr/>
          <p:nvPr/>
        </p:nvGrpSpPr>
        <p:grpSpPr>
          <a:xfrm>
            <a:off x="5991626" y="3332366"/>
            <a:ext cx="3116878" cy="866374"/>
            <a:chOff x="5991626" y="3332366"/>
            <a:chExt cx="3116878" cy="866374"/>
          </a:xfrm>
        </p:grpSpPr>
        <p:pic>
          <p:nvPicPr>
            <p:cNvPr id="80901" name="Picture 5" descr="C:\Users\poer\Desktop\PPT AQ3 AQP\travail\Images CIATM2M\Synoptique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1626" y="3332366"/>
              <a:ext cx="866374" cy="8663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/>
            <p:cNvSpPr txBox="1"/>
            <p:nvPr/>
          </p:nvSpPr>
          <p:spPr>
            <a:xfrm>
              <a:off x="6972127" y="3580887"/>
              <a:ext cx="2136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SYNOPTIQUE</a:t>
              </a: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5995623" y="994357"/>
            <a:ext cx="3112881" cy="858380"/>
            <a:chOff x="5995623" y="994357"/>
            <a:chExt cx="3112881" cy="858380"/>
          </a:xfrm>
        </p:grpSpPr>
        <p:pic>
          <p:nvPicPr>
            <p:cNvPr id="80904" name="Picture 8" descr="C:\Users\poer\Desktop\PPT AQ3 AQP\travail\Images CIATM2M\Courbes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5623" y="994357"/>
              <a:ext cx="858380" cy="858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ZoneTexte 29"/>
            <p:cNvSpPr txBox="1"/>
            <p:nvPr/>
          </p:nvSpPr>
          <p:spPr>
            <a:xfrm>
              <a:off x="6972127" y="1238881"/>
              <a:ext cx="2136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CURVES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6034535" y="2599388"/>
            <a:ext cx="3073969" cy="780556"/>
            <a:chOff x="6034535" y="2599388"/>
            <a:chExt cx="3073969" cy="780556"/>
          </a:xfrm>
        </p:grpSpPr>
        <p:pic>
          <p:nvPicPr>
            <p:cNvPr id="80905" name="Picture 9" descr="C:\Users\poer\Desktop\PPT AQ3 AQP\travail\Images CIATM2M\Evènements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4535" y="2599388"/>
              <a:ext cx="780556" cy="780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ZoneTexte 30"/>
            <p:cNvSpPr txBox="1"/>
            <p:nvPr/>
          </p:nvSpPr>
          <p:spPr>
            <a:xfrm>
              <a:off x="6972127" y="2805000"/>
              <a:ext cx="2136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EVENTS</a:t>
              </a: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5984046" y="1717854"/>
            <a:ext cx="3124458" cy="881534"/>
            <a:chOff x="5984046" y="1717854"/>
            <a:chExt cx="3124458" cy="881534"/>
          </a:xfrm>
        </p:grpSpPr>
        <p:pic>
          <p:nvPicPr>
            <p:cNvPr id="80906" name="Picture 10" descr="C:\Users\poer\Desktop\PPT AQ3 AQP\travail\Images CIATM2M\Paramètres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4046" y="1717854"/>
              <a:ext cx="881534" cy="881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ZoneTexte 31"/>
            <p:cNvSpPr txBox="1"/>
            <p:nvPr/>
          </p:nvSpPr>
          <p:spPr>
            <a:xfrm>
              <a:off x="6972127" y="1973955"/>
              <a:ext cx="2136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PARAMETERS</a:t>
              </a: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5882919" y="4010510"/>
            <a:ext cx="3261082" cy="1154782"/>
            <a:chOff x="5847422" y="4028991"/>
            <a:chExt cx="3261082" cy="1154782"/>
          </a:xfrm>
        </p:grpSpPr>
        <p:pic>
          <p:nvPicPr>
            <p:cNvPr id="80903" name="Picture 7" descr="C:\Users\poer\Desktop\PPT AQ3 AQP\travail\Images CIATM2M\Bilans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7422" y="4028991"/>
              <a:ext cx="1154782" cy="1154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ZoneTexte 32"/>
            <p:cNvSpPr txBox="1"/>
            <p:nvPr/>
          </p:nvSpPr>
          <p:spPr>
            <a:xfrm>
              <a:off x="6972127" y="4467191"/>
              <a:ext cx="2136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REPORTS</a:t>
              </a: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6095672" y="5079236"/>
            <a:ext cx="3012832" cy="658283"/>
            <a:chOff x="6095672" y="5079236"/>
            <a:chExt cx="3012832" cy="658283"/>
          </a:xfrm>
        </p:grpSpPr>
        <p:pic>
          <p:nvPicPr>
            <p:cNvPr id="80902" name="Picture 6" descr="C:\Users\poer\Desktop\PPT AQ3 AQP\travail\Images CIATM2M\bf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5672" y="5079236"/>
              <a:ext cx="658283" cy="658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ZoneTexte 33"/>
            <p:cNvSpPr txBox="1"/>
            <p:nvPr/>
          </p:nvSpPr>
          <p:spPr>
            <a:xfrm>
              <a:off x="6972127" y="5260469"/>
              <a:ext cx="2136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INFORMATIONS</a:t>
              </a: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2875880" y="5962494"/>
            <a:ext cx="4161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delivered as accessories by ERCD</a:t>
            </a:r>
          </a:p>
        </p:txBody>
      </p:sp>
      <p:cxnSp>
        <p:nvCxnSpPr>
          <p:cNvPr id="11" name="Connecteur droit 10"/>
          <p:cNvCxnSpPr>
            <a:stCxn id="36" idx="0"/>
          </p:cNvCxnSpPr>
          <p:nvPr/>
        </p:nvCxnSpPr>
        <p:spPr bwMode="auto">
          <a:xfrm flipV="1">
            <a:off x="1150294" y="3580887"/>
            <a:ext cx="685402" cy="10770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Espace réservé du numéro de diapositive 2"/>
          <p:cNvSpPr txBox="1">
            <a:spLocks/>
          </p:cNvSpPr>
          <p:nvPr/>
        </p:nvSpPr>
        <p:spPr>
          <a:xfrm>
            <a:off x="8699003" y="6601545"/>
            <a:ext cx="444998" cy="33265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89DF654-7552-4B9D-9287-15EA6E658DE7}" type="slidenum"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45</a:t>
            </a:fld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12" descr="C:\Users\poer\Desktop\RESUME\QUICKWINS\Control\LOGO SOURCE\Librairie ConnectTouch\61x51\Menu.Broadcast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7725" y="4657968"/>
            <a:ext cx="465137" cy="38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2" descr="_DSC0007_bd">
            <a:extLst>
              <a:ext uri="{FF2B5EF4-FFF2-40B4-BE49-F238E27FC236}">
                <a16:creationId xmlns:a16="http://schemas.microsoft.com/office/drawing/2014/main" id="{309672D1-9D3C-4B6D-98A3-844D154D1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7" y="4990832"/>
            <a:ext cx="1296988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2" descr="081002_Connect2_Pupitre">
            <a:extLst>
              <a:ext uri="{FF2B5EF4-FFF2-40B4-BE49-F238E27FC236}">
                <a16:creationId xmlns:a16="http://schemas.microsoft.com/office/drawing/2014/main" id="{3063FD74-3326-4E0F-B6CB-60A6E4A50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289" y="5252146"/>
            <a:ext cx="612131" cy="28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8EDA0FA0-1AF9-43AA-94A2-2A90B68A667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44" y="4527621"/>
            <a:ext cx="367961" cy="411527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02DC35-AF5D-4865-B25C-3793011628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5097" y="76225"/>
            <a:ext cx="2303478" cy="43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roupe 144"/>
          <p:cNvGrpSpPr/>
          <p:nvPr/>
        </p:nvGrpSpPr>
        <p:grpSpPr>
          <a:xfrm>
            <a:off x="683568" y="953482"/>
            <a:ext cx="8244408" cy="4936614"/>
            <a:chOff x="899592" y="1444714"/>
            <a:chExt cx="8244408" cy="4936614"/>
          </a:xfrm>
        </p:grpSpPr>
        <p:sp>
          <p:nvSpPr>
            <p:cNvPr id="146" name="Rectangle 145"/>
            <p:cNvSpPr/>
            <p:nvPr/>
          </p:nvSpPr>
          <p:spPr>
            <a:xfrm>
              <a:off x="899592" y="1444714"/>
              <a:ext cx="8244408" cy="49366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47" name="Groupe 146"/>
            <p:cNvGrpSpPr/>
            <p:nvPr/>
          </p:nvGrpSpPr>
          <p:grpSpPr>
            <a:xfrm>
              <a:off x="899592" y="1444714"/>
              <a:ext cx="8064896" cy="4723464"/>
              <a:chOff x="899592" y="1444714"/>
              <a:chExt cx="8064896" cy="4723464"/>
            </a:xfrm>
          </p:grpSpPr>
          <p:pic>
            <p:nvPicPr>
              <p:cNvPr id="148" name="Image 147"/>
              <p:cNvPicPr>
                <a:picLocks noChangeAspect="1"/>
              </p:cNvPicPr>
              <p:nvPr/>
            </p:nvPicPr>
            <p:blipFill rotWithShape="1">
              <a:blip r:embed="rId2"/>
              <a:srcRect r="55211" b="5664"/>
              <a:stretch/>
            </p:blipFill>
            <p:spPr>
              <a:xfrm>
                <a:off x="6948263" y="4934249"/>
                <a:ext cx="1866322" cy="122701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9" name="Image 148"/>
              <p:cNvPicPr>
                <a:picLocks noChangeAspect="1"/>
              </p:cNvPicPr>
              <p:nvPr/>
            </p:nvPicPr>
            <p:blipFill rotWithShape="1">
              <a:blip r:embed="rId3"/>
              <a:srcRect t="190" r="42175" b="7665"/>
              <a:stretch/>
            </p:blipFill>
            <p:spPr>
              <a:xfrm>
                <a:off x="6959638" y="1791448"/>
                <a:ext cx="1882176" cy="122678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1" name="Image 150"/>
              <p:cNvPicPr>
                <a:picLocks noChangeAspect="1"/>
              </p:cNvPicPr>
              <p:nvPr/>
            </p:nvPicPr>
            <p:blipFill rotWithShape="1">
              <a:blip r:embed="rId4"/>
              <a:srcRect t="16861" r="10978" b="-1915"/>
              <a:stretch/>
            </p:blipFill>
            <p:spPr>
              <a:xfrm>
                <a:off x="1043606" y="1791217"/>
                <a:ext cx="1901051" cy="1277743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2" name="Rectangle 151"/>
              <p:cNvSpPr/>
              <p:nvPr/>
            </p:nvSpPr>
            <p:spPr>
              <a:xfrm>
                <a:off x="6948262" y="4941168"/>
                <a:ext cx="1866323" cy="1227010"/>
              </a:xfrm>
              <a:prstGeom prst="rect">
                <a:avLst/>
              </a:prstGeom>
              <a:noFill/>
              <a:ln w="12700" cap="flat" cmpd="sng" algn="ctr">
                <a:solidFill>
                  <a:srgbClr val="797B7E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cxnSp>
            <p:nvCxnSpPr>
              <p:cNvPr id="153" name="Connecteur droit 152"/>
              <p:cNvCxnSpPr/>
              <p:nvPr/>
            </p:nvCxnSpPr>
            <p:spPr>
              <a:xfrm>
                <a:off x="6208606" y="4017848"/>
                <a:ext cx="1781676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797B7E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grpSp>
            <p:nvGrpSpPr>
              <p:cNvPr id="154" name="Groupe 153"/>
              <p:cNvGrpSpPr/>
              <p:nvPr/>
            </p:nvGrpSpPr>
            <p:grpSpPr>
              <a:xfrm rot="10800000">
                <a:off x="5796137" y="2348880"/>
                <a:ext cx="848892" cy="3157857"/>
                <a:chOff x="3350363" y="2542297"/>
                <a:chExt cx="848892" cy="3157857"/>
              </a:xfrm>
            </p:grpSpPr>
            <p:cxnSp>
              <p:nvCxnSpPr>
                <p:cNvPr id="183" name="Connecteur droit 182"/>
                <p:cNvCxnSpPr/>
                <p:nvPr/>
              </p:nvCxnSpPr>
              <p:spPr>
                <a:xfrm flipH="1">
                  <a:off x="3350363" y="5027082"/>
                  <a:ext cx="848892" cy="67307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797B7E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84" name="Connecteur droit 183"/>
                <p:cNvCxnSpPr>
                  <a:stCxn id="179" idx="5"/>
                </p:cNvCxnSpPr>
                <p:nvPr/>
              </p:nvCxnSpPr>
              <p:spPr>
                <a:xfrm rot="10800000">
                  <a:off x="3374339" y="2542297"/>
                  <a:ext cx="823406" cy="632055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797B7E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155" name="Groupe 154"/>
              <p:cNvGrpSpPr/>
              <p:nvPr/>
            </p:nvGrpSpPr>
            <p:grpSpPr>
              <a:xfrm>
                <a:off x="1854220" y="2070121"/>
                <a:ext cx="4314325" cy="3175459"/>
                <a:chOff x="1483939" y="1460500"/>
                <a:chExt cx="4314325" cy="3175459"/>
              </a:xfrm>
            </p:grpSpPr>
            <p:cxnSp>
              <p:nvCxnSpPr>
                <p:cNvPr id="176" name="Connecteur droit 175"/>
                <p:cNvCxnSpPr>
                  <a:endCxn id="179" idx="2"/>
                </p:cNvCxnSpPr>
                <p:nvPr/>
              </p:nvCxnSpPr>
              <p:spPr>
                <a:xfrm>
                  <a:off x="1483939" y="3369634"/>
                  <a:ext cx="1781676" cy="1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797B7E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grpSp>
              <p:nvGrpSpPr>
                <p:cNvPr id="178" name="Groupe 177"/>
                <p:cNvGrpSpPr/>
                <p:nvPr/>
              </p:nvGrpSpPr>
              <p:grpSpPr>
                <a:xfrm>
                  <a:off x="3570702" y="2830606"/>
                  <a:ext cx="1985969" cy="1120737"/>
                  <a:chOff x="3369501" y="2455101"/>
                  <a:chExt cx="2392472" cy="1350138"/>
                </a:xfrm>
              </p:grpSpPr>
              <p:pic>
                <p:nvPicPr>
                  <p:cNvPr id="181" name="Image 180"/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0548" t="7397" r="10959" b="33542"/>
                  <a:stretch/>
                </p:blipFill>
                <p:spPr>
                  <a:xfrm>
                    <a:off x="3369501" y="2455101"/>
                    <a:ext cx="2392472" cy="1350138"/>
                  </a:xfrm>
                  <a:prstGeom prst="rect">
                    <a:avLst/>
                  </a:prstGeom>
                </p:spPr>
              </p:pic>
              <p:pic>
                <p:nvPicPr>
                  <p:cNvPr id="182" name="Image 181"/>
                  <p:cNvPicPr>
                    <a:picLocks noChangeAspect="1"/>
                  </p:cNvPicPr>
                  <p:nvPr/>
                </p:nvPicPr>
                <p:blipFill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4637"/>
                  <a:stretch/>
                </p:blipFill>
                <p:spPr>
                  <a:xfrm>
                    <a:off x="3458392" y="2533315"/>
                    <a:ext cx="2228033" cy="121001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79" name="Ellipse 178"/>
                <p:cNvSpPr/>
                <p:nvPr/>
              </p:nvSpPr>
              <p:spPr>
                <a:xfrm>
                  <a:off x="3265615" y="2103310"/>
                  <a:ext cx="2532649" cy="2532649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rgbClr val="797B7E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ranklin Gothic Book"/>
                    <a:ea typeface="+mn-ea"/>
                    <a:cs typeface="+mn-cs"/>
                  </a:endParaRPr>
                </a:p>
              </p:txBody>
            </p:sp>
            <p:cxnSp>
              <p:nvCxnSpPr>
                <p:cNvPr id="180" name="Connecteur droit 179"/>
                <p:cNvCxnSpPr>
                  <a:stCxn id="179" idx="1"/>
                </p:cNvCxnSpPr>
                <p:nvPr/>
              </p:nvCxnSpPr>
              <p:spPr>
                <a:xfrm flipH="1" flipV="1">
                  <a:off x="2372939" y="1460500"/>
                  <a:ext cx="1263574" cy="101370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797B7E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sp>
            <p:nvSpPr>
              <p:cNvPr id="156" name="Rectangle 155"/>
              <p:cNvSpPr/>
              <p:nvPr/>
            </p:nvSpPr>
            <p:spPr>
              <a:xfrm>
                <a:off x="1043608" y="1791217"/>
                <a:ext cx="1901051" cy="1227010"/>
              </a:xfrm>
              <a:prstGeom prst="rect">
                <a:avLst/>
              </a:prstGeom>
              <a:noFill/>
              <a:ln w="12700" cap="flat" cmpd="sng" algn="ctr">
                <a:solidFill>
                  <a:srgbClr val="797B7E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pic>
            <p:nvPicPr>
              <p:cNvPr id="158" name="Image 157"/>
              <p:cNvPicPr>
                <a:picLocks noChangeAspect="1"/>
              </p:cNvPicPr>
              <p:nvPr/>
            </p:nvPicPr>
            <p:blipFill rotWithShape="1">
              <a:blip r:embed="rId7"/>
              <a:srcRect l="1" r="73118" b="8203"/>
              <a:stretch/>
            </p:blipFill>
            <p:spPr>
              <a:xfrm>
                <a:off x="2967697" y="2151716"/>
                <a:ext cx="475273" cy="464505"/>
              </a:xfrm>
              <a:prstGeom prst="rect">
                <a:avLst/>
              </a:prstGeom>
              <a:solidFill>
                <a:srgbClr val="FFFFFF"/>
              </a:solidFill>
            </p:spPr>
          </p:pic>
          <p:pic>
            <p:nvPicPr>
              <p:cNvPr id="159" name="Image 158"/>
              <p:cNvPicPr>
                <a:picLocks noChangeAspect="1"/>
              </p:cNvPicPr>
              <p:nvPr/>
            </p:nvPicPr>
            <p:blipFill rotWithShape="1">
              <a:blip r:embed="rId8"/>
              <a:srcRect t="1" r="66850" b="8342"/>
              <a:stretch/>
            </p:blipFill>
            <p:spPr>
              <a:xfrm>
                <a:off x="2960271" y="3717136"/>
                <a:ext cx="468862" cy="474966"/>
              </a:xfrm>
              <a:prstGeom prst="rect">
                <a:avLst/>
              </a:prstGeom>
              <a:solidFill>
                <a:srgbClr val="FFFFFF"/>
              </a:solidFill>
            </p:spPr>
          </p:pic>
          <p:pic>
            <p:nvPicPr>
              <p:cNvPr id="160" name="Image 159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55932" y="5292640"/>
                <a:ext cx="463336" cy="469433"/>
              </a:xfrm>
              <a:prstGeom prst="rect">
                <a:avLst/>
              </a:prstGeom>
              <a:solidFill>
                <a:schemeClr val="bg1"/>
              </a:solidFill>
            </p:spPr>
          </p:pic>
          <p:sp>
            <p:nvSpPr>
              <p:cNvPr id="161" name="Rectangle 160"/>
              <p:cNvSpPr/>
              <p:nvPr/>
            </p:nvSpPr>
            <p:spPr>
              <a:xfrm>
                <a:off x="6948263" y="1791217"/>
                <a:ext cx="1893551" cy="1227010"/>
              </a:xfrm>
              <a:prstGeom prst="rect">
                <a:avLst/>
              </a:prstGeom>
              <a:noFill/>
              <a:ln w="12700" cap="flat" cmpd="sng" algn="ctr">
                <a:solidFill>
                  <a:srgbClr val="797B7E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pic>
            <p:nvPicPr>
              <p:cNvPr id="162" name="Image 161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55932" y="2144809"/>
                <a:ext cx="463336" cy="469433"/>
              </a:xfrm>
              <a:prstGeom prst="rect">
                <a:avLst/>
              </a:prstGeom>
              <a:solidFill>
                <a:schemeClr val="bg1"/>
              </a:solidFill>
            </p:spPr>
          </p:pic>
          <p:pic>
            <p:nvPicPr>
              <p:cNvPr id="163" name="Image 162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55932" y="3775693"/>
                <a:ext cx="463336" cy="463336"/>
              </a:xfrm>
              <a:prstGeom prst="rect">
                <a:avLst/>
              </a:prstGeom>
              <a:solidFill>
                <a:schemeClr val="bg1"/>
              </a:solidFill>
            </p:spPr>
          </p:pic>
          <p:sp>
            <p:nvSpPr>
              <p:cNvPr id="164" name="ZoneTexte 163"/>
              <p:cNvSpPr txBox="1"/>
              <p:nvPr/>
            </p:nvSpPr>
            <p:spPr>
              <a:xfrm>
                <a:off x="917072" y="1444714"/>
                <a:ext cx="18547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Synoptic</a:t>
                </a:r>
              </a:p>
            </p:txBody>
          </p:sp>
          <p:sp>
            <p:nvSpPr>
              <p:cNvPr id="165" name="ZoneTexte 164"/>
              <p:cNvSpPr txBox="1"/>
              <p:nvPr/>
            </p:nvSpPr>
            <p:spPr>
              <a:xfrm>
                <a:off x="899592" y="3028890"/>
                <a:ext cx="18547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Trends</a:t>
                </a:r>
              </a:p>
            </p:txBody>
          </p:sp>
          <p:sp>
            <p:nvSpPr>
              <p:cNvPr id="166" name="ZoneTexte 165"/>
              <p:cNvSpPr txBox="1"/>
              <p:nvPr/>
            </p:nvSpPr>
            <p:spPr>
              <a:xfrm>
                <a:off x="926856" y="4613066"/>
                <a:ext cx="251714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Events</a:t>
                </a:r>
                <a:r>
                  <a:rPr lang="en-GB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167" name="ZoneTexte 166"/>
              <p:cNvSpPr txBox="1"/>
              <p:nvPr/>
            </p:nvSpPr>
            <p:spPr>
              <a:xfrm>
                <a:off x="7109760" y="1444714"/>
                <a:ext cx="18547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Parameters</a:t>
                </a:r>
              </a:p>
            </p:txBody>
          </p:sp>
          <p:sp>
            <p:nvSpPr>
              <p:cNvPr id="168" name="ZoneTexte 167"/>
              <p:cNvSpPr txBox="1"/>
              <p:nvPr/>
            </p:nvSpPr>
            <p:spPr>
              <a:xfrm>
                <a:off x="7092280" y="3042935"/>
                <a:ext cx="18547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Information</a:t>
                </a:r>
              </a:p>
            </p:txBody>
          </p:sp>
          <p:sp>
            <p:nvSpPr>
              <p:cNvPr id="169" name="ZoneTexte 168"/>
              <p:cNvSpPr txBox="1"/>
              <p:nvPr/>
            </p:nvSpPr>
            <p:spPr>
              <a:xfrm>
                <a:off x="7037752" y="4613066"/>
                <a:ext cx="18547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Reports</a:t>
                </a:r>
              </a:p>
            </p:txBody>
          </p:sp>
          <p:pic>
            <p:nvPicPr>
              <p:cNvPr id="170" name="Image 169"/>
              <p:cNvPicPr>
                <a:picLocks noChangeAspect="1"/>
              </p:cNvPicPr>
              <p:nvPr/>
            </p:nvPicPr>
            <p:blipFill rotWithShape="1">
              <a:blip r:embed="rId12"/>
              <a:srcRect l="-501" t="4755" r="54096" b="-4755"/>
              <a:stretch/>
            </p:blipFill>
            <p:spPr>
              <a:xfrm>
                <a:off x="1043608" y="3356991"/>
                <a:ext cx="1913406" cy="134011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1" name="Rectangle 170"/>
              <p:cNvSpPr/>
              <p:nvPr/>
            </p:nvSpPr>
            <p:spPr>
              <a:xfrm>
                <a:off x="1045965" y="3362733"/>
                <a:ext cx="1898692" cy="1227010"/>
              </a:xfrm>
              <a:prstGeom prst="rect">
                <a:avLst/>
              </a:prstGeom>
              <a:noFill/>
              <a:ln w="12700" cap="flat" cmpd="sng" algn="ctr">
                <a:solidFill>
                  <a:srgbClr val="797B7E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cxnSp>
            <p:nvCxnSpPr>
              <p:cNvPr id="172" name="Connecteur droit 171"/>
              <p:cNvCxnSpPr/>
              <p:nvPr/>
            </p:nvCxnSpPr>
            <p:spPr>
              <a:xfrm flipH="1">
                <a:off x="3197962" y="4874682"/>
                <a:ext cx="808832" cy="673072"/>
              </a:xfrm>
              <a:prstGeom prst="line">
                <a:avLst/>
              </a:prstGeom>
              <a:noFill/>
              <a:ln w="9525" cap="flat" cmpd="sng" algn="ctr">
                <a:solidFill>
                  <a:srgbClr val="797B7E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pic>
            <p:nvPicPr>
              <p:cNvPr id="173" name="Image 172"/>
              <p:cNvPicPr>
                <a:picLocks noChangeAspect="1"/>
              </p:cNvPicPr>
              <p:nvPr/>
            </p:nvPicPr>
            <p:blipFill rotWithShape="1">
              <a:blip r:embed="rId13"/>
              <a:srcRect r="87293" b="11065"/>
              <a:stretch/>
            </p:blipFill>
            <p:spPr>
              <a:xfrm>
                <a:off x="2962162" y="5336301"/>
                <a:ext cx="481840" cy="460865"/>
              </a:xfrm>
              <a:prstGeom prst="rect">
                <a:avLst/>
              </a:prstGeom>
              <a:solidFill>
                <a:srgbClr val="FFFFFF"/>
              </a:solidFill>
            </p:spPr>
          </p:pic>
          <p:pic>
            <p:nvPicPr>
              <p:cNvPr id="174" name="Image 173"/>
              <p:cNvPicPr>
                <a:picLocks noChangeAspect="1"/>
              </p:cNvPicPr>
              <p:nvPr/>
            </p:nvPicPr>
            <p:blipFill rotWithShape="1">
              <a:blip r:embed="rId14"/>
              <a:srcRect r="20803" b="6493"/>
              <a:stretch/>
            </p:blipFill>
            <p:spPr>
              <a:xfrm>
                <a:off x="6948263" y="3361487"/>
                <a:ext cx="1866322" cy="1222515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5" name="Rectangle 174"/>
              <p:cNvSpPr/>
              <p:nvPr/>
            </p:nvSpPr>
            <p:spPr>
              <a:xfrm>
                <a:off x="6948263" y="3356992"/>
                <a:ext cx="1875553" cy="1227010"/>
              </a:xfrm>
              <a:prstGeom prst="rect">
                <a:avLst/>
              </a:prstGeom>
              <a:noFill/>
              <a:ln w="12700" cap="flat" cmpd="sng" algn="ctr">
                <a:solidFill>
                  <a:srgbClr val="797B7E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6" name="Groupe 105"/>
          <p:cNvGrpSpPr/>
          <p:nvPr/>
        </p:nvGrpSpPr>
        <p:grpSpPr>
          <a:xfrm>
            <a:off x="827584" y="1299985"/>
            <a:ext cx="7798207" cy="4408899"/>
            <a:chOff x="1043608" y="1791217"/>
            <a:chExt cx="7798207" cy="4408899"/>
          </a:xfrm>
        </p:grpSpPr>
        <p:sp>
          <p:nvSpPr>
            <p:cNvPr id="52" name="Rectangle 51"/>
            <p:cNvSpPr/>
            <p:nvPr/>
          </p:nvSpPr>
          <p:spPr>
            <a:xfrm>
              <a:off x="6660232" y="4941168"/>
              <a:ext cx="2154354" cy="122701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97B7E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cxnSp>
          <p:nvCxnSpPr>
            <p:cNvPr id="48" name="Connecteur droit 47"/>
            <p:cNvCxnSpPr/>
            <p:nvPr/>
          </p:nvCxnSpPr>
          <p:spPr>
            <a:xfrm>
              <a:off x="6208606" y="4017848"/>
              <a:ext cx="1781676" cy="1"/>
            </a:xfrm>
            <a:prstGeom prst="line">
              <a:avLst/>
            </a:prstGeom>
            <a:noFill/>
            <a:ln w="9525" cap="flat" cmpd="sng" algn="ctr">
              <a:solidFill>
                <a:srgbClr val="797B7E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grpSp>
          <p:nvGrpSpPr>
            <p:cNvPr id="3" name="Groupe 2"/>
            <p:cNvGrpSpPr/>
            <p:nvPr/>
          </p:nvGrpSpPr>
          <p:grpSpPr>
            <a:xfrm rot="10800000">
              <a:off x="5796137" y="2348880"/>
              <a:ext cx="848892" cy="3157857"/>
              <a:chOff x="3350363" y="2542297"/>
              <a:chExt cx="848892" cy="3157857"/>
            </a:xfrm>
          </p:grpSpPr>
          <p:cxnSp>
            <p:nvCxnSpPr>
              <p:cNvPr id="29" name="Connecteur droit 28"/>
              <p:cNvCxnSpPr/>
              <p:nvPr/>
            </p:nvCxnSpPr>
            <p:spPr>
              <a:xfrm flipH="1">
                <a:off x="3350363" y="5027082"/>
                <a:ext cx="848892" cy="673072"/>
              </a:xfrm>
              <a:prstGeom prst="line">
                <a:avLst/>
              </a:prstGeom>
              <a:noFill/>
              <a:ln w="9525" cap="flat" cmpd="sng" algn="ctr">
                <a:solidFill>
                  <a:srgbClr val="797B7E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0" name="Connecteur droit 29"/>
              <p:cNvCxnSpPr>
                <a:stCxn id="23" idx="5"/>
              </p:cNvCxnSpPr>
              <p:nvPr/>
            </p:nvCxnSpPr>
            <p:spPr>
              <a:xfrm rot="10800000">
                <a:off x="3374339" y="2542297"/>
                <a:ext cx="823406" cy="632055"/>
              </a:xfrm>
              <a:prstGeom prst="line">
                <a:avLst/>
              </a:prstGeom>
              <a:noFill/>
              <a:ln w="9525" cap="flat" cmpd="sng" algn="ctr">
                <a:solidFill>
                  <a:srgbClr val="797B7E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cxnSp>
          <p:nvCxnSpPr>
            <p:cNvPr id="20" name="Connecteur droit 19"/>
            <p:cNvCxnSpPr>
              <a:stCxn id="23" idx="3"/>
              <a:endCxn id="13" idx="3"/>
            </p:cNvCxnSpPr>
            <p:nvPr/>
          </p:nvCxnSpPr>
          <p:spPr>
            <a:xfrm flipH="1">
              <a:off x="3197962" y="4874682"/>
              <a:ext cx="808832" cy="711929"/>
            </a:xfrm>
            <a:prstGeom prst="line">
              <a:avLst/>
            </a:prstGeom>
            <a:noFill/>
            <a:ln w="9525" cap="flat" cmpd="sng" algn="ctr">
              <a:solidFill>
                <a:srgbClr val="797B7E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grpSp>
          <p:nvGrpSpPr>
            <p:cNvPr id="22" name="Groupe 21"/>
            <p:cNvGrpSpPr/>
            <p:nvPr/>
          </p:nvGrpSpPr>
          <p:grpSpPr>
            <a:xfrm>
              <a:off x="3940983" y="3440227"/>
              <a:ext cx="1985969" cy="1120737"/>
              <a:chOff x="3369501" y="2455101"/>
              <a:chExt cx="2392472" cy="1350138"/>
            </a:xfrm>
          </p:grpSpPr>
          <p:pic>
            <p:nvPicPr>
              <p:cNvPr id="26" name="Image 2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48" t="7397" r="10959" b="33542"/>
              <a:stretch/>
            </p:blipFill>
            <p:spPr>
              <a:xfrm>
                <a:off x="3369501" y="2455101"/>
                <a:ext cx="2392472" cy="1350138"/>
              </a:xfrm>
              <a:prstGeom prst="rect">
                <a:avLst/>
              </a:prstGeom>
            </p:spPr>
          </p:pic>
          <p:pic>
            <p:nvPicPr>
              <p:cNvPr id="27" name="Image 26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37"/>
              <a:stretch/>
            </p:blipFill>
            <p:spPr>
              <a:xfrm>
                <a:off x="3458392" y="2533315"/>
                <a:ext cx="2228033" cy="1210011"/>
              </a:xfrm>
              <a:prstGeom prst="rect">
                <a:avLst/>
              </a:prstGeom>
            </p:spPr>
          </p:pic>
        </p:grpSp>
        <p:sp>
          <p:nvSpPr>
            <p:cNvPr id="23" name="Ellipse 22"/>
            <p:cNvSpPr/>
            <p:nvPr/>
          </p:nvSpPr>
          <p:spPr>
            <a:xfrm>
              <a:off x="3635896" y="2712931"/>
              <a:ext cx="2532649" cy="2532649"/>
            </a:xfrm>
            <a:prstGeom prst="ellipse">
              <a:avLst/>
            </a:prstGeom>
            <a:noFill/>
            <a:ln w="12700" cap="flat" cmpd="sng" algn="ctr">
              <a:solidFill>
                <a:srgbClr val="797B7E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cxnSp>
          <p:nvCxnSpPr>
            <p:cNvPr id="24" name="Connecteur droit 23"/>
            <p:cNvCxnSpPr>
              <a:stCxn id="23" idx="1"/>
            </p:cNvCxnSpPr>
            <p:nvPr/>
          </p:nvCxnSpPr>
          <p:spPr>
            <a:xfrm flipH="1" flipV="1">
              <a:off x="2743220" y="2070121"/>
              <a:ext cx="1263574" cy="1013708"/>
            </a:xfrm>
            <a:prstGeom prst="line">
              <a:avLst/>
            </a:prstGeom>
            <a:noFill/>
            <a:ln w="9525" cap="flat" cmpd="sng" algn="ctr">
              <a:solidFill>
                <a:srgbClr val="797B7E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25" name="Connecteur droit 24"/>
            <p:cNvCxnSpPr>
              <a:endCxn id="23" idx="2"/>
            </p:cNvCxnSpPr>
            <p:nvPr/>
          </p:nvCxnSpPr>
          <p:spPr>
            <a:xfrm>
              <a:off x="1854220" y="3979255"/>
              <a:ext cx="1781676" cy="1"/>
            </a:xfrm>
            <a:prstGeom prst="line">
              <a:avLst/>
            </a:prstGeom>
            <a:noFill/>
            <a:ln w="9525" cap="flat" cmpd="sng" algn="ctr">
              <a:solidFill>
                <a:srgbClr val="797B7E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11" name="Rectangle 10"/>
            <p:cNvSpPr/>
            <p:nvPr/>
          </p:nvSpPr>
          <p:spPr>
            <a:xfrm>
              <a:off x="1043608" y="1791217"/>
              <a:ext cx="2154354" cy="122701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97B7E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45965" y="3362733"/>
              <a:ext cx="2154354" cy="122701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97B7E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43608" y="4973106"/>
              <a:ext cx="2154354" cy="122701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97B7E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7"/>
            <a:srcRect l="1" r="73118" b="8203"/>
            <a:stretch/>
          </p:blipFill>
          <p:spPr>
            <a:xfrm>
              <a:off x="2967697" y="2151716"/>
              <a:ext cx="475273" cy="464505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8"/>
            <a:srcRect t="1" r="66850" b="8342"/>
            <a:stretch/>
          </p:blipFill>
          <p:spPr>
            <a:xfrm>
              <a:off x="2944659" y="3717136"/>
              <a:ext cx="468862" cy="474966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13"/>
            <a:srcRect r="87293" b="11065"/>
            <a:stretch/>
          </p:blipFill>
          <p:spPr>
            <a:xfrm>
              <a:off x="2962162" y="5336301"/>
              <a:ext cx="481840" cy="460865"/>
            </a:xfrm>
            <a:prstGeom prst="rect">
              <a:avLst/>
            </a:prstGeom>
            <a:solidFill>
              <a:srgbClr val="FFFFFF"/>
            </a:solidFill>
          </p:spPr>
        </p:pic>
        <p:sp>
          <p:nvSpPr>
            <p:cNvPr id="17" name="Rectangle 16"/>
            <p:cNvSpPr/>
            <p:nvPr/>
          </p:nvSpPr>
          <p:spPr>
            <a:xfrm>
              <a:off x="1115616" y="1888956"/>
              <a:ext cx="1828713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Visualize the synoptic of the installation in real time, the status of each component, the temperatures, pressures, flows, operating mode,…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15616" y="3470118"/>
              <a:ext cx="1876500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Visualize the predefined trends or design your own trends (temperatures, pressures, modes, status,…)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115616" y="5036463"/>
              <a:ext cx="189754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Visualize the list of events and the context of each event (status of the installation when the fault appears)</a:t>
              </a:r>
            </a:p>
          </p:txBody>
        </p:sp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44208" y="5301208"/>
              <a:ext cx="463336" cy="469433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0" name="Rectangle 39"/>
            <p:cNvSpPr/>
            <p:nvPr/>
          </p:nvSpPr>
          <p:spPr>
            <a:xfrm>
              <a:off x="6687461" y="1791217"/>
              <a:ext cx="2154354" cy="122701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97B7E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84928" y="2167479"/>
              <a:ext cx="463336" cy="469433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6" name="Rectangle 45"/>
            <p:cNvSpPr/>
            <p:nvPr/>
          </p:nvSpPr>
          <p:spPr>
            <a:xfrm>
              <a:off x="6669463" y="3356992"/>
              <a:ext cx="2154354" cy="122701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97B7E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44208" y="3757752"/>
              <a:ext cx="463336" cy="463336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50" name="Rectangle 49"/>
            <p:cNvSpPr/>
            <p:nvPr/>
          </p:nvSpPr>
          <p:spPr>
            <a:xfrm>
              <a:off x="6958895" y="1844824"/>
              <a:ext cx="1864922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Set all the parameters as easily as you are in front of the system</a:t>
              </a:r>
            </a:p>
            <a:p>
              <a:r>
                <a:rPr lang="en-GB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All parameters are order by categories for an easy use.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907545" y="3591519"/>
              <a:ext cx="184092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See all details you need about the installation, the machine, the modem, the contract…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948263" y="5179839"/>
              <a:ext cx="180020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Generate reports and visualize the efficiency of your installation, and optimize your system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1175295" y="5904677"/>
            <a:ext cx="7416825" cy="510778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Service Maintenance</a:t>
            </a:r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BAB38912-684C-431E-BC5F-EF4D4A5434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1737" y="65619"/>
            <a:ext cx="2303478" cy="43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1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020296" y="1433850"/>
            <a:ext cx="7838892" cy="2084027"/>
            <a:chOff x="722275" y="3937261"/>
            <a:chExt cx="8205701" cy="2444067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3167"/>
            <a:stretch/>
          </p:blipFill>
          <p:spPr bwMode="auto">
            <a:xfrm>
              <a:off x="722275" y="3940967"/>
              <a:ext cx="1878763" cy="2436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1296" y="3939625"/>
              <a:ext cx="1841090" cy="2439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0" r="435" b="8909"/>
            <a:stretch/>
          </p:blipFill>
          <p:spPr bwMode="auto">
            <a:xfrm>
              <a:off x="2860933" y="3940967"/>
              <a:ext cx="1870468" cy="2436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3"/>
            <a:stretch/>
          </p:blipFill>
          <p:spPr bwMode="auto">
            <a:xfrm>
              <a:off x="7092280" y="3937261"/>
              <a:ext cx="1835696" cy="2444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1069840" y="4098146"/>
            <a:ext cx="3312368" cy="158805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</a:t>
            </a:r>
          </a:p>
          <a:p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times</a:t>
            </a:r>
          </a:p>
          <a:p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compressor starts</a:t>
            </a:r>
          </a:p>
          <a:p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 reports</a:t>
            </a:r>
          </a:p>
          <a:p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Preventative maintenance actions</a:t>
            </a:r>
          </a:p>
          <a:p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consumption (Electricity metering)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1069840" y="3738106"/>
            <a:ext cx="3312368" cy="28803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4507173" y="4098146"/>
            <a:ext cx="2357282" cy="6480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</a:t>
            </a:r>
          </a:p>
          <a:p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on dedicated website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4507173" y="3738106"/>
            <a:ext cx="2357282" cy="28803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Range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4507173" y="4818226"/>
            <a:ext cx="2357282" cy="64807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</a:t>
            </a:r>
          </a:p>
          <a:p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 by CIAT team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4507173" y="5510922"/>
            <a:ext cx="2357282" cy="6793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demand</a:t>
            </a:r>
          </a:p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</a:t>
            </a:r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CIAT team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69245" y="1052736"/>
            <a:ext cx="11544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Reports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6902726" y="3738106"/>
            <a:ext cx="2159286" cy="28803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Added Value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282860" y="5316867"/>
            <a:ext cx="175363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Expert analysis</a:t>
            </a:r>
          </a:p>
        </p:txBody>
      </p:sp>
      <p:sp>
        <p:nvSpPr>
          <p:cNvPr id="11" name="Triangle isocèle 10"/>
          <p:cNvSpPr/>
          <p:nvPr/>
        </p:nvSpPr>
        <p:spPr>
          <a:xfrm rot="5400000">
            <a:off x="6337347" y="5414888"/>
            <a:ext cx="1385306" cy="191985"/>
          </a:xfrm>
          <a:prstGeom prst="triangl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riangle isocèle 19"/>
          <p:cNvSpPr/>
          <p:nvPr/>
        </p:nvSpPr>
        <p:spPr>
          <a:xfrm rot="5400000">
            <a:off x="6671710" y="4347792"/>
            <a:ext cx="641385" cy="155471"/>
          </a:xfrm>
          <a:prstGeom prst="triangl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ZoneTexte 22"/>
          <p:cNvSpPr txBox="1"/>
          <p:nvPr/>
        </p:nvSpPr>
        <p:spPr>
          <a:xfrm>
            <a:off x="7125993" y="4221088"/>
            <a:ext cx="205451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Actionable reports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EC0ACD7-BDBC-4F96-B20B-21E9D83C05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737" y="65619"/>
            <a:ext cx="2303478" cy="43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043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Connecteur droit avec flèche 45"/>
          <p:cNvCxnSpPr/>
          <p:nvPr/>
        </p:nvCxnSpPr>
        <p:spPr>
          <a:xfrm flipH="1">
            <a:off x="3089889" y="4315793"/>
            <a:ext cx="3282311" cy="11373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/>
          <p:nvPr/>
        </p:nvCxnSpPr>
        <p:spPr>
          <a:xfrm flipV="1">
            <a:off x="4724361" y="3304745"/>
            <a:ext cx="0" cy="2133748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 flipH="1" flipV="1">
            <a:off x="3694032" y="3454636"/>
            <a:ext cx="2322090" cy="1722315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/>
        </p:nvCxnSpPr>
        <p:spPr>
          <a:xfrm flipV="1">
            <a:off x="3567641" y="3454636"/>
            <a:ext cx="2448481" cy="1628232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1653041" y="4143617"/>
            <a:ext cx="1463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Equipment availability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3589699" y="2924944"/>
            <a:ext cx="2268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CIAT 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Expertise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6362675" y="4096122"/>
            <a:ext cx="164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Better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profitability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5956403" y="5077132"/>
            <a:ext cx="2511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Added-value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205569" y="3255367"/>
            <a:ext cx="2511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Real-time </a:t>
            </a:r>
          </a:p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5990235" y="3255630"/>
            <a:ext cx="2414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Energy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1022822" y="4968867"/>
            <a:ext cx="2511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Steady</a:t>
            </a:r>
          </a:p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indoor air quality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3529980" y="5394040"/>
            <a:ext cx="2434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Equipment optimal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grpSp>
        <p:nvGrpSpPr>
          <p:cNvPr id="58" name="Groupe 57"/>
          <p:cNvGrpSpPr/>
          <p:nvPr/>
        </p:nvGrpSpPr>
        <p:grpSpPr>
          <a:xfrm>
            <a:off x="3851920" y="3582948"/>
            <a:ext cx="1744929" cy="1493753"/>
            <a:chOff x="2321842" y="4065724"/>
            <a:chExt cx="1744929" cy="1493753"/>
          </a:xfrm>
        </p:grpSpPr>
        <p:sp>
          <p:nvSpPr>
            <p:cNvPr id="59" name="Ellipse 58"/>
            <p:cNvSpPr/>
            <p:nvPr/>
          </p:nvSpPr>
          <p:spPr>
            <a:xfrm>
              <a:off x="2447431" y="4065724"/>
              <a:ext cx="1493753" cy="149375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Chevron 59"/>
            <p:cNvSpPr/>
            <p:nvPr/>
          </p:nvSpPr>
          <p:spPr>
            <a:xfrm rot="5400000">
              <a:off x="2339418" y="4683442"/>
              <a:ext cx="216024" cy="25117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Chevron 60"/>
            <p:cNvSpPr/>
            <p:nvPr/>
          </p:nvSpPr>
          <p:spPr>
            <a:xfrm rot="16200000">
              <a:off x="3833172" y="4683442"/>
              <a:ext cx="216024" cy="25117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Triangle isocèle 13"/>
          <p:cNvSpPr/>
          <p:nvPr/>
        </p:nvSpPr>
        <p:spPr>
          <a:xfrm rot="10800000">
            <a:off x="1259632" y="2348880"/>
            <a:ext cx="7145252" cy="36004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riangle isocèle 27"/>
          <p:cNvSpPr/>
          <p:nvPr/>
        </p:nvSpPr>
        <p:spPr>
          <a:xfrm rot="10800000">
            <a:off x="1259632" y="2348880"/>
            <a:ext cx="7145252" cy="36004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2730856" y="1844824"/>
            <a:ext cx="3960440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Expertise and Analysis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2490" y="3773616"/>
            <a:ext cx="908722" cy="99027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CE2CE2-AC89-4B1E-8434-7BCAB66E7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37" y="65619"/>
            <a:ext cx="2303478" cy="43307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71D07127-9288-4184-A90D-2CFC5CDE925C}"/>
              </a:ext>
            </a:extLst>
          </p:cNvPr>
          <p:cNvSpPr txBox="1"/>
          <p:nvPr/>
        </p:nvSpPr>
        <p:spPr>
          <a:xfrm>
            <a:off x="1432131" y="1518470"/>
            <a:ext cx="7145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ABOUND HVAC Performances</a:t>
            </a:r>
          </a:p>
        </p:txBody>
      </p:sp>
    </p:spTree>
    <p:extLst>
      <p:ext uri="{BB962C8B-B14F-4D97-AF65-F5344CB8AC3E}">
        <p14:creationId xmlns:p14="http://schemas.microsoft.com/office/powerpoint/2010/main" val="13043046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922" name="Group 2"/>
          <p:cNvGrpSpPr>
            <a:grpSpLocks/>
          </p:cNvGrpSpPr>
          <p:nvPr/>
        </p:nvGrpSpPr>
        <p:grpSpPr bwMode="auto">
          <a:xfrm>
            <a:off x="395288" y="-26988"/>
            <a:ext cx="2855912" cy="1665288"/>
            <a:chOff x="1519" y="1166"/>
            <a:chExt cx="1799" cy="1049"/>
          </a:xfrm>
        </p:grpSpPr>
        <p:sp>
          <p:nvSpPr>
            <p:cNvPr id="53257" name="Puzzle1"/>
            <p:cNvSpPr>
              <a:spLocks noEditPoints="1" noChangeArrowheads="1"/>
            </p:cNvSpPr>
            <p:nvPr/>
          </p:nvSpPr>
          <p:spPr bwMode="auto">
            <a:xfrm>
              <a:off x="1519" y="1166"/>
              <a:ext cx="1799" cy="104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7 w 21600"/>
                <a:gd name="T25" fmla="*/ 2574 h 21600"/>
                <a:gd name="T26" fmla="*/ 16137 w 21600"/>
                <a:gd name="T27" fmla="*/ 1956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00FF00">
                <a:alpha val="63136"/>
              </a:srgbClr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53258" name="Picture 4" descr="000801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1434"/>
              <a:ext cx="1031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51" name="Group 5"/>
          <p:cNvGrpSpPr>
            <a:grpSpLocks/>
          </p:cNvGrpSpPr>
          <p:nvPr/>
        </p:nvGrpSpPr>
        <p:grpSpPr bwMode="auto">
          <a:xfrm>
            <a:off x="4702175" y="1246188"/>
            <a:ext cx="1873250" cy="2398712"/>
            <a:chOff x="3560" y="785"/>
            <a:chExt cx="1180" cy="1511"/>
          </a:xfrm>
        </p:grpSpPr>
        <p:sp>
          <p:nvSpPr>
            <p:cNvPr id="53255" name="Puzzle3"/>
            <p:cNvSpPr>
              <a:spLocks noEditPoints="1" noChangeArrowheads="1"/>
            </p:cNvSpPr>
            <p:nvPr/>
          </p:nvSpPr>
          <p:spPr bwMode="auto">
            <a:xfrm>
              <a:off x="3560" y="785"/>
              <a:ext cx="1113" cy="151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271 w 21600"/>
                <a:gd name="T25" fmla="*/ 7719 h 21600"/>
                <a:gd name="T26" fmla="*/ 19155 w 21600"/>
                <a:gd name="T27" fmla="*/ 2024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008000">
                <a:alpha val="58823"/>
              </a:srgbClr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56" name="Text Box 7"/>
            <p:cNvSpPr txBox="1">
              <a:spLocks noChangeArrowheads="1"/>
            </p:cNvSpPr>
            <p:nvPr/>
          </p:nvSpPr>
          <p:spPr bwMode="auto">
            <a:xfrm>
              <a:off x="3560" y="1298"/>
              <a:ext cx="1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GB" sz="1800" b="1">
                  <a:latin typeface="Verdana" pitchFamily="34" charset="0"/>
                </a:rPr>
                <a:t>Users needs</a:t>
              </a:r>
            </a:p>
          </p:txBody>
        </p:sp>
      </p:grpSp>
      <p:sp>
        <p:nvSpPr>
          <p:cNvPr id="209928" name="Puzzle2" descr="test"/>
          <p:cNvSpPr>
            <a:spLocks noEditPoints="1" noChangeArrowheads="1"/>
          </p:cNvSpPr>
          <p:nvPr/>
        </p:nvSpPr>
        <p:spPr bwMode="auto">
          <a:xfrm>
            <a:off x="4211638" y="5300663"/>
            <a:ext cx="2820987" cy="21859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5388 w 21600"/>
              <a:gd name="T25" fmla="*/ 6742 h 21600"/>
              <a:gd name="T26" fmla="*/ 16177 w 21600"/>
              <a:gd name="T27" fmla="*/ 2044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9929" name="Puzzle4" descr="aero"/>
          <p:cNvSpPr>
            <a:spLocks noEditPoints="1" noChangeArrowheads="1"/>
          </p:cNvSpPr>
          <p:nvPr/>
        </p:nvSpPr>
        <p:spPr bwMode="auto">
          <a:xfrm>
            <a:off x="539750" y="2997200"/>
            <a:ext cx="1700213" cy="27940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076 w 21600"/>
              <a:gd name="T25" fmla="*/ 5664 h 21600"/>
              <a:gd name="T26" fmla="*/ 20203 w 21600"/>
              <a:gd name="T27" fmla="*/ 1598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3254" name="Rectangle 10"/>
          <p:cNvSpPr>
            <a:spLocks noChangeArrowheads="1"/>
          </p:cNvSpPr>
          <p:nvPr/>
        </p:nvSpPr>
        <p:spPr bwMode="auto">
          <a:xfrm>
            <a:off x="3814763" y="692150"/>
            <a:ext cx="5329237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GB" sz="2800">
                <a:solidFill>
                  <a:srgbClr val="4D4D4D"/>
                </a:solidFill>
              </a:rPr>
              <a:t>AEROCONNECT </a:t>
            </a:r>
            <a:r>
              <a:rPr lang="en-GB" sz="2800" b="1">
                <a:solidFill>
                  <a:srgbClr val="4D4D4D"/>
                </a:solidFill>
              </a:rPr>
              <a:t>Offre System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95  E" pathEditMode="relative" ptsTypes="">
                                      <p:cBhvr>
                                        <p:cTn id="9" dur="20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22 -0.04116 L 0.22778 0.2918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66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27726 -0.0041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5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8" grpId="0" animBg="1"/>
      <p:bldP spid="209928" grpId="1" animBg="1"/>
      <p:bldP spid="209929" grpId="0" animBg="1"/>
      <p:bldP spid="209929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Image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105275"/>
            <a:ext cx="2484437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3" descr="Carte aeroConnect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3656013"/>
            <a:ext cx="792163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276" name="Group 4"/>
          <p:cNvGrpSpPr>
            <a:grpSpLocks/>
          </p:cNvGrpSpPr>
          <p:nvPr/>
        </p:nvGrpSpPr>
        <p:grpSpPr bwMode="auto">
          <a:xfrm>
            <a:off x="1692275" y="2089150"/>
            <a:ext cx="6624638" cy="0"/>
            <a:chOff x="1066" y="1661"/>
            <a:chExt cx="4173" cy="0"/>
          </a:xfrm>
        </p:grpSpPr>
        <p:sp>
          <p:nvSpPr>
            <p:cNvPr id="54310" name="Line 5"/>
            <p:cNvSpPr>
              <a:spLocks noChangeShapeType="1"/>
            </p:cNvSpPr>
            <p:nvPr/>
          </p:nvSpPr>
          <p:spPr bwMode="auto">
            <a:xfrm flipH="1">
              <a:off x="1066" y="1661"/>
              <a:ext cx="3084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4311" name="Line 6"/>
            <p:cNvSpPr>
              <a:spLocks noChangeShapeType="1"/>
            </p:cNvSpPr>
            <p:nvPr/>
          </p:nvSpPr>
          <p:spPr bwMode="auto">
            <a:xfrm>
              <a:off x="4150" y="1661"/>
              <a:ext cx="1089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4277" name="Text Box 7"/>
          <p:cNvSpPr txBox="1">
            <a:spLocks noChangeArrowheads="1"/>
          </p:cNvSpPr>
          <p:nvPr/>
        </p:nvSpPr>
        <p:spPr bwMode="auto">
          <a:xfrm>
            <a:off x="2384425" y="1584325"/>
            <a:ext cx="441960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sz="2400"/>
              <a:t>RS 485 </a:t>
            </a:r>
            <a:r>
              <a:rPr lang="fr-FR" sz="1800"/>
              <a:t>(2 shielded wires )  </a:t>
            </a:r>
          </a:p>
          <a:p>
            <a:pPr>
              <a:spcBef>
                <a:spcPct val="50000"/>
              </a:spcBef>
            </a:pPr>
            <a:r>
              <a:rPr lang="fr-FR" sz="1800"/>
              <a:t> 1000 m Maxi</a:t>
            </a:r>
          </a:p>
        </p:txBody>
      </p:sp>
      <p:pic>
        <p:nvPicPr>
          <p:cNvPr id="54278" name="Picture 8" descr="Logo_CIAT aeroconne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0" y="773113"/>
            <a:ext cx="2482850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9" name="Text Box 9"/>
          <p:cNvSpPr txBox="1">
            <a:spLocks noChangeArrowheads="1"/>
          </p:cNvSpPr>
          <p:nvPr/>
        </p:nvSpPr>
        <p:spPr bwMode="auto">
          <a:xfrm>
            <a:off x="5580063" y="723900"/>
            <a:ext cx="522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en-GB" sz="3200">
                <a:latin typeface="Swis721 Ex BT" pitchFamily="34" charset="0"/>
              </a:rPr>
              <a:t>+</a:t>
            </a:r>
          </a:p>
        </p:txBody>
      </p:sp>
      <p:pic>
        <p:nvPicPr>
          <p:cNvPr id="54280" name="Picture 10" descr="Logo_CIAT aeroconnec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3386138"/>
            <a:ext cx="93662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1" name="Line 11"/>
          <p:cNvSpPr>
            <a:spLocks noChangeShapeType="1"/>
          </p:cNvSpPr>
          <p:nvPr/>
        </p:nvSpPr>
        <p:spPr bwMode="auto">
          <a:xfrm>
            <a:off x="8316913" y="2089150"/>
            <a:ext cx="0" cy="1284288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4282" name="Line 12"/>
          <p:cNvSpPr>
            <a:spLocks noChangeShapeType="1"/>
          </p:cNvSpPr>
          <p:nvPr/>
        </p:nvSpPr>
        <p:spPr bwMode="auto">
          <a:xfrm flipV="1">
            <a:off x="6659563" y="2581275"/>
            <a:ext cx="0" cy="2076450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283" name="Line 13"/>
          <p:cNvSpPr>
            <a:spLocks noChangeShapeType="1"/>
          </p:cNvSpPr>
          <p:nvPr/>
        </p:nvSpPr>
        <p:spPr bwMode="auto">
          <a:xfrm>
            <a:off x="4467225" y="2600325"/>
            <a:ext cx="360363" cy="0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54284" name="Group 14"/>
          <p:cNvGrpSpPr>
            <a:grpSpLocks/>
          </p:cNvGrpSpPr>
          <p:nvPr/>
        </p:nvGrpSpPr>
        <p:grpSpPr bwMode="auto">
          <a:xfrm>
            <a:off x="2411413" y="3457575"/>
            <a:ext cx="377825" cy="377825"/>
            <a:chOff x="3600" y="1824"/>
            <a:chExt cx="192" cy="192"/>
          </a:xfrm>
        </p:grpSpPr>
        <p:sp>
          <p:nvSpPr>
            <p:cNvPr id="54308" name="Oval 15"/>
            <p:cNvSpPr>
              <a:spLocks noChangeArrowheads="1"/>
            </p:cNvSpPr>
            <p:nvPr/>
          </p:nvSpPr>
          <p:spPr bwMode="auto">
            <a:xfrm>
              <a:off x="3600" y="1824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4309" name="AutoShape 16"/>
            <p:cNvSpPr>
              <a:spLocks noChangeArrowheads="1"/>
            </p:cNvSpPr>
            <p:nvPr/>
          </p:nvSpPr>
          <p:spPr bwMode="auto">
            <a:xfrm rot="-5400000">
              <a:off x="3600" y="1862"/>
              <a:ext cx="154" cy="11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4285" name="Line 17"/>
          <p:cNvSpPr>
            <a:spLocks noChangeShapeType="1"/>
          </p:cNvSpPr>
          <p:nvPr/>
        </p:nvSpPr>
        <p:spPr bwMode="auto">
          <a:xfrm rot="10800000">
            <a:off x="4002088" y="3644900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286" name="AutoShape 18"/>
          <p:cNvSpPr>
            <a:spLocks noChangeArrowheads="1"/>
          </p:cNvSpPr>
          <p:nvPr/>
        </p:nvSpPr>
        <p:spPr bwMode="auto">
          <a:xfrm rot="-5400000">
            <a:off x="3882232" y="3448844"/>
            <a:ext cx="215900" cy="395287"/>
          </a:xfrm>
          <a:prstGeom prst="flowChartCollate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4287" name="Rectangle 19"/>
          <p:cNvSpPr>
            <a:spLocks noChangeArrowheads="1"/>
          </p:cNvSpPr>
          <p:nvPr/>
        </p:nvSpPr>
        <p:spPr bwMode="auto">
          <a:xfrm rot="10800000">
            <a:off x="3948113" y="3789363"/>
            <a:ext cx="107950" cy="107950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4288" name="AutoShape 20"/>
          <p:cNvSpPr>
            <a:spLocks noChangeArrowheads="1"/>
          </p:cNvSpPr>
          <p:nvPr/>
        </p:nvSpPr>
        <p:spPr bwMode="auto">
          <a:xfrm rot="10800000">
            <a:off x="3900488" y="3430588"/>
            <a:ext cx="179387" cy="196850"/>
          </a:xfrm>
          <a:prstGeom prst="triangle">
            <a:avLst>
              <a:gd name="adj" fmla="val 50444"/>
            </a:avLst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4289" name="Line 21"/>
          <p:cNvSpPr>
            <a:spLocks noChangeShapeType="1"/>
          </p:cNvSpPr>
          <p:nvPr/>
        </p:nvSpPr>
        <p:spPr bwMode="auto">
          <a:xfrm flipV="1">
            <a:off x="6386513" y="3651250"/>
            <a:ext cx="0" cy="2339975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290" name="Line 22"/>
          <p:cNvSpPr>
            <a:spLocks noChangeShapeType="1"/>
          </p:cNvSpPr>
          <p:nvPr/>
        </p:nvSpPr>
        <p:spPr bwMode="auto">
          <a:xfrm flipH="1" flipV="1">
            <a:off x="6372225" y="5976938"/>
            <a:ext cx="1008063" cy="0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291" name="Line 23"/>
          <p:cNvSpPr>
            <a:spLocks noChangeShapeType="1"/>
          </p:cNvSpPr>
          <p:nvPr/>
        </p:nvSpPr>
        <p:spPr bwMode="auto">
          <a:xfrm flipH="1" flipV="1">
            <a:off x="4187825" y="3663950"/>
            <a:ext cx="2184400" cy="0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292" name="Line 24"/>
          <p:cNvSpPr>
            <a:spLocks noChangeShapeType="1"/>
          </p:cNvSpPr>
          <p:nvPr/>
        </p:nvSpPr>
        <p:spPr bwMode="auto">
          <a:xfrm flipH="1" flipV="1">
            <a:off x="2789238" y="3644900"/>
            <a:ext cx="990600" cy="0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293" name="Line 25"/>
          <p:cNvSpPr>
            <a:spLocks noChangeShapeType="1"/>
          </p:cNvSpPr>
          <p:nvPr/>
        </p:nvSpPr>
        <p:spPr bwMode="auto">
          <a:xfrm flipH="1">
            <a:off x="468313" y="3636963"/>
            <a:ext cx="1943100" cy="7937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294" name="Line 26"/>
          <p:cNvSpPr>
            <a:spLocks noChangeShapeType="1"/>
          </p:cNvSpPr>
          <p:nvPr/>
        </p:nvSpPr>
        <p:spPr bwMode="auto">
          <a:xfrm flipH="1">
            <a:off x="4002088" y="2595563"/>
            <a:ext cx="0" cy="835025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295" name="Line 27"/>
          <p:cNvSpPr>
            <a:spLocks noChangeShapeType="1"/>
          </p:cNvSpPr>
          <p:nvPr/>
        </p:nvSpPr>
        <p:spPr bwMode="auto">
          <a:xfrm flipH="1">
            <a:off x="4578350" y="3668713"/>
            <a:ext cx="280988" cy="0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296" name="Rectangle 28"/>
          <p:cNvSpPr>
            <a:spLocks noChangeArrowheads="1"/>
          </p:cNvSpPr>
          <p:nvPr/>
        </p:nvSpPr>
        <p:spPr bwMode="auto">
          <a:xfrm>
            <a:off x="1654175" y="3668713"/>
            <a:ext cx="288925" cy="85725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4297" name="Arc 29"/>
          <p:cNvSpPr>
            <a:spLocks/>
          </p:cNvSpPr>
          <p:nvPr/>
        </p:nvSpPr>
        <p:spPr bwMode="auto">
          <a:xfrm rot="7493457">
            <a:off x="2351088" y="2881313"/>
            <a:ext cx="1185862" cy="1649412"/>
          </a:xfrm>
          <a:custGeom>
            <a:avLst/>
            <a:gdLst>
              <a:gd name="T0" fmla="*/ 0 w 21600"/>
              <a:gd name="T1" fmla="*/ 0 h 22543"/>
              <a:gd name="T2" fmla="*/ 2147483647 w 21600"/>
              <a:gd name="T3" fmla="*/ 2147483647 h 22543"/>
              <a:gd name="T4" fmla="*/ 0 w 21600"/>
              <a:gd name="T5" fmla="*/ 2147483647 h 2254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2543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4"/>
                  <a:pt x="21593" y="22228"/>
                  <a:pt x="21579" y="22543"/>
                </a:cubicBezTo>
              </a:path>
              <a:path w="21600" h="22543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4"/>
                  <a:pt x="21593" y="22228"/>
                  <a:pt x="21579" y="2254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4298" name="Line 30"/>
          <p:cNvSpPr>
            <a:spLocks noChangeShapeType="1"/>
          </p:cNvSpPr>
          <p:nvPr/>
        </p:nvSpPr>
        <p:spPr bwMode="auto">
          <a:xfrm flipH="1">
            <a:off x="450850" y="2813050"/>
            <a:ext cx="0" cy="854075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299" name="Line 31"/>
          <p:cNvSpPr>
            <a:spLocks noChangeShapeType="1"/>
          </p:cNvSpPr>
          <p:nvPr/>
        </p:nvSpPr>
        <p:spPr bwMode="auto">
          <a:xfrm>
            <a:off x="2384425" y="2595563"/>
            <a:ext cx="4275138" cy="0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300" name="Text Box 32"/>
          <p:cNvSpPr txBox="1">
            <a:spLocks noChangeArrowheads="1"/>
          </p:cNvSpPr>
          <p:nvPr/>
        </p:nvSpPr>
        <p:spPr bwMode="auto">
          <a:xfrm rot="2311487">
            <a:off x="2339975" y="2924175"/>
            <a:ext cx="1238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fr-FR" sz="1400" b="1"/>
              <a:t>Signal 0-10V</a:t>
            </a:r>
          </a:p>
        </p:txBody>
      </p:sp>
      <p:sp>
        <p:nvSpPr>
          <p:cNvPr id="54301" name="Rectangle 33"/>
          <p:cNvSpPr>
            <a:spLocks noChangeArrowheads="1"/>
          </p:cNvSpPr>
          <p:nvPr/>
        </p:nvSpPr>
        <p:spPr bwMode="auto">
          <a:xfrm>
            <a:off x="179388" y="4932363"/>
            <a:ext cx="5761037" cy="1736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spcBef>
                <a:spcPct val="50000"/>
              </a:spcBef>
              <a:buFontTx/>
              <a:buBlip>
                <a:blip r:embed="rId6"/>
              </a:buBlip>
            </a:pPr>
            <a:r>
              <a:rPr lang="fr-FR" sz="2400">
                <a:solidFill>
                  <a:schemeClr val="bg2"/>
                </a:solidFill>
              </a:rPr>
              <a:t> </a:t>
            </a:r>
            <a:r>
              <a:rPr lang="fr-FR" sz="2400" b="1">
                <a:solidFill>
                  <a:schemeClr val="bg2"/>
                </a:solidFill>
              </a:rPr>
              <a:t>Aéroconnect</a:t>
            </a:r>
            <a:endParaRPr lang="fr-FR" sz="2400">
              <a:solidFill>
                <a:schemeClr val="bg2"/>
              </a:solidFill>
            </a:endParaRPr>
          </a:p>
          <a:p>
            <a:pPr marL="266700" lvl="1" algn="l" eaLnBrk="0" hangingPunct="0">
              <a:spcBef>
                <a:spcPct val="50000"/>
              </a:spcBef>
              <a:buSzPct val="75000"/>
              <a:buFont typeface="Monotype Sorts" pitchFamily="2" charset="2"/>
              <a:buBlip>
                <a:blip r:embed="rId7"/>
              </a:buBlip>
            </a:pPr>
            <a:r>
              <a:rPr lang="fr-FR" sz="1800">
                <a:solidFill>
                  <a:schemeClr val="bg2"/>
                </a:solidFill>
              </a:rPr>
              <a:t> </a:t>
            </a:r>
            <a:r>
              <a:rPr lang="en-GB" sz="1800">
                <a:solidFill>
                  <a:schemeClr val="bg2"/>
                </a:solidFill>
              </a:rPr>
              <a:t>Card integrated into the dry cooler electrical panel</a:t>
            </a:r>
            <a:endParaRPr lang="fr-FR" sz="1800">
              <a:solidFill>
                <a:schemeClr val="bg2"/>
              </a:solidFill>
            </a:endParaRPr>
          </a:p>
          <a:p>
            <a:pPr marL="266700" lvl="1" algn="l" eaLnBrk="0" hangingPunct="0">
              <a:spcBef>
                <a:spcPct val="50000"/>
              </a:spcBef>
              <a:buSzPct val="75000"/>
              <a:buFont typeface="Monotype Sorts" pitchFamily="2" charset="2"/>
              <a:buBlip>
                <a:blip r:embed="rId7"/>
              </a:buBlip>
            </a:pPr>
            <a:r>
              <a:rPr lang="fr-FR" sz="1800">
                <a:solidFill>
                  <a:schemeClr val="bg2"/>
                </a:solidFill>
              </a:rPr>
              <a:t> </a:t>
            </a:r>
            <a:r>
              <a:rPr lang="en-GB" sz="1800">
                <a:solidFill>
                  <a:schemeClr val="bg2"/>
                </a:solidFill>
              </a:rPr>
              <a:t>Communication between chiller and dry cooler</a:t>
            </a:r>
            <a:endParaRPr lang="fr-FR" sz="1800">
              <a:solidFill>
                <a:schemeClr val="bg2"/>
              </a:solidFill>
            </a:endParaRPr>
          </a:p>
          <a:p>
            <a:pPr marL="266700" lvl="1" algn="l" eaLnBrk="0" hangingPunct="0">
              <a:spcBef>
                <a:spcPct val="50000"/>
              </a:spcBef>
              <a:buSzPct val="75000"/>
              <a:buFont typeface="Monotype Sorts" pitchFamily="2" charset="2"/>
              <a:buBlip>
                <a:blip r:embed="rId7"/>
              </a:buBlip>
            </a:pPr>
            <a:r>
              <a:rPr lang="fr-FR" sz="1800">
                <a:solidFill>
                  <a:schemeClr val="bg2"/>
                </a:solidFill>
              </a:rPr>
              <a:t> </a:t>
            </a:r>
            <a:r>
              <a:rPr lang="en-GB" sz="1800">
                <a:solidFill>
                  <a:schemeClr val="bg2"/>
                </a:solidFill>
              </a:rPr>
              <a:t>Chiller + dry cooler operation optimization</a:t>
            </a:r>
            <a:r>
              <a:rPr lang="fr-FR" sz="1800">
                <a:solidFill>
                  <a:schemeClr val="bg2"/>
                </a:solidFill>
              </a:rPr>
              <a:t> </a:t>
            </a:r>
            <a:r>
              <a:rPr lang="fr-FR">
                <a:solidFill>
                  <a:schemeClr val="bg2"/>
                </a:solidFill>
              </a:rPr>
              <a:t> </a:t>
            </a:r>
          </a:p>
        </p:txBody>
      </p:sp>
      <p:pic>
        <p:nvPicPr>
          <p:cNvPr id="54302" name="Picture 3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189413"/>
            <a:ext cx="1944688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4303" name="Group 35"/>
          <p:cNvGrpSpPr>
            <a:grpSpLocks/>
          </p:cNvGrpSpPr>
          <p:nvPr/>
        </p:nvGrpSpPr>
        <p:grpSpPr bwMode="auto">
          <a:xfrm>
            <a:off x="395288" y="1268413"/>
            <a:ext cx="1908175" cy="2089150"/>
            <a:chOff x="430" y="2454"/>
            <a:chExt cx="1497" cy="1475"/>
          </a:xfrm>
        </p:grpSpPr>
        <p:pic>
          <p:nvPicPr>
            <p:cNvPr id="54306" name="Picture 36" descr="_DSC0007_bd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" y="2454"/>
              <a:ext cx="1497" cy="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307" name="Picture 37" descr="Nouvelle image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2795"/>
              <a:ext cx="54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304" name="Line 38"/>
          <p:cNvSpPr>
            <a:spLocks noChangeShapeType="1"/>
          </p:cNvSpPr>
          <p:nvPr/>
        </p:nvSpPr>
        <p:spPr bwMode="auto">
          <a:xfrm>
            <a:off x="1763713" y="1916113"/>
            <a:ext cx="2063750" cy="1541462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54305" name="Picture 39" descr="Nouvelle imag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784225"/>
            <a:ext cx="1439863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71600" y="836712"/>
            <a:ext cx="453707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EFFICIENCY-COMPETITIVENESS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LIMIT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LEVEL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ACCESSIBILITY-HYDRAULIC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LGN serial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52120" y="1588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378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09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301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5"/>
          <p:cNvSpPr>
            <a:spLocks noChangeArrowheads="1"/>
          </p:cNvSpPr>
          <p:nvPr/>
        </p:nvSpPr>
        <p:spPr bwMode="auto">
          <a:xfrm>
            <a:off x="1619250" y="691034"/>
            <a:ext cx="5400675" cy="43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bg2"/>
                </a:solidFill>
              </a:rPr>
              <a:t>Standard </a:t>
            </a:r>
            <a:r>
              <a:rPr lang="en-US" sz="2800" b="1" dirty="0" err="1">
                <a:solidFill>
                  <a:schemeClr val="bg2"/>
                </a:solidFill>
              </a:rPr>
              <a:t>equipments</a:t>
            </a: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1260475" y="1132012"/>
            <a:ext cx="7883525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Water flow switch (differential pressure switch)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Compressors mounted on anti vibration mounts 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Main safety switch 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Auxiliary transformer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RS485-TC/IP for BMS connection on open protocol Modbus-</a:t>
            </a:r>
            <a:r>
              <a:rPr lang="en-GB" sz="1800" dirty="0" err="1">
                <a:solidFill>
                  <a:schemeClr val="bg2"/>
                </a:solidFill>
              </a:rPr>
              <a:t>Jbus</a:t>
            </a:r>
            <a:endParaRPr lang="en-GB" sz="1800" dirty="0">
              <a:solidFill>
                <a:schemeClr val="bg2"/>
              </a:solidFill>
            </a:endParaRP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Electrical panel Wiring numbering 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Electrical components marking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Compressor discharge valve (1 per circuit)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Master / slave management for two units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Electronic expansion valves (sizes 1800V to 2400V)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Stand by pump function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SzPct val="90000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Low temperature glycol water (-12°C)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ChangeArrowheads="1"/>
          </p:cNvSpPr>
          <p:nvPr/>
        </p:nvSpPr>
        <p:spPr bwMode="auto">
          <a:xfrm>
            <a:off x="3563938" y="765175"/>
            <a:ext cx="23764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chemeClr val="bg2"/>
                </a:solidFill>
              </a:rPr>
              <a:t>Options  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1331913" y="1484784"/>
            <a:ext cx="7345362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Low Noise and </a:t>
            </a:r>
            <a:r>
              <a:rPr lang="en-GB" sz="1800" dirty="0" err="1">
                <a:solidFill>
                  <a:schemeClr val="bg2"/>
                </a:solidFill>
              </a:rPr>
              <a:t>Xtra</a:t>
            </a:r>
            <a:r>
              <a:rPr lang="en-GB" sz="1800" dirty="0">
                <a:solidFill>
                  <a:schemeClr val="bg2"/>
                </a:solidFill>
              </a:rPr>
              <a:t> Low Noise versions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Compressor suction valve (1 per refrigerant circuit)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Anti vibration mounts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Hydraulic connection sleeves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Free contacts relay card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LON gateway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Bacnet</a:t>
            </a:r>
            <a:r>
              <a:rPr lang="en-GB" sz="1800" dirty="0">
                <a:solidFill>
                  <a:schemeClr val="bg2"/>
                </a:solidFill>
              </a:rPr>
              <a:t> over IP Gateway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Phases control relay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Soft start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Power &amp; Energy counter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 External sensor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Blip>
                <a:blip r:embed="rId3"/>
              </a:buBlip>
            </a:pPr>
            <a:r>
              <a:rPr lang="en-GB" sz="1800" dirty="0">
                <a:solidFill>
                  <a:schemeClr val="bg2"/>
                </a:solidFill>
              </a:rPr>
              <a:t>Condenser insulation</a:t>
            </a:r>
          </a:p>
          <a:p>
            <a:pPr algn="l">
              <a:spcBef>
                <a:spcPct val="50000"/>
              </a:spcBef>
              <a:buClr>
                <a:srgbClr val="0033CC"/>
              </a:buClr>
              <a:buFont typeface="Wingdings" pitchFamily="2" charset="2"/>
              <a:buBlip>
                <a:blip r:embed="rId3"/>
              </a:buBlip>
            </a:pPr>
            <a:endParaRPr lang="en-GB" sz="1800" dirty="0">
              <a:solidFill>
                <a:schemeClr val="bg2"/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3203848" y="3580844"/>
            <a:ext cx="1102197" cy="340467"/>
            <a:chOff x="3944900" y="4152430"/>
            <a:chExt cx="1102197" cy="340467"/>
          </a:xfrm>
        </p:grpSpPr>
        <p:pic>
          <p:nvPicPr>
            <p:cNvPr id="5" name="Picture 62" descr="logo lonmark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900" y="4152430"/>
              <a:ext cx="329085" cy="340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6" descr="Echelon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3985" y="4205188"/>
              <a:ext cx="773112" cy="234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" descr="http://todaysfacilitymanager.com/wp-content/uploads/bacnet_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910" y="4077072"/>
            <a:ext cx="1116542" cy="303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555776" y="980728"/>
            <a:ext cx="36004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762000" eaLnBrk="0" hangingPunct="0">
              <a:lnSpc>
                <a:spcPct val="90000"/>
              </a:lnSpc>
            </a:pPr>
            <a:r>
              <a:rPr lang="en-US" sz="2800" dirty="0">
                <a:solidFill>
                  <a:srgbClr val="919191"/>
                </a:solidFill>
                <a:latin typeface="Arial" pitchFamily="34" charset="0"/>
              </a:rPr>
              <a:t>Power counter  </a:t>
            </a:r>
          </a:p>
        </p:txBody>
      </p:sp>
      <p:pic>
        <p:nvPicPr>
          <p:cNvPr id="13" name="Picture 2" descr="U:\2-BUREAU_ETUDES\1-PERSONNEL-BE\Rousseau.Y\Régulation\XTRACONNECT 2\Photo\Nouvelle ima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2452712"/>
            <a:ext cx="210026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266825" y="1860575"/>
            <a:ext cx="1576388" cy="5222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1pPr>
            <a:lvl2pPr marL="742950" indent="-28575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2pPr>
            <a:lvl3pPr marL="1143000" indent="-22860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3pPr>
            <a:lvl4pPr marL="1600200" indent="-22860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4pPr>
            <a:lvl5pPr marL="2057400" indent="-22860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9pPr>
          </a:lstStyle>
          <a:p>
            <a:pPr algn="ctr" eaLnBrk="1" hangingPunct="1"/>
            <a:r>
              <a:rPr lang="fr-FR" altLang="ja-JP" sz="1600" dirty="0">
                <a:solidFill>
                  <a:srgbClr val="000000"/>
                </a:solidFill>
                <a:latin typeface="Arial" pitchFamily="34" charset="0"/>
                <a:ea typeface="MS Mincho" pitchFamily="49" charset="-128"/>
              </a:rPr>
              <a:t>Power </a:t>
            </a:r>
            <a:r>
              <a:rPr lang="fr-FR" altLang="ja-JP" sz="1600" dirty="0" err="1">
                <a:solidFill>
                  <a:srgbClr val="000000"/>
                </a:solidFill>
                <a:latin typeface="Arial" pitchFamily="34" charset="0"/>
                <a:ea typeface="MS Mincho" pitchFamily="49" charset="-128"/>
              </a:rPr>
              <a:t>counter</a:t>
            </a:r>
            <a:endParaRPr lang="fr-FR" sz="1600" b="0" dirty="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5291138" y="1795487"/>
            <a:ext cx="3384550" cy="3108325"/>
            <a:chOff x="3333" y="974"/>
            <a:chExt cx="2132" cy="1958"/>
          </a:xfrm>
        </p:grpSpPr>
        <p:pic>
          <p:nvPicPr>
            <p:cNvPr id="16" name="Pictur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" y="1390"/>
              <a:ext cx="2132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5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" y="2160"/>
              <a:ext cx="2132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3424" y="974"/>
              <a:ext cx="1860" cy="2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rgbClr val="333399"/>
                  </a:solidFill>
                  <a:latin typeface="Swis721 Ex BT" pitchFamily="34" charset="0"/>
                </a:defRPr>
              </a:lvl1pPr>
              <a:lvl2pPr marL="742950" indent="-285750" eaLnBrk="0" hangingPunct="0">
                <a:defRPr sz="2400" b="1">
                  <a:solidFill>
                    <a:srgbClr val="333399"/>
                  </a:solidFill>
                  <a:latin typeface="Swis721 Ex BT" pitchFamily="34" charset="0"/>
                </a:defRPr>
              </a:lvl2pPr>
              <a:lvl3pPr marL="1143000" indent="-228600" eaLnBrk="0" hangingPunct="0">
                <a:defRPr sz="2400" b="1">
                  <a:solidFill>
                    <a:srgbClr val="333399"/>
                  </a:solidFill>
                  <a:latin typeface="Swis721 Ex BT" pitchFamily="34" charset="0"/>
                </a:defRPr>
              </a:lvl3pPr>
              <a:lvl4pPr marL="1600200" indent="-228600" eaLnBrk="0" hangingPunct="0">
                <a:defRPr sz="2400" b="1">
                  <a:solidFill>
                    <a:srgbClr val="333399"/>
                  </a:solidFill>
                  <a:latin typeface="Swis721 Ex BT" pitchFamily="34" charset="0"/>
                </a:defRPr>
              </a:lvl4pPr>
              <a:lvl5pPr marL="2057400" indent="-228600" eaLnBrk="0" hangingPunct="0">
                <a:defRPr sz="2400" b="1">
                  <a:solidFill>
                    <a:srgbClr val="333399"/>
                  </a:solidFill>
                  <a:latin typeface="Swis721 Ex BT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333399"/>
                  </a:solidFill>
                  <a:latin typeface="Swis721 Ex BT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333399"/>
                  </a:solidFill>
                  <a:latin typeface="Swis721 Ex BT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333399"/>
                  </a:solidFill>
                  <a:latin typeface="Swis721 Ex BT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333399"/>
                  </a:solidFill>
                  <a:latin typeface="Swis721 Ex BT" pitchFamily="34" charset="0"/>
                </a:defRPr>
              </a:lvl9pPr>
            </a:lstStyle>
            <a:p>
              <a:pPr algn="ctr" eaLnBrk="1" hangingPunct="1"/>
              <a:r>
                <a:rPr lang="fr-FR" altLang="ja-JP" sz="1600" dirty="0" err="1">
                  <a:solidFill>
                    <a:srgbClr val="000000"/>
                  </a:solidFill>
                  <a:latin typeface="Arial" pitchFamily="34" charset="0"/>
                  <a:ea typeface="MS Mincho" pitchFamily="49" charset="-128"/>
                </a:rPr>
                <a:t>Available</a:t>
              </a:r>
              <a:r>
                <a:rPr lang="fr-FR" altLang="ja-JP" sz="1600" dirty="0">
                  <a:solidFill>
                    <a:srgbClr val="000000"/>
                  </a:solidFill>
                  <a:latin typeface="Arial" pitchFamily="34" charset="0"/>
                  <a:ea typeface="MS Mincho" pitchFamily="49" charset="-128"/>
                </a:rPr>
                <a:t> values on</a:t>
              </a:r>
            </a:p>
            <a:p>
              <a:pPr algn="ctr" eaLnBrk="1" hangingPunct="1"/>
              <a:r>
                <a:rPr lang="fr-FR" altLang="ja-JP" sz="1600" dirty="0">
                  <a:solidFill>
                    <a:srgbClr val="000000"/>
                  </a:solidFill>
                  <a:latin typeface="Arial" pitchFamily="34" charset="0"/>
                  <a:ea typeface="MS Mincho" pitchFamily="49" charset="-128"/>
                </a:rPr>
                <a:t>CONNECT 2 </a:t>
              </a:r>
              <a:r>
                <a:rPr lang="fr-FR" altLang="ja-JP" sz="1600" dirty="0" err="1">
                  <a:solidFill>
                    <a:srgbClr val="000000"/>
                  </a:solidFill>
                  <a:latin typeface="Arial" pitchFamily="34" charset="0"/>
                  <a:ea typeface="MS Mincho" pitchFamily="49" charset="-128"/>
                </a:rPr>
                <a:t>controller</a:t>
              </a:r>
              <a:endParaRPr lang="fr-FR" sz="1600" b="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5291138" y="5046687"/>
            <a:ext cx="36734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1pPr>
            <a:lvl2pPr marL="742950" indent="-28575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2pPr>
            <a:lvl3pPr marL="1143000" indent="-22860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3pPr>
            <a:lvl4pPr marL="1600200" indent="-22860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4pPr>
            <a:lvl5pPr marL="2057400" indent="-22860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9pPr>
          </a:lstStyle>
          <a:p>
            <a:pPr eaLnBrk="1" hangingPunct="1"/>
            <a:r>
              <a:rPr lang="fr-FR" sz="1800" dirty="0">
                <a:solidFill>
                  <a:srgbClr val="919191"/>
                </a:solidFill>
                <a:latin typeface="Arial" pitchFamily="34" charset="0"/>
              </a:rPr>
              <a:t>Voltage on </a:t>
            </a:r>
            <a:r>
              <a:rPr lang="fr-FR" sz="1800" dirty="0" err="1">
                <a:solidFill>
                  <a:srgbClr val="919191"/>
                </a:solidFill>
                <a:latin typeface="Arial" pitchFamily="34" charset="0"/>
              </a:rPr>
              <a:t>each</a:t>
            </a:r>
            <a:r>
              <a:rPr lang="fr-FR" sz="1800" dirty="0">
                <a:solidFill>
                  <a:srgbClr val="919191"/>
                </a:solidFill>
                <a:latin typeface="Arial" pitchFamily="34" charset="0"/>
              </a:rPr>
              <a:t> phase (V)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sz="1800" dirty="0" err="1">
                <a:solidFill>
                  <a:srgbClr val="919191"/>
                </a:solidFill>
                <a:latin typeface="Arial" pitchFamily="34" charset="0"/>
              </a:rPr>
              <a:t>Current</a:t>
            </a:r>
            <a:r>
              <a:rPr lang="fr-FR" sz="1800" dirty="0">
                <a:solidFill>
                  <a:srgbClr val="919191"/>
                </a:solidFill>
                <a:latin typeface="Arial" pitchFamily="34" charset="0"/>
              </a:rPr>
              <a:t> (A)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sz="1800" dirty="0" err="1">
                <a:solidFill>
                  <a:srgbClr val="919191"/>
                </a:solidFill>
                <a:latin typeface="Arial" pitchFamily="34" charset="0"/>
              </a:rPr>
              <a:t>Electrical</a:t>
            </a:r>
            <a:r>
              <a:rPr lang="fr-FR" sz="1800" dirty="0">
                <a:solidFill>
                  <a:srgbClr val="919191"/>
                </a:solidFill>
                <a:latin typeface="Arial" pitchFamily="34" charset="0"/>
              </a:rPr>
              <a:t> power input (kW)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sz="1800" dirty="0" err="1">
                <a:solidFill>
                  <a:srgbClr val="919191"/>
                </a:solidFill>
                <a:latin typeface="Arial" pitchFamily="34" charset="0"/>
              </a:rPr>
              <a:t>Electrical</a:t>
            </a:r>
            <a:r>
              <a:rPr lang="fr-FR" sz="1800" dirty="0">
                <a:solidFill>
                  <a:srgbClr val="919191"/>
                </a:solidFill>
                <a:latin typeface="Arial" pitchFamily="34" charset="0"/>
              </a:rPr>
              <a:t> </a:t>
            </a:r>
            <a:r>
              <a:rPr lang="fr-FR" sz="1800" dirty="0" err="1">
                <a:solidFill>
                  <a:srgbClr val="919191"/>
                </a:solidFill>
                <a:latin typeface="Arial" pitchFamily="34" charset="0"/>
              </a:rPr>
              <a:t>consumption</a:t>
            </a:r>
            <a:r>
              <a:rPr lang="fr-FR" sz="1800" dirty="0">
                <a:solidFill>
                  <a:srgbClr val="919191"/>
                </a:solidFill>
                <a:latin typeface="Arial" pitchFamily="34" charset="0"/>
              </a:rPr>
              <a:t> (kWh)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466725" y="5262587"/>
            <a:ext cx="36734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1pPr>
            <a:lvl2pPr marL="742950" indent="-28575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2pPr>
            <a:lvl3pPr marL="1143000" indent="-22860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3pPr>
            <a:lvl4pPr marL="1600200" indent="-22860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4pPr>
            <a:lvl5pPr marL="2057400" indent="-228600" eaLnBrk="0" hangingPunct="0">
              <a:defRPr sz="2400" b="1">
                <a:solidFill>
                  <a:srgbClr val="333399"/>
                </a:solidFill>
                <a:latin typeface="Swis721 Ex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33399"/>
                </a:solidFill>
                <a:latin typeface="Swis721 Ex BT" pitchFamily="34" charset="0"/>
              </a:defRPr>
            </a:lvl9pPr>
          </a:lstStyle>
          <a:p>
            <a:pPr algn="ctr" eaLnBrk="1" hangingPunct="1"/>
            <a:r>
              <a:rPr lang="fr-FR" sz="1800" dirty="0" err="1">
                <a:solidFill>
                  <a:srgbClr val="919191"/>
                </a:solidFill>
                <a:latin typeface="Arial" pitchFamily="34" charset="0"/>
              </a:rPr>
              <a:t>Reduction</a:t>
            </a:r>
            <a:r>
              <a:rPr lang="fr-FR" sz="1800" dirty="0">
                <a:solidFill>
                  <a:srgbClr val="919191"/>
                </a:solidFill>
                <a:latin typeface="Arial" pitchFamily="34" charset="0"/>
              </a:rPr>
              <a:t> of the </a:t>
            </a:r>
            <a:r>
              <a:rPr lang="fr-FR" sz="1800" dirty="0" err="1">
                <a:solidFill>
                  <a:srgbClr val="919191"/>
                </a:solidFill>
                <a:latin typeface="Arial" pitchFamily="34" charset="0"/>
              </a:rPr>
              <a:t>electrical</a:t>
            </a:r>
            <a:r>
              <a:rPr lang="fr-FR" sz="1800" dirty="0">
                <a:solidFill>
                  <a:srgbClr val="919191"/>
                </a:solidFill>
                <a:latin typeface="Arial" pitchFamily="34" charset="0"/>
              </a:rPr>
              <a:t> </a:t>
            </a:r>
            <a:r>
              <a:rPr lang="fr-FR" sz="1800" dirty="0" err="1">
                <a:solidFill>
                  <a:srgbClr val="919191"/>
                </a:solidFill>
                <a:latin typeface="Arial" pitchFamily="34" charset="0"/>
              </a:rPr>
              <a:t>consumption</a:t>
            </a:r>
            <a:r>
              <a:rPr lang="fr-FR" sz="1800" dirty="0">
                <a:solidFill>
                  <a:srgbClr val="919191"/>
                </a:solidFill>
                <a:latin typeface="Arial" pitchFamily="34" charset="0"/>
              </a:rPr>
              <a:t> of the unit </a:t>
            </a:r>
            <a:r>
              <a:rPr lang="fr-FR" sz="1800" dirty="0" err="1">
                <a:solidFill>
                  <a:srgbClr val="919191"/>
                </a:solidFill>
                <a:latin typeface="Arial" pitchFamily="34" charset="0"/>
              </a:rPr>
              <a:t>according</a:t>
            </a:r>
            <a:r>
              <a:rPr lang="fr-FR" sz="1800" dirty="0">
                <a:solidFill>
                  <a:srgbClr val="919191"/>
                </a:solidFill>
                <a:latin typeface="Arial" pitchFamily="34" charset="0"/>
              </a:rPr>
              <a:t> to maximum value</a:t>
            </a:r>
          </a:p>
        </p:txBody>
      </p:sp>
      <p:pic>
        <p:nvPicPr>
          <p:cNvPr id="21" name="Picture 11" descr="danger-electriqu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3059137"/>
            <a:ext cx="122555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58713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5"/>
          <p:cNvSpPr>
            <a:spLocks noChangeArrowheads="1"/>
          </p:cNvSpPr>
          <p:nvPr/>
        </p:nvSpPr>
        <p:spPr bwMode="auto">
          <a:xfrm>
            <a:off x="3708400" y="765175"/>
            <a:ext cx="35274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chemeClr val="bg2"/>
                </a:solidFill>
              </a:rPr>
              <a:t>Soft start  </a:t>
            </a:r>
          </a:p>
        </p:txBody>
      </p:sp>
      <p:grpSp>
        <p:nvGrpSpPr>
          <p:cNvPr id="73747" name="Group 19"/>
          <p:cNvGrpSpPr>
            <a:grpSpLocks/>
          </p:cNvGrpSpPr>
          <p:nvPr/>
        </p:nvGrpSpPr>
        <p:grpSpPr bwMode="auto">
          <a:xfrm>
            <a:off x="755650" y="1771650"/>
            <a:ext cx="7562850" cy="3097213"/>
            <a:chOff x="476" y="1071"/>
            <a:chExt cx="4764" cy="1951"/>
          </a:xfrm>
        </p:grpSpPr>
        <p:pic>
          <p:nvPicPr>
            <p:cNvPr id="59403" name="Picture 6" descr="MCD2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1071"/>
              <a:ext cx="1179" cy="1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404" name="Text Box 7"/>
            <p:cNvSpPr txBox="1">
              <a:spLocks noChangeArrowheads="1"/>
            </p:cNvSpPr>
            <p:nvPr/>
          </p:nvSpPr>
          <p:spPr bwMode="auto">
            <a:xfrm>
              <a:off x="2060" y="1071"/>
              <a:ext cx="318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1800"/>
                <a:t>Electronic device which allows to reduce the starting current on each compressor</a:t>
              </a:r>
            </a:p>
          </p:txBody>
        </p:sp>
      </p:grpSp>
      <p:grpSp>
        <p:nvGrpSpPr>
          <p:cNvPr id="73746" name="Group 18"/>
          <p:cNvGrpSpPr>
            <a:grpSpLocks/>
          </p:cNvGrpSpPr>
          <p:nvPr/>
        </p:nvGrpSpPr>
        <p:grpSpPr bwMode="auto">
          <a:xfrm>
            <a:off x="2987675" y="3213100"/>
            <a:ext cx="5673725" cy="2308225"/>
            <a:chOff x="1964" y="2069"/>
            <a:chExt cx="3574" cy="1454"/>
          </a:xfrm>
        </p:grpSpPr>
        <p:sp>
          <p:nvSpPr>
            <p:cNvPr id="59397" name="Text Box 9"/>
            <p:cNvSpPr txBox="1">
              <a:spLocks noChangeArrowheads="1"/>
            </p:cNvSpPr>
            <p:nvPr/>
          </p:nvSpPr>
          <p:spPr bwMode="auto">
            <a:xfrm>
              <a:off x="3062" y="2069"/>
              <a:ext cx="1315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b="1">
                  <a:solidFill>
                    <a:schemeClr val="bg2"/>
                  </a:solidFill>
                </a:rPr>
                <a:t>LG 1200V</a:t>
              </a:r>
            </a:p>
            <a:p>
              <a:pPr eaLnBrk="1" hangingPunct="1"/>
              <a:r>
                <a:rPr lang="fr-FR" b="1">
                  <a:solidFill>
                    <a:schemeClr val="bg2"/>
                  </a:solidFill>
                </a:rPr>
                <a:t>Starting current</a:t>
              </a:r>
            </a:p>
          </p:txBody>
        </p:sp>
        <p:sp>
          <p:nvSpPr>
            <p:cNvPr id="59398" name="Text Box 11"/>
            <p:cNvSpPr txBox="1">
              <a:spLocks noChangeArrowheads="1"/>
            </p:cNvSpPr>
            <p:nvPr/>
          </p:nvSpPr>
          <p:spPr bwMode="auto">
            <a:xfrm>
              <a:off x="1964" y="2931"/>
              <a:ext cx="105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chemeClr val="bg2"/>
                  </a:solidFill>
                </a:rPr>
                <a:t>Direct on line</a:t>
              </a:r>
            </a:p>
            <a:p>
              <a:pPr eaLnBrk="1" hangingPunct="1"/>
              <a:r>
                <a:rPr lang="fr-FR">
                  <a:solidFill>
                    <a:schemeClr val="bg2"/>
                  </a:solidFill>
                </a:rPr>
                <a:t>480 A</a:t>
              </a:r>
            </a:p>
          </p:txBody>
        </p:sp>
        <p:sp>
          <p:nvSpPr>
            <p:cNvPr id="59399" name="Text Box 12"/>
            <p:cNvSpPr txBox="1">
              <a:spLocks noChangeArrowheads="1"/>
            </p:cNvSpPr>
            <p:nvPr/>
          </p:nvSpPr>
          <p:spPr bwMode="auto">
            <a:xfrm>
              <a:off x="4393" y="2943"/>
              <a:ext cx="1145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chemeClr val="bg2"/>
                  </a:solidFill>
                </a:rPr>
                <a:t>With Soft Start</a:t>
              </a:r>
            </a:p>
            <a:p>
              <a:pPr eaLnBrk="1" hangingPunct="1"/>
              <a:r>
                <a:rPr lang="fr-FR">
                  <a:solidFill>
                    <a:schemeClr val="bg2"/>
                  </a:solidFill>
                </a:rPr>
                <a:t>352 A</a:t>
              </a:r>
            </a:p>
          </p:txBody>
        </p:sp>
        <p:sp>
          <p:nvSpPr>
            <p:cNvPr id="59400" name="AutoShape 13"/>
            <p:cNvSpPr>
              <a:spLocks noChangeArrowheads="1"/>
            </p:cNvSpPr>
            <p:nvPr/>
          </p:nvSpPr>
          <p:spPr bwMode="auto">
            <a:xfrm rot="5400000">
              <a:off x="4660" y="2266"/>
              <a:ext cx="513" cy="5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1 w 21600"/>
                <a:gd name="T13" fmla="*/ 2927 h 21600"/>
                <a:gd name="T14" fmla="*/ 18232 w 21600"/>
                <a:gd name="T15" fmla="*/ 92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9401" name="AutoShape 15"/>
            <p:cNvSpPr>
              <a:spLocks noChangeArrowheads="1"/>
            </p:cNvSpPr>
            <p:nvPr/>
          </p:nvSpPr>
          <p:spPr bwMode="auto">
            <a:xfrm rot="16200000" flipH="1">
              <a:off x="2279" y="2244"/>
              <a:ext cx="513" cy="5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1 w 21600"/>
                <a:gd name="T13" fmla="*/ 2929 h 21600"/>
                <a:gd name="T14" fmla="*/ 18232 w 21600"/>
                <a:gd name="T15" fmla="*/ 926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9402" name="Text Box 17"/>
            <p:cNvSpPr txBox="1">
              <a:spLocks noChangeArrowheads="1"/>
            </p:cNvSpPr>
            <p:nvPr/>
          </p:nvSpPr>
          <p:spPr bwMode="auto">
            <a:xfrm>
              <a:off x="3148" y="3158"/>
              <a:ext cx="127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3200" b="1">
                  <a:solidFill>
                    <a:srgbClr val="0000FF"/>
                  </a:solidFill>
                </a:rPr>
                <a:t>-25%</a:t>
              </a:r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2555875" y="908050"/>
            <a:ext cx="53292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chemeClr val="bg2"/>
                </a:solidFill>
              </a:rPr>
              <a:t>Phases control relay  </a:t>
            </a:r>
          </a:p>
        </p:txBody>
      </p:sp>
      <p:grpSp>
        <p:nvGrpSpPr>
          <p:cNvPr id="108560" name="Group 16"/>
          <p:cNvGrpSpPr>
            <a:grpSpLocks/>
          </p:cNvGrpSpPr>
          <p:nvPr/>
        </p:nvGrpSpPr>
        <p:grpSpPr bwMode="auto">
          <a:xfrm>
            <a:off x="1906588" y="3213100"/>
            <a:ext cx="4872037" cy="1395413"/>
            <a:chOff x="1201" y="2024"/>
            <a:chExt cx="3069" cy="879"/>
          </a:xfrm>
        </p:grpSpPr>
        <p:sp>
          <p:nvSpPr>
            <p:cNvPr id="60435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972" y="2024"/>
              <a:ext cx="2298" cy="27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fr-FR" sz="28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Phases rotation direction</a:t>
              </a:r>
            </a:p>
          </p:txBody>
        </p:sp>
        <p:sp>
          <p:nvSpPr>
            <p:cNvPr id="60436" name="Line 5"/>
            <p:cNvSpPr>
              <a:spLocks noChangeShapeType="1"/>
            </p:cNvSpPr>
            <p:nvPr/>
          </p:nvSpPr>
          <p:spPr bwMode="auto">
            <a:xfrm flipV="1">
              <a:off x="1201" y="2223"/>
              <a:ext cx="681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8561" name="Group 17"/>
          <p:cNvGrpSpPr>
            <a:grpSpLocks/>
          </p:cNvGrpSpPr>
          <p:nvPr/>
        </p:nvGrpSpPr>
        <p:grpSpPr bwMode="auto">
          <a:xfrm>
            <a:off x="1906588" y="4005263"/>
            <a:ext cx="2538412" cy="603250"/>
            <a:chOff x="1201" y="2523"/>
            <a:chExt cx="1599" cy="380"/>
          </a:xfrm>
        </p:grpSpPr>
        <p:sp>
          <p:nvSpPr>
            <p:cNvPr id="60433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972" y="2523"/>
              <a:ext cx="828" cy="27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fr-FR" sz="28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no phase</a:t>
              </a:r>
            </a:p>
          </p:txBody>
        </p:sp>
        <p:sp>
          <p:nvSpPr>
            <p:cNvPr id="60434" name="Line 8"/>
            <p:cNvSpPr>
              <a:spLocks noChangeShapeType="1"/>
            </p:cNvSpPr>
            <p:nvPr/>
          </p:nvSpPr>
          <p:spPr bwMode="auto">
            <a:xfrm flipV="1">
              <a:off x="1201" y="2704"/>
              <a:ext cx="681" cy="1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8563" name="Group 19"/>
          <p:cNvGrpSpPr>
            <a:grpSpLocks/>
          </p:cNvGrpSpPr>
          <p:nvPr/>
        </p:nvGrpSpPr>
        <p:grpSpPr bwMode="auto">
          <a:xfrm>
            <a:off x="1906588" y="4608513"/>
            <a:ext cx="6986587" cy="1412875"/>
            <a:chOff x="1201" y="2903"/>
            <a:chExt cx="4401" cy="890"/>
          </a:xfrm>
        </p:grpSpPr>
        <p:sp>
          <p:nvSpPr>
            <p:cNvPr id="60430" name="WordArt 9"/>
            <p:cNvSpPr>
              <a:spLocks noChangeArrowheads="1" noChangeShapeType="1" noTextEdit="1"/>
            </p:cNvSpPr>
            <p:nvPr/>
          </p:nvSpPr>
          <p:spPr bwMode="auto">
            <a:xfrm>
              <a:off x="1973" y="3430"/>
              <a:ext cx="2778" cy="27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fr-FR" sz="28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under and over voltage control</a:t>
              </a:r>
            </a:p>
          </p:txBody>
        </p:sp>
        <p:pic>
          <p:nvPicPr>
            <p:cNvPr id="60431" name="Picture 10" descr="danger-electriqu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2" y="3266"/>
              <a:ext cx="590" cy="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32" name="Line 11"/>
            <p:cNvSpPr>
              <a:spLocks noChangeShapeType="1"/>
            </p:cNvSpPr>
            <p:nvPr/>
          </p:nvSpPr>
          <p:spPr bwMode="auto">
            <a:xfrm>
              <a:off x="1201" y="2903"/>
              <a:ext cx="681" cy="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444500" y="1936750"/>
            <a:ext cx="7727950" cy="3724275"/>
            <a:chOff x="280" y="1220"/>
            <a:chExt cx="4868" cy="2346"/>
          </a:xfrm>
        </p:grpSpPr>
        <p:sp>
          <p:nvSpPr>
            <p:cNvPr id="60428" name="Text Box 3"/>
            <p:cNvSpPr txBox="1">
              <a:spLocks noChangeArrowheads="1"/>
            </p:cNvSpPr>
            <p:nvPr/>
          </p:nvSpPr>
          <p:spPr bwMode="auto">
            <a:xfrm>
              <a:off x="1383" y="1220"/>
              <a:ext cx="3765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1800"/>
                <a:t>Relay mounted on the main power supply of the unit for the surveillance of the electricity network and safety of the unit</a:t>
              </a:r>
              <a:r>
                <a:rPr lang="fr-FR" sz="1800"/>
                <a:t>  </a:t>
              </a:r>
            </a:p>
          </p:txBody>
        </p:sp>
        <p:pic>
          <p:nvPicPr>
            <p:cNvPr id="60429" name="Picture 12" descr="Controleur de phas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" y="2040"/>
              <a:ext cx="921" cy="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8564" name="Group 20"/>
          <p:cNvGrpSpPr>
            <a:grpSpLocks/>
          </p:cNvGrpSpPr>
          <p:nvPr/>
        </p:nvGrpSpPr>
        <p:grpSpPr bwMode="auto">
          <a:xfrm>
            <a:off x="1906588" y="3644900"/>
            <a:ext cx="6985000" cy="1509713"/>
            <a:chOff x="1201" y="2296"/>
            <a:chExt cx="4400" cy="951"/>
          </a:xfrm>
        </p:grpSpPr>
        <p:pic>
          <p:nvPicPr>
            <p:cNvPr id="60424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2296"/>
              <a:ext cx="725" cy="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60425" name="Group 18"/>
            <p:cNvGrpSpPr>
              <a:grpSpLocks/>
            </p:cNvGrpSpPr>
            <p:nvPr/>
          </p:nvGrpSpPr>
          <p:grpSpPr bwMode="auto">
            <a:xfrm>
              <a:off x="1201" y="2903"/>
              <a:ext cx="2709" cy="344"/>
              <a:chOff x="1201" y="2903"/>
              <a:chExt cx="2709" cy="344"/>
            </a:xfrm>
          </p:grpSpPr>
          <p:sp>
            <p:nvSpPr>
              <p:cNvPr id="60426" name="Line 13"/>
              <p:cNvSpPr>
                <a:spLocks noChangeShapeType="1"/>
              </p:cNvSpPr>
              <p:nvPr/>
            </p:nvSpPr>
            <p:spPr bwMode="auto">
              <a:xfrm>
                <a:off x="1201" y="2903"/>
                <a:ext cx="635" cy="21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427" name="WordArt 14"/>
              <p:cNvSpPr>
                <a:spLocks noChangeArrowheads="1" noChangeShapeType="1" noTextEdit="1"/>
              </p:cNvSpPr>
              <p:nvPr/>
            </p:nvSpPr>
            <p:spPr bwMode="auto">
              <a:xfrm>
                <a:off x="1972" y="2977"/>
                <a:ext cx="1938" cy="270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fr-FR" sz="2800" kern="1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Impact"/>
                  </a:rPr>
                  <a:t>Asymmetry of phases</a:t>
                </a:r>
              </a:p>
            </p:txBody>
          </p:sp>
        </p:grpSp>
      </p:grp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71600" y="764704"/>
            <a:ext cx="4537075" cy="496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EFFICIENCY-COMPETITIVENESS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LIMIT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LEVEL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ACCESSIBILITY-HYDRAULIC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</a:t>
            </a: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LGN serial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52120" y="1588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378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09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301B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251520" y="1754450"/>
            <a:ext cx="6446837" cy="973137"/>
            <a:chOff x="864" y="1702"/>
            <a:chExt cx="4061" cy="613"/>
          </a:xfrm>
        </p:grpSpPr>
        <p:sp>
          <p:nvSpPr>
            <p:cNvPr id="61451" name="Rectangle 3"/>
            <p:cNvSpPr>
              <a:spLocks noChangeArrowheads="1"/>
            </p:cNvSpPr>
            <p:nvPr/>
          </p:nvSpPr>
          <p:spPr bwMode="auto">
            <a:xfrm>
              <a:off x="864" y="1702"/>
              <a:ext cx="4061" cy="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GB" sz="2800" b="1">
                  <a:solidFill>
                    <a:srgbClr val="0000FF"/>
                  </a:solidFill>
                </a:rPr>
                <a:t>Compliance :</a:t>
              </a:r>
              <a:r>
                <a:rPr lang="en-GB" sz="2800"/>
                <a:t>                                  </a:t>
              </a:r>
            </a:p>
            <a:p>
              <a:pPr algn="l" eaLnBrk="0" hangingPunct="0">
                <a:spcBef>
                  <a:spcPct val="50000"/>
                </a:spcBef>
                <a:buSzPct val="65000"/>
                <a:buFont typeface="Monotype Sorts" pitchFamily="2" charset="2"/>
                <a:buBlip>
                  <a:blip r:embed="rId4"/>
                </a:buBlip>
              </a:pPr>
              <a:r>
                <a:rPr lang="en-GB"/>
                <a:t> </a:t>
              </a:r>
              <a:r>
                <a:rPr lang="en-GB">
                  <a:solidFill>
                    <a:schemeClr val="bg2"/>
                  </a:solidFill>
                </a:rPr>
                <a:t>To European regulations</a:t>
              </a:r>
            </a:p>
          </p:txBody>
        </p:sp>
        <p:graphicFrame>
          <p:nvGraphicFramePr>
            <p:cNvPr id="61452" name="Object 4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326" y="1718"/>
            <a:ext cx="403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48" name="Document" r:id="rId5" imgW="637549" imgH="585343" progId="Word.Document.8">
                    <p:embed/>
                  </p:oleObj>
                </mc:Choice>
                <mc:Fallback>
                  <p:oleObj name="Document" r:id="rId5" imgW="637549" imgH="585343" progId="Word.Document.8">
                    <p:embed/>
                    <p:pic>
                      <p:nvPicPr>
                        <p:cNvPr id="0" name="Object 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6" y="1718"/>
                          <a:ext cx="403" cy="3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1449" name="Rectangle 6"/>
          <p:cNvSpPr>
            <a:spLocks noChangeArrowheads="1"/>
          </p:cNvSpPr>
          <p:nvPr/>
        </p:nvSpPr>
        <p:spPr bwMode="auto">
          <a:xfrm>
            <a:off x="251520" y="4379011"/>
            <a:ext cx="6980237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GB" sz="2800" b="1" dirty="0">
                <a:solidFill>
                  <a:srgbClr val="0000FF"/>
                </a:solidFill>
              </a:rPr>
              <a:t>Quality :</a:t>
            </a:r>
            <a:r>
              <a:rPr lang="en-GB" sz="2800" dirty="0"/>
              <a:t>                                 </a:t>
            </a:r>
          </a:p>
          <a:p>
            <a:pPr marL="355600" indent="-355600" algn="l" eaLnBrk="0" hangingPunct="0">
              <a:spcBef>
                <a:spcPct val="50000"/>
              </a:spcBef>
              <a:buSzPct val="65000"/>
              <a:buFont typeface="Monotype Sorts" pitchFamily="2" charset="2"/>
              <a:buBlip>
                <a:blip r:embed="rId4"/>
              </a:buBlip>
            </a:pPr>
            <a:r>
              <a:rPr lang="en-GB" dirty="0"/>
              <a:t> </a:t>
            </a:r>
            <a:r>
              <a:rPr lang="en-GB" dirty="0">
                <a:solidFill>
                  <a:schemeClr val="bg2"/>
                </a:solidFill>
              </a:rPr>
              <a:t>Design and manufacture as per ISO 9000-14000 quality   management system</a:t>
            </a:r>
          </a:p>
        </p:txBody>
      </p:sp>
      <p:sp>
        <p:nvSpPr>
          <p:cNvPr id="61447" name="Rectangle 9"/>
          <p:cNvSpPr>
            <a:spLocks noChangeArrowheads="1"/>
          </p:cNvSpPr>
          <p:nvPr/>
        </p:nvSpPr>
        <p:spPr bwMode="auto">
          <a:xfrm>
            <a:off x="251520" y="3018100"/>
            <a:ext cx="6446837" cy="97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GB" sz="2800" b="1" dirty="0">
                <a:solidFill>
                  <a:srgbClr val="0000FF"/>
                </a:solidFill>
              </a:rPr>
              <a:t>Guaranty :</a:t>
            </a:r>
            <a:r>
              <a:rPr lang="en-GB" sz="2800" dirty="0"/>
              <a:t>                                 </a:t>
            </a:r>
          </a:p>
          <a:p>
            <a:pPr algn="l" eaLnBrk="0" hangingPunct="0">
              <a:spcBef>
                <a:spcPct val="50000"/>
              </a:spcBef>
              <a:buSzPct val="65000"/>
              <a:buFont typeface="Monotype Sorts" pitchFamily="2" charset="2"/>
              <a:buBlip>
                <a:blip r:embed="rId4"/>
              </a:buBlip>
            </a:pPr>
            <a:r>
              <a:rPr lang="en-GB" dirty="0"/>
              <a:t> </a:t>
            </a:r>
            <a:r>
              <a:rPr lang="en-GB" dirty="0">
                <a:solidFill>
                  <a:schemeClr val="bg2"/>
                </a:solidFill>
              </a:rPr>
              <a:t>Performances certified EUROVENT</a:t>
            </a:r>
          </a:p>
        </p:txBody>
      </p:sp>
      <p:sp>
        <p:nvSpPr>
          <p:cNvPr id="61445" name="Rectangle 11"/>
          <p:cNvSpPr>
            <a:spLocks noChangeArrowheads="1"/>
          </p:cNvSpPr>
          <p:nvPr/>
        </p:nvSpPr>
        <p:spPr bwMode="auto">
          <a:xfrm>
            <a:off x="6192838" y="765175"/>
            <a:ext cx="26273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962" tIns="41275" rIns="80962" bIns="41275">
            <a:spAutoFit/>
          </a:bodyPr>
          <a:lstStyle/>
          <a:p>
            <a:pPr algn="l" defTabSz="817563" eaLnBrk="0" hangingPunct="0">
              <a:lnSpc>
                <a:spcPct val="60000"/>
              </a:lnSpc>
              <a:spcBef>
                <a:spcPct val="50000"/>
              </a:spcBef>
            </a:pPr>
            <a:endParaRPr lang="fr-FR" sz="2900"/>
          </a:p>
          <a:p>
            <a:pPr algn="l" defTabSz="817563" eaLnBrk="0" hangingPunct="0">
              <a:lnSpc>
                <a:spcPct val="35000"/>
              </a:lnSpc>
              <a:spcBef>
                <a:spcPct val="50000"/>
              </a:spcBef>
            </a:pPr>
            <a:r>
              <a:rPr lang="fr-FR" sz="3200"/>
              <a:t>	Quality </a:t>
            </a:r>
            <a:endParaRPr lang="fr-FR" sz="3200" b="1">
              <a:solidFill>
                <a:srgbClr val="0000FF"/>
              </a:solidFill>
            </a:endParaRPr>
          </a:p>
        </p:txBody>
      </p:sp>
      <p:pic>
        <p:nvPicPr>
          <p:cNvPr id="61446" name="Picture 12" descr="NEW logo cia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981075"/>
            <a:ext cx="122555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Logo_Eurovent Certification Mark 2011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1120" y="3518956"/>
            <a:ext cx="2205219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4379011"/>
            <a:ext cx="1065167" cy="1498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 Box 34"/>
          <p:cNvSpPr txBox="1">
            <a:spLocks noChangeArrowheads="1"/>
          </p:cNvSpPr>
          <p:nvPr/>
        </p:nvSpPr>
        <p:spPr bwMode="auto">
          <a:xfrm>
            <a:off x="4429125" y="2925763"/>
            <a:ext cx="287338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fr-FR" sz="1800">
              <a:solidFill>
                <a:schemeClr val="bg2"/>
              </a:solidFill>
            </a:endParaRPr>
          </a:p>
        </p:txBody>
      </p:sp>
      <p:pic>
        <p:nvPicPr>
          <p:cNvPr id="97316" name="Picture 36" descr="_DSC0012_b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3" y="2060575"/>
            <a:ext cx="3097212" cy="286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827088" y="757238"/>
            <a:ext cx="8107362" cy="6100762"/>
            <a:chOff x="827088" y="757238"/>
            <a:chExt cx="8107362" cy="6100762"/>
          </a:xfrm>
        </p:grpSpPr>
        <p:grpSp>
          <p:nvGrpSpPr>
            <p:cNvPr id="97300" name="Group 20"/>
            <p:cNvGrpSpPr>
              <a:grpSpLocks/>
            </p:cNvGrpSpPr>
            <p:nvPr/>
          </p:nvGrpSpPr>
          <p:grpSpPr bwMode="auto">
            <a:xfrm>
              <a:off x="6732588" y="3933825"/>
              <a:ext cx="2063750" cy="1150938"/>
              <a:chOff x="4444" y="1752"/>
              <a:chExt cx="1300" cy="725"/>
            </a:xfrm>
          </p:grpSpPr>
          <p:sp>
            <p:nvSpPr>
              <p:cNvPr id="62491" name="Text Box 21"/>
              <p:cNvSpPr txBox="1">
                <a:spLocks noChangeArrowheads="1"/>
              </p:cNvSpPr>
              <p:nvPr/>
            </p:nvSpPr>
            <p:spPr bwMode="auto">
              <a:xfrm>
                <a:off x="4554" y="1752"/>
                <a:ext cx="1110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fr-FR" b="1">
                    <a:solidFill>
                      <a:schemeClr val="bg2"/>
                    </a:solidFill>
                  </a:rPr>
                  <a:t> All </a:t>
                </a:r>
              </a:p>
              <a:p>
                <a:pPr eaLnBrk="1" hangingPunct="1"/>
                <a:r>
                  <a:rPr lang="fr-FR" b="1">
                    <a:solidFill>
                      <a:schemeClr val="bg2"/>
                    </a:solidFill>
                  </a:rPr>
                  <a:t>applications</a:t>
                </a:r>
              </a:p>
              <a:p>
                <a:pPr eaLnBrk="1" hangingPunct="1"/>
                <a:r>
                  <a:rPr lang="fr-FR" b="1">
                    <a:solidFill>
                      <a:srgbClr val="0000FF"/>
                    </a:solidFill>
                  </a:rPr>
                  <a:t>-12°C</a:t>
                </a:r>
                <a:r>
                  <a:rPr lang="fr-FR" b="1">
                    <a:solidFill>
                      <a:schemeClr val="bg2"/>
                    </a:solidFill>
                  </a:rPr>
                  <a:t> / </a:t>
                </a:r>
                <a:r>
                  <a:rPr lang="fr-FR" b="1">
                    <a:solidFill>
                      <a:srgbClr val="FF0000"/>
                    </a:solidFill>
                  </a:rPr>
                  <a:t>+18°C</a:t>
                </a:r>
              </a:p>
            </p:txBody>
          </p:sp>
          <p:sp>
            <p:nvSpPr>
              <p:cNvPr id="62492" name="Oval 22"/>
              <p:cNvSpPr>
                <a:spLocks noChangeArrowheads="1"/>
              </p:cNvSpPr>
              <p:nvPr/>
            </p:nvSpPr>
            <p:spPr bwMode="auto">
              <a:xfrm>
                <a:off x="4444" y="1752"/>
                <a:ext cx="1300" cy="725"/>
              </a:xfrm>
              <a:prstGeom prst="ellips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97303" name="Group 23"/>
            <p:cNvGrpSpPr>
              <a:grpSpLocks/>
            </p:cNvGrpSpPr>
            <p:nvPr/>
          </p:nvGrpSpPr>
          <p:grpSpPr bwMode="auto">
            <a:xfrm>
              <a:off x="831850" y="3933825"/>
              <a:ext cx="2232025" cy="1439863"/>
              <a:chOff x="249" y="1661"/>
              <a:chExt cx="1406" cy="862"/>
            </a:xfrm>
          </p:grpSpPr>
          <p:sp>
            <p:nvSpPr>
              <p:cNvPr id="62489" name="Text Box 24"/>
              <p:cNvSpPr txBox="1">
                <a:spLocks noChangeArrowheads="1"/>
              </p:cNvSpPr>
              <p:nvPr/>
            </p:nvSpPr>
            <p:spPr bwMode="auto">
              <a:xfrm>
                <a:off x="434" y="1798"/>
                <a:ext cx="1031" cy="6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fr-FR" b="1">
                    <a:solidFill>
                      <a:schemeClr val="bg2"/>
                    </a:solidFill>
                  </a:rPr>
                  <a:t> </a:t>
                </a:r>
                <a:r>
                  <a:rPr lang="en-GB" b="1">
                    <a:solidFill>
                      <a:schemeClr val="bg2"/>
                    </a:solidFill>
                  </a:rPr>
                  <a:t>Heat pump </a:t>
                </a:r>
              </a:p>
              <a:p>
                <a:pPr eaLnBrk="1" hangingPunct="1"/>
                <a:r>
                  <a:rPr lang="en-GB" b="1">
                    <a:solidFill>
                      <a:schemeClr val="bg2"/>
                    </a:solidFill>
                  </a:rPr>
                  <a:t>operation </a:t>
                </a:r>
              </a:p>
              <a:p>
                <a:pPr eaLnBrk="1" hangingPunct="1"/>
                <a:r>
                  <a:rPr lang="en-GB" b="1">
                    <a:solidFill>
                      <a:schemeClr val="bg2"/>
                    </a:solidFill>
                  </a:rPr>
                  <a:t>up to </a:t>
                </a:r>
                <a:r>
                  <a:rPr lang="en-GB" b="1">
                    <a:solidFill>
                      <a:srgbClr val="FF0000"/>
                    </a:solidFill>
                  </a:rPr>
                  <a:t>+55°C</a:t>
                </a:r>
              </a:p>
            </p:txBody>
          </p:sp>
          <p:sp>
            <p:nvSpPr>
              <p:cNvPr id="62490" name="Oval 25"/>
              <p:cNvSpPr>
                <a:spLocks noChangeArrowheads="1"/>
              </p:cNvSpPr>
              <p:nvPr/>
            </p:nvSpPr>
            <p:spPr bwMode="auto">
              <a:xfrm>
                <a:off x="249" y="1661"/>
                <a:ext cx="1406" cy="862"/>
              </a:xfrm>
              <a:prstGeom prst="ellips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97306" name="Group 26"/>
            <p:cNvGrpSpPr>
              <a:grpSpLocks/>
            </p:cNvGrpSpPr>
            <p:nvPr/>
          </p:nvGrpSpPr>
          <p:grpSpPr bwMode="auto">
            <a:xfrm>
              <a:off x="3851275" y="4986338"/>
              <a:ext cx="2316163" cy="1871662"/>
              <a:chOff x="4125" y="2886"/>
              <a:chExt cx="1459" cy="1179"/>
            </a:xfrm>
          </p:grpSpPr>
          <p:sp>
            <p:nvSpPr>
              <p:cNvPr id="62486" name="Oval 27"/>
              <p:cNvSpPr>
                <a:spLocks noChangeArrowheads="1"/>
              </p:cNvSpPr>
              <p:nvPr/>
            </p:nvSpPr>
            <p:spPr bwMode="auto">
              <a:xfrm>
                <a:off x="4125" y="2886"/>
                <a:ext cx="1459" cy="680"/>
              </a:xfrm>
              <a:prstGeom prst="ellips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2487" name="Text Box 28"/>
              <p:cNvSpPr txBox="1">
                <a:spLocks noChangeArrowheads="1"/>
              </p:cNvSpPr>
              <p:nvPr/>
            </p:nvSpPr>
            <p:spPr bwMode="auto">
              <a:xfrm>
                <a:off x="4336" y="2886"/>
                <a:ext cx="1118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en-GB" b="1">
                    <a:solidFill>
                      <a:schemeClr val="bg2"/>
                    </a:solidFill>
                  </a:rPr>
                  <a:t> 3 acoustic </a:t>
                </a:r>
              </a:p>
              <a:p>
                <a:pPr eaLnBrk="1" hangingPunct="1"/>
                <a:r>
                  <a:rPr lang="en-GB" b="1">
                    <a:solidFill>
                      <a:schemeClr val="bg2"/>
                    </a:solidFill>
                  </a:rPr>
                  <a:t>design</a:t>
                </a:r>
              </a:p>
              <a:p>
                <a:pPr eaLnBrk="1" hangingPunct="1"/>
                <a:r>
                  <a:rPr lang="en-GB" b="1">
                    <a:solidFill>
                      <a:schemeClr val="bg2"/>
                    </a:solidFill>
                  </a:rPr>
                  <a:t>STD-LN-XLN</a:t>
                </a:r>
                <a:r>
                  <a:rPr lang="fr-FR" sz="1800" b="1">
                    <a:solidFill>
                      <a:schemeClr val="bg2"/>
                    </a:solidFill>
                  </a:rPr>
                  <a:t> </a:t>
                </a:r>
              </a:p>
            </p:txBody>
          </p:sp>
          <p:pic>
            <p:nvPicPr>
              <p:cNvPr id="62488" name="Picture 29"/>
              <p:cNvPicPr>
                <a:picLocks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4" y="3475"/>
                <a:ext cx="645" cy="5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7322" name="Group 42"/>
            <p:cNvGrpSpPr>
              <a:grpSpLocks/>
            </p:cNvGrpSpPr>
            <p:nvPr/>
          </p:nvGrpSpPr>
          <p:grpSpPr bwMode="auto">
            <a:xfrm>
              <a:off x="6372225" y="1649413"/>
              <a:ext cx="2562225" cy="1779587"/>
              <a:chOff x="4014" y="663"/>
              <a:chExt cx="1614" cy="1121"/>
            </a:xfrm>
          </p:grpSpPr>
          <p:sp>
            <p:nvSpPr>
              <p:cNvPr id="62482" name="Text Box 31"/>
              <p:cNvSpPr txBox="1">
                <a:spLocks noChangeArrowheads="1"/>
              </p:cNvSpPr>
              <p:nvPr/>
            </p:nvSpPr>
            <p:spPr bwMode="auto">
              <a:xfrm>
                <a:off x="4191" y="886"/>
                <a:ext cx="129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fr-FR" b="1">
                    <a:solidFill>
                      <a:schemeClr val="bg2"/>
                    </a:solidFill>
                  </a:rPr>
                  <a:t> </a:t>
                </a:r>
                <a:r>
                  <a:rPr lang="en-GB" b="1">
                    <a:solidFill>
                      <a:schemeClr val="bg2"/>
                    </a:solidFill>
                  </a:rPr>
                  <a:t>High efficiency</a:t>
                </a:r>
              </a:p>
            </p:txBody>
          </p:sp>
          <p:sp>
            <p:nvSpPr>
              <p:cNvPr id="62483" name="Oval 32"/>
              <p:cNvSpPr>
                <a:spLocks noChangeArrowheads="1"/>
              </p:cNvSpPr>
              <p:nvPr/>
            </p:nvSpPr>
            <p:spPr bwMode="auto">
              <a:xfrm>
                <a:off x="4195" y="663"/>
                <a:ext cx="1336" cy="760"/>
              </a:xfrm>
              <a:prstGeom prst="ellips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pic>
            <p:nvPicPr>
              <p:cNvPr id="62484" name="Picture 3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4" y="1207"/>
                <a:ext cx="726" cy="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2485" name="Text Box 38"/>
              <p:cNvSpPr txBox="1">
                <a:spLocks noChangeArrowheads="1"/>
              </p:cNvSpPr>
              <p:nvPr/>
            </p:nvSpPr>
            <p:spPr bwMode="auto">
              <a:xfrm>
                <a:off x="4780" y="1360"/>
                <a:ext cx="848" cy="2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en-GB" sz="1800" b="1"/>
                  <a:t>ESEER &gt; 6</a:t>
                </a:r>
              </a:p>
            </p:txBody>
          </p:sp>
        </p:grpSp>
        <p:grpSp>
          <p:nvGrpSpPr>
            <p:cNvPr id="97523" name="Group 243"/>
            <p:cNvGrpSpPr>
              <a:grpSpLocks/>
            </p:cNvGrpSpPr>
            <p:nvPr/>
          </p:nvGrpSpPr>
          <p:grpSpPr bwMode="auto">
            <a:xfrm>
              <a:off x="827088" y="1916113"/>
              <a:ext cx="2520950" cy="1547812"/>
              <a:chOff x="521" y="1207"/>
              <a:chExt cx="1588" cy="975"/>
            </a:xfrm>
          </p:grpSpPr>
          <p:grpSp>
            <p:nvGrpSpPr>
              <p:cNvPr id="62474" name="Group 45"/>
              <p:cNvGrpSpPr>
                <a:grpSpLocks/>
              </p:cNvGrpSpPr>
              <p:nvPr/>
            </p:nvGrpSpPr>
            <p:grpSpPr bwMode="auto">
              <a:xfrm>
                <a:off x="521" y="1207"/>
                <a:ext cx="1588" cy="635"/>
                <a:chOff x="385" y="1207"/>
                <a:chExt cx="1588" cy="635"/>
              </a:xfrm>
            </p:grpSpPr>
            <p:sp>
              <p:nvSpPr>
                <p:cNvPr id="62476" name="Oval 5"/>
                <p:cNvSpPr>
                  <a:spLocks noChangeArrowheads="1"/>
                </p:cNvSpPr>
                <p:nvPr/>
              </p:nvSpPr>
              <p:spPr bwMode="auto">
                <a:xfrm>
                  <a:off x="385" y="1207"/>
                  <a:ext cx="1588" cy="635"/>
                </a:xfrm>
                <a:prstGeom prst="ellips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tx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477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389" y="1253"/>
                  <a:ext cx="1512" cy="44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r>
                    <a:rPr lang="en-GB" b="1">
                      <a:solidFill>
                        <a:schemeClr val="bg2"/>
                      </a:solidFill>
                    </a:rPr>
                    <a:t> Compactness</a:t>
                  </a:r>
                </a:p>
                <a:p>
                  <a:pPr eaLnBrk="1" hangingPunct="1"/>
                  <a:r>
                    <a:rPr lang="en-GB" b="1">
                      <a:solidFill>
                        <a:schemeClr val="bg2"/>
                      </a:solidFill>
                    </a:rPr>
                    <a:t>Easy maintenance</a:t>
                  </a:r>
                </a:p>
              </p:txBody>
            </p:sp>
          </p:grpSp>
          <p:pic>
            <p:nvPicPr>
              <p:cNvPr id="62475" name="Picture 46" descr="sen_maintenance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6" y="1706"/>
                <a:ext cx="476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" name="Groupe 1"/>
            <p:cNvGrpSpPr/>
            <p:nvPr/>
          </p:nvGrpSpPr>
          <p:grpSpPr>
            <a:xfrm>
              <a:off x="3851275" y="757238"/>
              <a:ext cx="2270042" cy="1231900"/>
              <a:chOff x="3851275" y="757238"/>
              <a:chExt cx="2270042" cy="1231900"/>
            </a:xfrm>
          </p:grpSpPr>
          <p:grpSp>
            <p:nvGrpSpPr>
              <p:cNvPr id="97522" name="Group 242"/>
              <p:cNvGrpSpPr>
                <a:grpSpLocks/>
              </p:cNvGrpSpPr>
              <p:nvPr/>
            </p:nvGrpSpPr>
            <p:grpSpPr bwMode="auto">
              <a:xfrm>
                <a:off x="3851275" y="757238"/>
                <a:ext cx="2016125" cy="1231900"/>
                <a:chOff x="2426" y="477"/>
                <a:chExt cx="1270" cy="776"/>
              </a:xfrm>
            </p:grpSpPr>
            <p:sp>
              <p:nvSpPr>
                <p:cNvPr id="62478" name="Oval 14"/>
                <p:cNvSpPr>
                  <a:spLocks noChangeArrowheads="1"/>
                </p:cNvSpPr>
                <p:nvPr/>
              </p:nvSpPr>
              <p:spPr bwMode="auto">
                <a:xfrm>
                  <a:off x="2426" y="477"/>
                  <a:ext cx="1270" cy="776"/>
                </a:xfrm>
                <a:prstGeom prst="ellips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tx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47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524" y="556"/>
                  <a:ext cx="1111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r>
                    <a:rPr lang="en-GB" b="1" dirty="0">
                      <a:solidFill>
                        <a:schemeClr val="bg2"/>
                      </a:solidFill>
                    </a:rPr>
                    <a:t> 11 sizes</a:t>
                  </a:r>
                </a:p>
                <a:p>
                  <a:pPr eaLnBrk="1" hangingPunct="1"/>
                  <a:r>
                    <a:rPr lang="fr-FR" b="1" dirty="0">
                      <a:solidFill>
                        <a:srgbClr val="0000FF"/>
                      </a:solidFill>
                    </a:rPr>
                    <a:t>220 à 700 kW</a:t>
                  </a:r>
                </a:p>
                <a:p>
                  <a:pPr eaLnBrk="1" hangingPunct="1"/>
                  <a:r>
                    <a:rPr lang="fr-FR" b="1" dirty="0">
                      <a:solidFill>
                        <a:srgbClr val="FF0000"/>
                      </a:solidFill>
                    </a:rPr>
                    <a:t>250 à 820 kW</a:t>
                  </a:r>
                </a:p>
              </p:txBody>
            </p:sp>
          </p:grpSp>
          <p:pic>
            <p:nvPicPr>
              <p:cNvPr id="29" name="Image 2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6136" y="1558680"/>
                <a:ext cx="325181" cy="325181"/>
              </a:xfrm>
              <a:prstGeom prst="rect">
                <a:avLst/>
              </a:prstGeom>
            </p:spPr>
          </p:pic>
          <p:pic>
            <p:nvPicPr>
              <p:cNvPr id="30" name="Image 2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6136" y="1164332"/>
                <a:ext cx="320452" cy="32045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7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9"/>
          <p:cNvSpPr txBox="1">
            <a:spLocks noChangeArrowheads="1"/>
          </p:cNvSpPr>
          <p:nvPr/>
        </p:nvSpPr>
        <p:spPr bwMode="auto">
          <a:xfrm>
            <a:off x="4716463" y="3062288"/>
            <a:ext cx="431800" cy="3667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fr-FR" sz="1800"/>
          </a:p>
        </p:txBody>
      </p:sp>
      <p:sp>
        <p:nvSpPr>
          <p:cNvPr id="3075" name="Text Box 12"/>
          <p:cNvSpPr txBox="1">
            <a:spLocks noChangeArrowheads="1"/>
          </p:cNvSpPr>
          <p:nvPr/>
        </p:nvSpPr>
        <p:spPr bwMode="auto">
          <a:xfrm>
            <a:off x="4643438" y="2924175"/>
            <a:ext cx="433387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fr-FR" sz="240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4" y="-1"/>
            <a:ext cx="4835907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601152"/>
      </p:ext>
    </p:extLst>
  </p:cSld>
  <p:clrMapOvr>
    <a:masterClrMapping/>
  </p:clrMapOvr>
</p:sld>
</file>

<file path=ppt/theme/theme1.xml><?xml version="1.0" encoding="utf-8"?>
<a:theme xmlns:a="http://schemas.openxmlformats.org/drawingml/2006/main" name="1_Conception personnalisée">
  <a:themeElements>
    <a:clrScheme name="1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1861</Words>
  <Application>Microsoft Office PowerPoint</Application>
  <PresentationFormat>Affichage à l'écran (4:3)</PresentationFormat>
  <Paragraphs>641</Paragraphs>
  <Slides>60</Slides>
  <Notes>43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60</vt:i4>
      </vt:variant>
    </vt:vector>
  </HeadingPairs>
  <TitlesOfParts>
    <vt:vector size="75" baseType="lpstr">
      <vt:lpstr>Arial</vt:lpstr>
      <vt:lpstr>Calibri</vt:lpstr>
      <vt:lpstr>Franklin Gothic Book</vt:lpstr>
      <vt:lpstr>Helvetica</vt:lpstr>
      <vt:lpstr>Impact</vt:lpstr>
      <vt:lpstr>Monotype Sorts</vt:lpstr>
      <vt:lpstr>Swis721 Ex BT</vt:lpstr>
      <vt:lpstr>Tahoma</vt:lpstr>
      <vt:lpstr>Times New Roman</vt:lpstr>
      <vt:lpstr>Verdana</vt:lpstr>
      <vt:lpstr>Wingdings</vt:lpstr>
      <vt:lpstr>1_Conception personnalisée</vt:lpstr>
      <vt:lpstr>2_Thème Office</vt:lpstr>
      <vt:lpstr>Graphique</vt:lpstr>
      <vt:lpstr>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Design example with Easy CIATControl 120</vt:lpstr>
      <vt:lpstr>Easy CIATControl with several energy producers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CIAT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pollet éric</dc:creator>
  <cp:lastModifiedBy>POLLET, Eric</cp:lastModifiedBy>
  <cp:revision>1029</cp:revision>
  <dcterms:created xsi:type="dcterms:W3CDTF">2007-03-06T20:19:24Z</dcterms:created>
  <dcterms:modified xsi:type="dcterms:W3CDTF">2023-01-23T10:01:30Z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85f6713-6d19-40ac-a071-63e831bc1e58_Enabled">
    <vt:lpwstr>true</vt:lpwstr>
  </property>
  <property fmtid="{D5CDD505-2E9C-101B-9397-08002B2CF9AE}" pid="3" name="MSIP_Label_b85f6713-6d19-40ac-a071-63e831bc1e58_SetDate">
    <vt:lpwstr>2023-01-23T09:52:42Z</vt:lpwstr>
  </property>
  <property fmtid="{D5CDD505-2E9C-101B-9397-08002B2CF9AE}" pid="4" name="MSIP_Label_b85f6713-6d19-40ac-a071-63e831bc1e58_Method">
    <vt:lpwstr>Standard</vt:lpwstr>
  </property>
  <property fmtid="{D5CDD505-2E9C-101B-9397-08002B2CF9AE}" pid="5" name="MSIP_Label_b85f6713-6d19-40ac-a071-63e831bc1e58_Name">
    <vt:lpwstr>Confidential - Low</vt:lpwstr>
  </property>
  <property fmtid="{D5CDD505-2E9C-101B-9397-08002B2CF9AE}" pid="6" name="MSIP_Label_b85f6713-6d19-40ac-a071-63e831bc1e58_SiteId">
    <vt:lpwstr>36839a65-7f3f-4bac-9ea4-f571f10a9a03</vt:lpwstr>
  </property>
  <property fmtid="{D5CDD505-2E9C-101B-9397-08002B2CF9AE}" pid="7" name="MSIP_Label_b85f6713-6d19-40ac-a071-63e831bc1e58_ActionId">
    <vt:lpwstr>685f0fe1-276a-4df2-a8b9-07dd8188ce9f</vt:lpwstr>
  </property>
  <property fmtid="{D5CDD505-2E9C-101B-9397-08002B2CF9AE}" pid="8" name="MSIP_Label_b85f6713-6d19-40ac-a071-63e831bc1e58_ContentBits">
    <vt:lpwstr>0</vt:lpwstr>
  </property>
</Properties>
</file>