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handoutMasterIdLst>
    <p:handoutMasterId r:id="rId54"/>
  </p:handoutMasterIdLst>
  <p:sldIdLst>
    <p:sldId id="256" r:id="rId5"/>
    <p:sldId id="280" r:id="rId6"/>
    <p:sldId id="289" r:id="rId7"/>
    <p:sldId id="290" r:id="rId8"/>
    <p:sldId id="638" r:id="rId9"/>
    <p:sldId id="288" r:id="rId10"/>
    <p:sldId id="325" r:id="rId11"/>
    <p:sldId id="293" r:id="rId12"/>
    <p:sldId id="643" r:id="rId13"/>
    <p:sldId id="679" r:id="rId14"/>
    <p:sldId id="631" r:id="rId15"/>
    <p:sldId id="621" r:id="rId16"/>
    <p:sldId id="652" r:id="rId17"/>
    <p:sldId id="626" r:id="rId18"/>
    <p:sldId id="655" r:id="rId19"/>
    <p:sldId id="662" r:id="rId20"/>
    <p:sldId id="313" r:id="rId21"/>
    <p:sldId id="365" r:id="rId22"/>
    <p:sldId id="668" r:id="rId23"/>
    <p:sldId id="677" r:id="rId24"/>
    <p:sldId id="685" r:id="rId25"/>
    <p:sldId id="686" r:id="rId26"/>
    <p:sldId id="687" r:id="rId27"/>
    <p:sldId id="672" r:id="rId28"/>
    <p:sldId id="680" r:id="rId29"/>
    <p:sldId id="654" r:id="rId30"/>
    <p:sldId id="651" r:id="rId31"/>
    <p:sldId id="656" r:id="rId32"/>
    <p:sldId id="657" r:id="rId33"/>
    <p:sldId id="676" r:id="rId34"/>
    <p:sldId id="660" r:id="rId35"/>
    <p:sldId id="653" r:id="rId36"/>
    <p:sldId id="663" r:id="rId37"/>
    <p:sldId id="688" r:id="rId38"/>
    <p:sldId id="689" r:id="rId39"/>
    <p:sldId id="690" r:id="rId40"/>
    <p:sldId id="681" r:id="rId41"/>
    <p:sldId id="674" r:id="rId42"/>
    <p:sldId id="375" r:id="rId43"/>
    <p:sldId id="649" r:id="rId44"/>
    <p:sldId id="658" r:id="rId45"/>
    <p:sldId id="659" r:id="rId46"/>
    <p:sldId id="357" r:id="rId47"/>
    <p:sldId id="354" r:id="rId48"/>
    <p:sldId id="320" r:id="rId49"/>
    <p:sldId id="322" r:id="rId50"/>
    <p:sldId id="323" r:id="rId51"/>
    <p:sldId id="324"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C85F38D2-7658-4386-9B19-2FB172087036}">
          <p14:sldIdLst>
            <p14:sldId id="256"/>
          </p14:sldIdLst>
        </p14:section>
        <p14:section name="CIAT expertise" id="{1B3FC140-12BE-4092-B965-CB18482A7339}">
          <p14:sldIdLst>
            <p14:sldId id="280"/>
            <p14:sldId id="289"/>
            <p14:sldId id="290"/>
            <p14:sldId id="638"/>
            <p14:sldId id="288"/>
          </p14:sldIdLst>
        </p14:section>
        <p14:section name="Powerciat-Hydrociat - intro" id="{5D5DD5CC-B5F9-4C01-9A1A-B5C7BEEEA640}">
          <p14:sldIdLst>
            <p14:sldId id="325"/>
            <p14:sldId id="293"/>
            <p14:sldId id="643"/>
          </p14:sldIdLst>
        </p14:section>
        <p14:section name="Powerciat" id="{1D84F47A-331E-43BA-8E6F-454E40AC9757}">
          <p14:sldIdLst>
            <p14:sldId id="679"/>
            <p14:sldId id="631"/>
            <p14:sldId id="621"/>
            <p14:sldId id="652"/>
            <p14:sldId id="626"/>
            <p14:sldId id="655"/>
            <p14:sldId id="662"/>
            <p14:sldId id="313"/>
            <p14:sldId id="365"/>
            <p14:sldId id="668"/>
            <p14:sldId id="677"/>
            <p14:sldId id="685"/>
            <p14:sldId id="686"/>
            <p14:sldId id="687"/>
            <p14:sldId id="672"/>
          </p14:sldIdLst>
        </p14:section>
        <p14:section name="Hydrociat" id="{CFE30A83-4F4C-4788-B07C-20C5DDF1C9F9}">
          <p14:sldIdLst>
            <p14:sldId id="680"/>
            <p14:sldId id="654"/>
            <p14:sldId id="651"/>
            <p14:sldId id="656"/>
            <p14:sldId id="657"/>
            <p14:sldId id="676"/>
            <p14:sldId id="660"/>
            <p14:sldId id="653"/>
            <p14:sldId id="663"/>
            <p14:sldId id="688"/>
            <p14:sldId id="689"/>
            <p14:sldId id="690"/>
            <p14:sldId id="681"/>
          </p14:sldIdLst>
        </p14:section>
        <p14:section name="Controls" id="{8CC7C2A7-84EC-4F08-9E63-84ABF61C8BF5}">
          <p14:sldIdLst>
            <p14:sldId id="674"/>
            <p14:sldId id="375"/>
            <p14:sldId id="649"/>
            <p14:sldId id="658"/>
            <p14:sldId id="659"/>
          </p14:sldIdLst>
        </p14:section>
        <p14:section name="References" id="{4D637C1F-7733-4C2E-B70A-61F955A6D1EA}">
          <p14:sldIdLst>
            <p14:sldId id="357"/>
            <p14:sldId id="354"/>
          </p14:sldIdLst>
        </p14:section>
        <p14:section name="Service" id="{A491791B-5CA5-42A4-BB16-279355CF24AC}">
          <p14:sldIdLst>
            <p14:sldId id="320"/>
          </p14:sldIdLst>
        </p14:section>
        <p14:section name="Conclusion" id="{B5DE7482-732B-4FA5-871F-EFACF96297CD}">
          <p14:sldIdLst>
            <p14:sldId id="322"/>
            <p14:sldId id="323"/>
            <p14:sldId id="32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e Leclercq" initials="CLQ" lastIdx="9" clrIdx="0"/>
  <p:cmAuthor id="2" name="Leclercq, Celine" initials="LC" lastIdx="22" clrIdx="1">
    <p:extLst>
      <p:ext uri="{19B8F6BF-5375-455C-9EA6-DF929625EA0E}">
        <p15:presenceInfo xmlns:p15="http://schemas.microsoft.com/office/powerpoint/2012/main" userId="S::celine.leclercq@carrier.com::42a0229f-0045-4b8e-a98e-a6cf82264c9f" providerId="AD"/>
      </p:ext>
    </p:extLst>
  </p:cmAuthor>
  <p:cmAuthor id="3" name="Azulay, Laetitia" initials="AL" lastIdx="112" clrIdx="2">
    <p:extLst>
      <p:ext uri="{19B8F6BF-5375-455C-9EA6-DF929625EA0E}">
        <p15:presenceInfo xmlns:p15="http://schemas.microsoft.com/office/powerpoint/2012/main" userId="S::laetitia.azulay@carrier.com::609dfdb2-fd70-4a71-ade6-e1c7af47ed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F2F2F2"/>
    <a:srgbClr val="E6E6E6"/>
    <a:srgbClr val="5F717F"/>
    <a:srgbClr val="BABFD3"/>
    <a:srgbClr val="909CAC"/>
    <a:srgbClr val="61707D"/>
    <a:srgbClr val="5FB650"/>
    <a:srgbClr val="D85042"/>
    <a:srgbClr val="D222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15" autoAdjust="0"/>
    <p:restoredTop sz="96357" autoAdjust="0"/>
  </p:normalViewPr>
  <p:slideViewPr>
    <p:cSldViewPr snapToGrid="0">
      <p:cViewPr varScale="1">
        <p:scale>
          <a:sx n="110" d="100"/>
          <a:sy n="110" d="100"/>
        </p:scale>
        <p:origin x="168" y="10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2" d="100"/>
          <a:sy n="82" d="100"/>
        </p:scale>
        <p:origin x="315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DRAUD, PAULINE" userId="S::pauline.jeandraud@carrier.com::ae72ab21-5ac4-4bc4-a959-9b816cb9a3c1" providerId="AD" clId="Web-{E268604A-4389-463F-1CFD-F19A1AAFBEAF}"/>
    <pc:docChg chg="mod">
      <pc:chgData name="JEANDRAUD, PAULINE" userId="S::pauline.jeandraud@carrier.com::ae72ab21-5ac4-4bc4-a959-9b816cb9a3c1" providerId="AD" clId="Web-{E268604A-4389-463F-1CFD-F19A1AAFBEAF}" dt="2023-07-10T14:09:47.535" v="0" actId="33475"/>
      <pc:docMkLst>
        <pc:docMk/>
      </pc:docMkLst>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0-10-22T12:12:00.022" idx="107">
    <p:pos x="7339" y="524"/>
    <p:text>Problématique pour le client ? Ne pas savoir quelle pompe choisir ?</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2DAA998-2557-4E04-8DE0-F488C43D78D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94C01A2-A732-4C01-973B-3C18CFFCB0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7986FD-4019-47BD-8EAC-2183A29524FF}" type="datetimeFigureOut">
              <a:rPr lang="fr-FR" smtClean="0"/>
              <a:t>10/07/2023</a:t>
            </a:fld>
            <a:endParaRPr lang="fr-FR"/>
          </a:p>
        </p:txBody>
      </p:sp>
      <p:sp>
        <p:nvSpPr>
          <p:cNvPr id="4" name="Espace réservé du pied de page 3">
            <a:extLst>
              <a:ext uri="{FF2B5EF4-FFF2-40B4-BE49-F238E27FC236}">
                <a16:creationId xmlns:a16="http://schemas.microsoft.com/office/drawing/2014/main" id="{806A8B01-DFFB-4CA2-A131-DDCDD55C98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80BA161-8324-4FAC-AFB6-FEADE6EB28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E0E290-224D-42ED-92A7-A10D0C61FF46}" type="slidenum">
              <a:rPr lang="fr-FR" smtClean="0"/>
              <a:t>‹N°›</a:t>
            </a:fld>
            <a:endParaRPr lang="fr-FR"/>
          </a:p>
        </p:txBody>
      </p:sp>
    </p:spTree>
    <p:extLst>
      <p:ext uri="{BB962C8B-B14F-4D97-AF65-F5344CB8AC3E}">
        <p14:creationId xmlns:p14="http://schemas.microsoft.com/office/powerpoint/2010/main" val="207616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3EE60-9449-408A-BE67-DBD9A789E2EA}" type="datetimeFigureOut">
              <a:rPr lang="fr-FR" smtClean="0"/>
              <a:t>10/07/2023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CF1E2-3985-4D18-A662-1604AAFD541D}" type="slidenum">
              <a:rPr lang="fr-FR" smtClean="0"/>
              <a:t>‹N°›</a:t>
            </a:fld>
            <a:endParaRPr lang="fr-FR"/>
          </a:p>
        </p:txBody>
      </p:sp>
    </p:spTree>
    <p:extLst>
      <p:ext uri="{BB962C8B-B14F-4D97-AF65-F5344CB8AC3E}">
        <p14:creationId xmlns:p14="http://schemas.microsoft.com/office/powerpoint/2010/main" val="3969456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1</a:t>
            </a:fld>
            <a:endParaRPr lang="fr-FR" dirty="0"/>
          </a:p>
        </p:txBody>
      </p:sp>
    </p:spTree>
    <p:extLst>
      <p:ext uri="{BB962C8B-B14F-4D97-AF65-F5344CB8AC3E}">
        <p14:creationId xmlns:p14="http://schemas.microsoft.com/office/powerpoint/2010/main" val="723439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 </a:t>
            </a:r>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2</a:t>
            </a:fld>
            <a:endParaRPr lang="fr-FR"/>
          </a:p>
        </p:txBody>
      </p:sp>
    </p:spTree>
    <p:extLst>
      <p:ext uri="{BB962C8B-B14F-4D97-AF65-F5344CB8AC3E}">
        <p14:creationId xmlns:p14="http://schemas.microsoft.com/office/powerpoint/2010/main" val="3057273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 </a:t>
            </a:r>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3</a:t>
            </a:fld>
            <a:endParaRPr lang="fr-FR"/>
          </a:p>
        </p:txBody>
      </p:sp>
    </p:spTree>
    <p:extLst>
      <p:ext uri="{BB962C8B-B14F-4D97-AF65-F5344CB8AC3E}">
        <p14:creationId xmlns:p14="http://schemas.microsoft.com/office/powerpoint/2010/main" val="1300483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4</a:t>
            </a:fld>
            <a:endParaRPr lang="fr-FR"/>
          </a:p>
        </p:txBody>
      </p:sp>
    </p:spTree>
    <p:extLst>
      <p:ext uri="{BB962C8B-B14F-4D97-AF65-F5344CB8AC3E}">
        <p14:creationId xmlns:p14="http://schemas.microsoft.com/office/powerpoint/2010/main" val="2418589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5</a:t>
            </a:fld>
            <a:endParaRPr lang="fr-FR"/>
          </a:p>
        </p:txBody>
      </p:sp>
    </p:spTree>
    <p:extLst>
      <p:ext uri="{BB962C8B-B14F-4D97-AF65-F5344CB8AC3E}">
        <p14:creationId xmlns:p14="http://schemas.microsoft.com/office/powerpoint/2010/main" val="2913281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6</a:t>
            </a:fld>
            <a:endParaRPr lang="fr-FR"/>
          </a:p>
        </p:txBody>
      </p:sp>
    </p:spTree>
    <p:extLst>
      <p:ext uri="{BB962C8B-B14F-4D97-AF65-F5344CB8AC3E}">
        <p14:creationId xmlns:p14="http://schemas.microsoft.com/office/powerpoint/2010/main" val="2668047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39</a:t>
            </a:fld>
            <a:endParaRPr lang="fr-FR"/>
          </a:p>
        </p:txBody>
      </p:sp>
    </p:spTree>
    <p:extLst>
      <p:ext uri="{BB962C8B-B14F-4D97-AF65-F5344CB8AC3E}">
        <p14:creationId xmlns:p14="http://schemas.microsoft.com/office/powerpoint/2010/main" val="2002410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41</a:t>
            </a:fld>
            <a:endParaRPr lang="fr-FR"/>
          </a:p>
        </p:txBody>
      </p:sp>
    </p:spTree>
    <p:extLst>
      <p:ext uri="{BB962C8B-B14F-4D97-AF65-F5344CB8AC3E}">
        <p14:creationId xmlns:p14="http://schemas.microsoft.com/office/powerpoint/2010/main" val="3545579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1101D05-B17A-4555-8596-4D0358EA4293}" type="slidenum">
              <a:rPr lang="fr-FR" smtClean="0"/>
              <a:t>42</a:t>
            </a:fld>
            <a:endParaRPr lang="fr-FR"/>
          </a:p>
        </p:txBody>
      </p:sp>
    </p:spTree>
    <p:extLst>
      <p:ext uri="{BB962C8B-B14F-4D97-AF65-F5344CB8AC3E}">
        <p14:creationId xmlns:p14="http://schemas.microsoft.com/office/powerpoint/2010/main" val="3376031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3013"/>
            <a:ext cx="5964237" cy="3355975"/>
          </a:xfrm>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03ECF1E2-3985-4D18-A662-1604AAFD541D}" type="slidenum">
              <a:rPr lang="fr-FR" smtClean="0"/>
              <a:t>48</a:t>
            </a:fld>
            <a:endParaRPr lang="fr-FR"/>
          </a:p>
        </p:txBody>
      </p:sp>
    </p:spTree>
    <p:extLst>
      <p:ext uri="{BB962C8B-B14F-4D97-AF65-F5344CB8AC3E}">
        <p14:creationId xmlns:p14="http://schemas.microsoft.com/office/powerpoint/2010/main" val="1725645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ouvertu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7C2092-6365-438B-9B46-BB256C67058D}"/>
              </a:ext>
            </a:extLst>
          </p:cNvPr>
          <p:cNvSpPr>
            <a:spLocks noGrp="1"/>
          </p:cNvSpPr>
          <p:nvPr>
            <p:ph type="ctrTitle"/>
          </p:nvPr>
        </p:nvSpPr>
        <p:spPr bwMode="gray">
          <a:xfrm>
            <a:off x="449705" y="3474115"/>
            <a:ext cx="11292590" cy="691451"/>
          </a:xfrm>
        </p:spPr>
        <p:txBody>
          <a:bodyPr anchor="t"/>
          <a:lstStyle>
            <a:lvl1pPr algn="ctr">
              <a:defRPr sz="3600">
                <a:solidFill>
                  <a:schemeClr val="accent1"/>
                </a:solidFill>
              </a:defRPr>
            </a:lvl1pPr>
          </a:lstStyle>
          <a:p>
            <a:r>
              <a:rPr lang="fr-FR"/>
              <a:t>Modifiez le style du titre</a:t>
            </a:r>
          </a:p>
        </p:txBody>
      </p:sp>
      <p:sp>
        <p:nvSpPr>
          <p:cNvPr id="3" name="Sous-titre 2">
            <a:extLst>
              <a:ext uri="{FF2B5EF4-FFF2-40B4-BE49-F238E27FC236}">
                <a16:creationId xmlns:a16="http://schemas.microsoft.com/office/drawing/2014/main" id="{DAFA3A31-6DB8-420E-8A49-755BCFEE8D06}"/>
              </a:ext>
            </a:extLst>
          </p:cNvPr>
          <p:cNvSpPr>
            <a:spLocks noGrp="1"/>
          </p:cNvSpPr>
          <p:nvPr>
            <p:ph type="subTitle" idx="1"/>
          </p:nvPr>
        </p:nvSpPr>
        <p:spPr bwMode="gray">
          <a:xfrm>
            <a:off x="449705" y="4347652"/>
            <a:ext cx="11292590" cy="1655762"/>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10" name="Image 9">
            <a:extLst>
              <a:ext uri="{FF2B5EF4-FFF2-40B4-BE49-F238E27FC236}">
                <a16:creationId xmlns:a16="http://schemas.microsoft.com/office/drawing/2014/main" id="{130321CE-E066-47DB-954D-C6D74741023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4965107" y="2126057"/>
            <a:ext cx="2213360" cy="1232439"/>
          </a:xfrm>
          <a:prstGeom prst="rect">
            <a:avLst/>
          </a:prstGeom>
        </p:spPr>
      </p:pic>
      <p:pic>
        <p:nvPicPr>
          <p:cNvPr id="12" name="Image 11">
            <a:extLst>
              <a:ext uri="{FF2B5EF4-FFF2-40B4-BE49-F238E27FC236}">
                <a16:creationId xmlns:a16="http://schemas.microsoft.com/office/drawing/2014/main" id="{2B7258B0-BC6C-4FD5-BC23-ED9C4BD4C0DB}"/>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cxnSp>
        <p:nvCxnSpPr>
          <p:cNvPr id="7" name="Connecteur droit 6">
            <a:extLst>
              <a:ext uri="{FF2B5EF4-FFF2-40B4-BE49-F238E27FC236}">
                <a16:creationId xmlns:a16="http://schemas.microsoft.com/office/drawing/2014/main" id="{13DAA48F-58E0-44BE-A8B9-4D47C38ECAAF}"/>
              </a:ext>
            </a:extLst>
          </p:cNvPr>
          <p:cNvCxnSpPr>
            <a:cxnSpLocks/>
          </p:cNvCxnSpPr>
          <p:nvPr userDrawn="1"/>
        </p:nvCxnSpPr>
        <p:spPr>
          <a:xfrm>
            <a:off x="5791199" y="4156367"/>
            <a:ext cx="5588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6305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77F2E1-6B16-4131-B154-66B806EB0754}"/>
              </a:ext>
            </a:extLst>
          </p:cNvPr>
          <p:cNvSpPr>
            <a:spLocks noGrp="1"/>
          </p:cNvSpPr>
          <p:nvPr>
            <p:ph type="body" idx="1"/>
          </p:nvPr>
        </p:nvSpPr>
        <p:spPr bwMode="gray">
          <a:xfrm>
            <a:off x="1128448" y="3520901"/>
            <a:ext cx="9922404" cy="1500187"/>
          </a:xfrm>
        </p:spPr>
        <p:txBody>
          <a:bodyPr vert="horz" lIns="91440" tIns="45720" rIns="91440" bIns="45720" rtlCol="0" anchor="t">
            <a:noAutofit/>
          </a:bodyPr>
          <a:lstStyle>
            <a:lvl1pPr marL="355600" indent="-355600">
              <a:buFont typeface="+mj-lt"/>
              <a:buAutoNum type="alphaUcPeriod"/>
              <a:defRPr lang="fr-FR" sz="2400" b="0" cap="all" baseline="0" dirty="0">
                <a:solidFill>
                  <a:schemeClr val="tx1"/>
                </a:solidFill>
                <a:latin typeface="+mj-lt"/>
                <a:ea typeface="+mj-ea"/>
                <a:cs typeface="+mj-cs"/>
              </a:defRPr>
            </a:lvl1pPr>
          </a:lstStyle>
          <a:p>
            <a:pPr lvl="0" algn="ctr">
              <a:spcBef>
                <a:spcPct val="0"/>
              </a:spcBef>
            </a:pPr>
            <a:r>
              <a:rPr lang="fr-FR" dirty="0"/>
              <a:t>Modifier les styles du texte du masque</a:t>
            </a:r>
          </a:p>
        </p:txBody>
      </p:sp>
      <p:sp>
        <p:nvSpPr>
          <p:cNvPr id="4" name="Espace réservé de la date 3">
            <a:extLst>
              <a:ext uri="{FF2B5EF4-FFF2-40B4-BE49-F238E27FC236}">
                <a16:creationId xmlns:a16="http://schemas.microsoft.com/office/drawing/2014/main" id="{4CAC6B29-CF45-4357-8067-A09A284A1B95}"/>
              </a:ext>
            </a:extLst>
          </p:cNvPr>
          <p:cNvSpPr>
            <a:spLocks noGrp="1"/>
          </p:cNvSpPr>
          <p:nvPr>
            <p:ph type="dt" sz="half" idx="10"/>
          </p:nvPr>
        </p:nvSpPr>
        <p:spPr bwMode="gray"/>
        <p:txBody>
          <a:bodyPr/>
          <a:lstStyle>
            <a:lvl1pPr>
              <a:defRPr>
                <a:solidFill>
                  <a:schemeClr val="bg1"/>
                </a:solidFill>
              </a:defRPr>
            </a:lvl1pPr>
          </a:lstStyle>
          <a:p>
            <a:fld id="{B04E31A4-6F10-4A87-AAD3-6C143F9CA4F8}" type="datetime1">
              <a:rPr lang="fr-FR" smtClean="0"/>
              <a:t>10/07/2023</a:t>
            </a:fld>
            <a:endParaRPr lang="fr-FR"/>
          </a:p>
        </p:txBody>
      </p:sp>
      <p:sp>
        <p:nvSpPr>
          <p:cNvPr id="5" name="Espace réservé du pied de page 4">
            <a:extLst>
              <a:ext uri="{FF2B5EF4-FFF2-40B4-BE49-F238E27FC236}">
                <a16:creationId xmlns:a16="http://schemas.microsoft.com/office/drawing/2014/main" id="{201F2484-2EBE-4205-96CC-02C2BE0BEFA2}"/>
              </a:ext>
            </a:extLst>
          </p:cNvPr>
          <p:cNvSpPr>
            <a:spLocks noGrp="1"/>
          </p:cNvSpPr>
          <p:nvPr>
            <p:ph type="ftr" sz="quarter" idx="11"/>
          </p:nvPr>
        </p:nvSpPr>
        <p:spPr bwMode="gray"/>
        <p:txBody>
          <a:bodyPr/>
          <a:lstStyle>
            <a:lvl1pPr>
              <a:defRPr>
                <a:solidFill>
                  <a:schemeClr val="bg1"/>
                </a:solidFill>
              </a:defRPr>
            </a:lvl1pPr>
          </a:lstStyle>
          <a:p>
            <a:r>
              <a:rPr lang="fr-FR"/>
              <a:t>- Pied de page</a:t>
            </a:r>
          </a:p>
        </p:txBody>
      </p:sp>
      <p:sp>
        <p:nvSpPr>
          <p:cNvPr id="6" name="Espace réservé du numéro de diapositive 5">
            <a:extLst>
              <a:ext uri="{FF2B5EF4-FFF2-40B4-BE49-F238E27FC236}">
                <a16:creationId xmlns:a16="http://schemas.microsoft.com/office/drawing/2014/main" id="{D0BEA9D7-1B11-4211-A7FA-88DE4AFFB57D}"/>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‹N°›</a:t>
            </a:fld>
            <a:endParaRPr lang="fr-FR"/>
          </a:p>
        </p:txBody>
      </p:sp>
      <p:sp>
        <p:nvSpPr>
          <p:cNvPr id="8" name="Titre 1">
            <a:extLst>
              <a:ext uri="{FF2B5EF4-FFF2-40B4-BE49-F238E27FC236}">
                <a16:creationId xmlns:a16="http://schemas.microsoft.com/office/drawing/2014/main" id="{9B4946AB-8146-4C0E-AE48-EEF3BDE49347}"/>
              </a:ext>
            </a:extLst>
          </p:cNvPr>
          <p:cNvSpPr>
            <a:spLocks noGrp="1"/>
          </p:cNvSpPr>
          <p:nvPr>
            <p:ph type="ctrTitle"/>
          </p:nvPr>
        </p:nvSpPr>
        <p:spPr bwMode="gray">
          <a:xfrm>
            <a:off x="1128448" y="2670171"/>
            <a:ext cx="9935104" cy="691451"/>
          </a:xfrm>
        </p:spPr>
        <p:txBody>
          <a:bodyPr anchor="b"/>
          <a:lstStyle>
            <a:lvl1pPr marL="539750" indent="-539750" algn="ctr">
              <a:buFont typeface="+mj-lt"/>
              <a:buAutoNum type="arabicPeriod"/>
              <a:defRPr sz="4000">
                <a:solidFill>
                  <a:schemeClr val="accent1"/>
                </a:solidFill>
              </a:defRPr>
            </a:lvl1pPr>
          </a:lstStyle>
          <a:p>
            <a:r>
              <a:rPr lang="fr-FR" dirty="0"/>
              <a:t>Modifiez le style du titre</a:t>
            </a:r>
          </a:p>
        </p:txBody>
      </p:sp>
    </p:spTree>
    <p:extLst>
      <p:ext uri="{BB962C8B-B14F-4D97-AF65-F5344CB8AC3E}">
        <p14:creationId xmlns:p14="http://schemas.microsoft.com/office/powerpoint/2010/main" val="432856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courrant 1 co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4304A-8C11-4C2B-85D7-3536CA2DC28F}"/>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3" name="Espace réservé du contenu 2">
            <a:extLst>
              <a:ext uri="{FF2B5EF4-FFF2-40B4-BE49-F238E27FC236}">
                <a16:creationId xmlns:a16="http://schemas.microsoft.com/office/drawing/2014/main" id="{27A5D4DC-7E8F-41D4-A03F-017D05A127BC}"/>
              </a:ext>
            </a:extLst>
          </p:cNvPr>
          <p:cNvSpPr>
            <a:spLocks noGrp="1"/>
          </p:cNvSpPr>
          <p:nvPr>
            <p:ph idx="1"/>
          </p:nvPr>
        </p:nvSpPr>
        <p:spPr bwMode="gray">
          <a:xfrm>
            <a:off x="1199921" y="2300438"/>
            <a:ext cx="10515600" cy="3311090"/>
          </a:xfrm>
        </p:spPr>
        <p:txBody>
          <a:bodyPr>
            <a:normAutofit/>
          </a:bodyPr>
          <a:lstStyle>
            <a:lvl1pPr>
              <a:spcBef>
                <a:spcPts val="600"/>
              </a:spcBef>
              <a:spcAft>
                <a:spcPts val="300"/>
              </a:spcAft>
              <a:defRPr sz="2000"/>
            </a:lvl1pPr>
            <a:lvl2pPr>
              <a:spcBef>
                <a:spcPts val="600"/>
              </a:spcBef>
              <a:spcAft>
                <a:spcPts val="300"/>
              </a:spcAft>
              <a:defRPr sz="1800"/>
            </a:lvl2pPr>
            <a:lvl3pPr>
              <a:spcBef>
                <a:spcPts val="600"/>
              </a:spcBef>
              <a:spcAft>
                <a:spcPts val="300"/>
              </a:spcAft>
              <a:defRPr sz="1600"/>
            </a:lvl3pPr>
            <a:lvl4pPr>
              <a:spcBef>
                <a:spcPts val="600"/>
              </a:spcBef>
              <a:spcAft>
                <a:spcPts val="300"/>
              </a:spcAft>
              <a:defRPr sz="1400"/>
            </a:lvl4pPr>
            <a:lvl5pPr>
              <a:spcBef>
                <a:spcPts val="600"/>
              </a:spcBef>
              <a:spcAft>
                <a:spcPts val="300"/>
              </a:spcAft>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a:xfrm>
            <a:off x="166688" y="6456940"/>
            <a:ext cx="961760" cy="365125"/>
          </a:xfrm>
        </p:spPr>
        <p:txBody>
          <a:bodyPr/>
          <a:lstStyle/>
          <a:p>
            <a:fld id="{9E3821AF-DFDE-47FB-AE4F-A36FDB706072}"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a:xfrm>
            <a:off x="1145815" y="6456940"/>
            <a:ext cx="4114800" cy="365125"/>
          </a:xfrm>
        </p:spPr>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8" name="Espace réservé du texte 2">
            <a:extLst>
              <a:ext uri="{FF2B5EF4-FFF2-40B4-BE49-F238E27FC236}">
                <a16:creationId xmlns:a16="http://schemas.microsoft.com/office/drawing/2014/main" id="{F7369696-4D8F-426D-A20B-529C6A916FE1}"/>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3595198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courrant 2 col">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a:xfrm>
            <a:off x="166688" y="6456940"/>
            <a:ext cx="961760" cy="365125"/>
          </a:xfrm>
        </p:spPr>
        <p:txBody>
          <a:bodyPr/>
          <a:lstStyle/>
          <a:p>
            <a:fld id="{073741D7-DBDF-43A6-94F0-20CF2C1375A6}"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a:xfrm>
            <a:off x="1161055" y="6456940"/>
            <a:ext cx="4114800" cy="365125"/>
          </a:xfrm>
        </p:spPr>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9" name="Titre 1">
            <a:extLst>
              <a:ext uri="{FF2B5EF4-FFF2-40B4-BE49-F238E27FC236}">
                <a16:creationId xmlns:a16="http://schemas.microsoft.com/office/drawing/2014/main" id="{8F576A27-4A00-4016-9F13-460E0E57E08F}"/>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0" name="Espace réservé du contenu 2">
            <a:extLst>
              <a:ext uri="{FF2B5EF4-FFF2-40B4-BE49-F238E27FC236}">
                <a16:creationId xmlns:a16="http://schemas.microsoft.com/office/drawing/2014/main" id="{8440459A-E3F7-4CD3-996B-7B16BED5BC33}"/>
              </a:ext>
            </a:extLst>
          </p:cNvPr>
          <p:cNvSpPr>
            <a:spLocks noGrp="1"/>
          </p:cNvSpPr>
          <p:nvPr>
            <p:ph idx="1"/>
          </p:nvPr>
        </p:nvSpPr>
        <p:spPr bwMode="gray">
          <a:xfrm>
            <a:off x="1199921" y="2300438"/>
            <a:ext cx="10515600" cy="3311090"/>
          </a:xfrm>
        </p:spPr>
        <p:txBody>
          <a:bodyPr numCol="2" spcCol="360000">
            <a:normAutofit/>
          </a:bodyPr>
          <a:lstStyle>
            <a:lvl1pPr>
              <a:spcBef>
                <a:spcPts val="600"/>
              </a:spcBef>
              <a:spcAft>
                <a:spcPts val="300"/>
              </a:spcAft>
              <a:defRPr sz="2000"/>
            </a:lvl1pPr>
            <a:lvl2pPr>
              <a:spcBef>
                <a:spcPts val="600"/>
              </a:spcBef>
              <a:spcAft>
                <a:spcPts val="300"/>
              </a:spcAft>
              <a:defRPr sz="1800"/>
            </a:lvl2pPr>
            <a:lvl3pPr>
              <a:spcBef>
                <a:spcPts val="600"/>
              </a:spcBef>
              <a:spcAft>
                <a:spcPts val="300"/>
              </a:spcAft>
              <a:defRPr sz="1600"/>
            </a:lvl3pPr>
            <a:lvl4pPr>
              <a:spcBef>
                <a:spcPts val="600"/>
              </a:spcBef>
              <a:spcAft>
                <a:spcPts val="300"/>
              </a:spcAft>
              <a:defRPr sz="1400"/>
            </a:lvl4pPr>
            <a:lvl5pPr>
              <a:spcBef>
                <a:spcPts val="600"/>
              </a:spcBef>
              <a:spcAft>
                <a:spcPts val="300"/>
              </a:spcAft>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2">
            <a:extLst>
              <a:ext uri="{FF2B5EF4-FFF2-40B4-BE49-F238E27FC236}">
                <a16:creationId xmlns:a16="http://schemas.microsoft.com/office/drawing/2014/main" id="{73C78DFA-0A8D-4109-92B3-7DCBCD0BB0ED}"/>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401372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 hau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1428371"/>
            <a:ext cx="5178393" cy="4777696"/>
          </a:xfrm>
        </p:spPr>
        <p:txBody>
          <a:bodyPr>
            <a:normAutofit/>
          </a:bodyPr>
          <a:lstStyle>
            <a:lvl1pPr>
              <a:spcBef>
                <a:spcPts val="1200"/>
              </a:spcBef>
              <a:defRPr sz="2000" b="1"/>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1428371"/>
            <a:ext cx="5203896" cy="4777696"/>
          </a:xfrm>
        </p:spPr>
        <p:txBody>
          <a:bodyPr>
            <a:normAutofit/>
          </a:bodyPr>
          <a:lstStyle>
            <a:lvl1pPr>
              <a:spcBef>
                <a:spcPts val="1200"/>
              </a:spcBef>
              <a:defRPr sz="2000" b="1"/>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a:xfrm>
            <a:off x="1115335" y="6492875"/>
            <a:ext cx="4114800" cy="365125"/>
          </a:xfrm>
        </p:spPr>
        <p:txBody>
          <a:bodyPr/>
          <a:lstStyle/>
          <a:p>
            <a:r>
              <a:rPr lang="fr-FR" dirty="0"/>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2191548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long 2 col hau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1428371"/>
            <a:ext cx="5178393"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1428371"/>
            <a:ext cx="5203896"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786992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long gauche photo droite">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1428371"/>
            <a:ext cx="5178393"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2">
            <a:extLst>
              <a:ext uri="{FF2B5EF4-FFF2-40B4-BE49-F238E27FC236}">
                <a16:creationId xmlns:a16="http://schemas.microsoft.com/office/drawing/2014/main" id="{D0A01971-F999-46C3-B5D2-62819A01A7A4}"/>
              </a:ext>
            </a:extLst>
          </p:cNvPr>
          <p:cNvSpPr>
            <a:spLocks noGrp="1"/>
          </p:cNvSpPr>
          <p:nvPr>
            <p:ph type="pic" sz="quarter" idx="14"/>
          </p:nvPr>
        </p:nvSpPr>
        <p:spPr>
          <a:xfrm>
            <a:off x="6527800" y="1428750"/>
            <a:ext cx="5203825" cy="4776788"/>
          </a:xfrm>
        </p:spPr>
        <p:txBody>
          <a:bodyPr/>
          <a:lstStyle>
            <a:lvl1pPr algn="ctr">
              <a:defRPr/>
            </a:lvl1pPr>
          </a:lstStyle>
          <a:p>
            <a:endParaRPr lang="fr-FR"/>
          </a:p>
        </p:txBody>
      </p:sp>
    </p:spTree>
    <p:extLst>
      <p:ext uri="{BB962C8B-B14F-4D97-AF65-F5344CB8AC3E}">
        <p14:creationId xmlns:p14="http://schemas.microsoft.com/office/powerpoint/2010/main" val="4000000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llustration gauche + text long droite">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1428371"/>
            <a:ext cx="5203896"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0" name="Espace réservé pour une image  9">
            <a:extLst>
              <a:ext uri="{FF2B5EF4-FFF2-40B4-BE49-F238E27FC236}">
                <a16:creationId xmlns:a16="http://schemas.microsoft.com/office/drawing/2014/main" id="{1A49CDF0-9206-454E-A807-5B0AC2DF5A00}"/>
              </a:ext>
            </a:extLst>
          </p:cNvPr>
          <p:cNvSpPr>
            <a:spLocks noGrp="1"/>
          </p:cNvSpPr>
          <p:nvPr>
            <p:ph type="pic" sz="quarter" idx="28" hasCustomPrompt="1"/>
          </p:nvPr>
        </p:nvSpPr>
        <p:spPr bwMode="gray">
          <a:xfrm>
            <a:off x="1760920" y="4008489"/>
            <a:ext cx="3902922" cy="879284"/>
          </a:xfrm>
          <a:solidFill>
            <a:schemeClr val="bg2"/>
          </a:solidFill>
        </p:spPr>
        <p:txBody>
          <a:bodyPr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dirty="0"/>
              <a:t>image</a:t>
            </a:r>
          </a:p>
        </p:txBody>
      </p:sp>
      <p:sp>
        <p:nvSpPr>
          <p:cNvPr id="13" name="Espace réservé du texte 4">
            <a:extLst>
              <a:ext uri="{FF2B5EF4-FFF2-40B4-BE49-F238E27FC236}">
                <a16:creationId xmlns:a16="http://schemas.microsoft.com/office/drawing/2014/main" id="{465BEC1A-31B2-437B-9B67-565CF538BAE4}"/>
              </a:ext>
            </a:extLst>
          </p:cNvPr>
          <p:cNvSpPr>
            <a:spLocks noGrp="1"/>
          </p:cNvSpPr>
          <p:nvPr>
            <p:ph type="body" sz="quarter" idx="29" hasCustomPrompt="1"/>
          </p:nvPr>
        </p:nvSpPr>
        <p:spPr>
          <a:xfrm>
            <a:off x="1761253" y="4930572"/>
            <a:ext cx="3902544" cy="174521"/>
          </a:xfrm>
        </p:spPr>
        <p:txBody>
          <a:bodyPr lIns="72000" tIns="36000" rIns="72000" bIns="36000">
            <a:noAutofit/>
          </a:bodyPr>
          <a:lstStyle>
            <a:lvl1pPr marL="0" indent="0" algn="ctr">
              <a:buFontTx/>
              <a:buNone/>
              <a:defRPr sz="1600" b="1">
                <a:solidFill>
                  <a:schemeClr val="accent1"/>
                </a:solidFill>
              </a:defRPr>
            </a:lvl1pPr>
          </a:lstStyle>
          <a:p>
            <a:pPr lvl="0"/>
            <a:r>
              <a:rPr lang="fr-FR" dirty="0"/>
              <a:t>Légendes</a:t>
            </a:r>
          </a:p>
        </p:txBody>
      </p:sp>
      <p:sp>
        <p:nvSpPr>
          <p:cNvPr id="14" name="Espace réservé pour une image  9">
            <a:extLst>
              <a:ext uri="{FF2B5EF4-FFF2-40B4-BE49-F238E27FC236}">
                <a16:creationId xmlns:a16="http://schemas.microsoft.com/office/drawing/2014/main" id="{9DE5F32F-483D-4A87-BE2E-ED758F2BBEE8}"/>
              </a:ext>
            </a:extLst>
          </p:cNvPr>
          <p:cNvSpPr>
            <a:spLocks noGrp="1"/>
          </p:cNvSpPr>
          <p:nvPr>
            <p:ph type="pic" sz="quarter" idx="18" hasCustomPrompt="1"/>
          </p:nvPr>
        </p:nvSpPr>
        <p:spPr bwMode="gray">
          <a:xfrm>
            <a:off x="1761298" y="2711679"/>
            <a:ext cx="3902922" cy="879284"/>
          </a:xfrm>
          <a:solidFill>
            <a:schemeClr val="bg2"/>
          </a:solidFill>
        </p:spPr>
        <p:txBody>
          <a:bodyPr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dirty="0"/>
              <a:t>image</a:t>
            </a:r>
          </a:p>
        </p:txBody>
      </p:sp>
      <p:sp>
        <p:nvSpPr>
          <p:cNvPr id="15" name="Espace réservé pour une image  9">
            <a:extLst>
              <a:ext uri="{FF2B5EF4-FFF2-40B4-BE49-F238E27FC236}">
                <a16:creationId xmlns:a16="http://schemas.microsoft.com/office/drawing/2014/main" id="{DA77A8EA-2631-4079-9AEE-E4123CFFACB6}"/>
              </a:ext>
            </a:extLst>
          </p:cNvPr>
          <p:cNvSpPr>
            <a:spLocks noGrp="1"/>
          </p:cNvSpPr>
          <p:nvPr>
            <p:ph type="pic" sz="quarter" idx="22" hasCustomPrompt="1"/>
          </p:nvPr>
        </p:nvSpPr>
        <p:spPr bwMode="gray">
          <a:xfrm>
            <a:off x="1761298" y="1428371"/>
            <a:ext cx="3902922" cy="879284"/>
          </a:xfrm>
          <a:solidFill>
            <a:schemeClr val="bg2"/>
          </a:solidFill>
        </p:spPr>
        <p:txBody>
          <a:bodyPr anchor="b"/>
          <a:lstStyle>
            <a:lvl1pPr algn="ctr">
              <a:defRPr>
                <a:solidFill>
                  <a:schemeClr val="accent1"/>
                </a:solidFill>
              </a:defRPr>
            </a:lvl1pPr>
          </a:lstStyle>
          <a:p>
            <a:r>
              <a:rPr lang="fr-FR" dirty="0"/>
              <a:t>image</a:t>
            </a:r>
          </a:p>
        </p:txBody>
      </p:sp>
      <p:sp>
        <p:nvSpPr>
          <p:cNvPr id="16" name="Espace réservé du texte 4">
            <a:extLst>
              <a:ext uri="{FF2B5EF4-FFF2-40B4-BE49-F238E27FC236}">
                <a16:creationId xmlns:a16="http://schemas.microsoft.com/office/drawing/2014/main" id="{D0B076B8-6421-4144-835C-2D14C2822443}"/>
              </a:ext>
            </a:extLst>
          </p:cNvPr>
          <p:cNvSpPr>
            <a:spLocks noGrp="1"/>
          </p:cNvSpPr>
          <p:nvPr>
            <p:ph type="body" sz="quarter" idx="23" hasCustomPrompt="1"/>
          </p:nvPr>
        </p:nvSpPr>
        <p:spPr>
          <a:xfrm>
            <a:off x="1761631" y="3648565"/>
            <a:ext cx="3902544" cy="174521"/>
          </a:xfrm>
        </p:spPr>
        <p:txBody>
          <a:bodyPr lIns="72000" tIns="36000" rIns="72000" bIns="36000">
            <a:noAutofit/>
          </a:bodyPr>
          <a:lstStyle>
            <a:lvl1pPr marL="0" indent="0" algn="ctr">
              <a:buFontTx/>
              <a:buNone/>
              <a:defRPr sz="1600" b="1">
                <a:solidFill>
                  <a:schemeClr val="accent1"/>
                </a:solidFill>
              </a:defRPr>
            </a:lvl1pPr>
          </a:lstStyle>
          <a:p>
            <a:pPr lvl="0"/>
            <a:r>
              <a:rPr lang="fr-FR" dirty="0"/>
              <a:t>Légendes</a:t>
            </a:r>
          </a:p>
        </p:txBody>
      </p:sp>
      <p:sp>
        <p:nvSpPr>
          <p:cNvPr id="17" name="Espace réservé du texte 4">
            <a:extLst>
              <a:ext uri="{FF2B5EF4-FFF2-40B4-BE49-F238E27FC236}">
                <a16:creationId xmlns:a16="http://schemas.microsoft.com/office/drawing/2014/main" id="{32C317A2-0C2B-4169-AE6E-458C2F70D033}"/>
              </a:ext>
            </a:extLst>
          </p:cNvPr>
          <p:cNvSpPr>
            <a:spLocks noGrp="1"/>
          </p:cNvSpPr>
          <p:nvPr>
            <p:ph type="body" sz="quarter" idx="27" hasCustomPrompt="1"/>
          </p:nvPr>
        </p:nvSpPr>
        <p:spPr>
          <a:xfrm>
            <a:off x="1761298" y="2370801"/>
            <a:ext cx="3902544" cy="174521"/>
          </a:xfrm>
        </p:spPr>
        <p:txBody>
          <a:bodyPr lIns="72000" tIns="36000" rIns="72000" bIns="36000">
            <a:noAutofit/>
          </a:bodyPr>
          <a:lstStyle>
            <a:lvl1pPr marL="0" indent="0" algn="ctr">
              <a:buFontTx/>
              <a:buNone/>
              <a:defRPr sz="1600" b="1">
                <a:solidFill>
                  <a:schemeClr val="accent1"/>
                </a:solidFill>
              </a:defRPr>
            </a:lvl1pPr>
          </a:lstStyle>
          <a:p>
            <a:pPr lvl="0"/>
            <a:r>
              <a:rPr lang="fr-FR" dirty="0"/>
              <a:t>Légendes</a:t>
            </a:r>
          </a:p>
        </p:txBody>
      </p:sp>
    </p:spTree>
    <p:extLst>
      <p:ext uri="{BB962C8B-B14F-4D97-AF65-F5344CB8AC3E}">
        <p14:creationId xmlns:p14="http://schemas.microsoft.com/office/powerpoint/2010/main" val="1487328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2300438"/>
            <a:ext cx="5178393" cy="3272589"/>
          </a:xfrm>
        </p:spPr>
        <p:txBody>
          <a:bodyPr>
            <a:normAutofit/>
          </a:bodyPr>
          <a:lstStyle>
            <a:lvl1pPr>
              <a:defRPr sz="2000"/>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2300438"/>
            <a:ext cx="5203896" cy="3272589"/>
          </a:xfrm>
        </p:spPr>
        <p:txBody>
          <a:bodyPr>
            <a:normAutofit/>
          </a:bodyPr>
          <a:lstStyle>
            <a:lvl1pPr>
              <a:defRPr sz="2000"/>
            </a:lvl1pPr>
            <a:lvl2pPr>
              <a:defRPr sz="1800"/>
            </a:lvl2pPr>
            <a:lvl3pPr>
              <a:defRPr sz="1600"/>
            </a:lvl3pPr>
            <a:lvl4pPr>
              <a:defRPr sz="1400"/>
            </a:lvl4pPr>
            <a:lvl5pPr>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1593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5718175" y="1549400"/>
            <a:ext cx="6213475" cy="4467225"/>
          </a:xfrm>
          <a:solidFill>
            <a:schemeClr val="bg2"/>
          </a:solidFill>
        </p:spPr>
        <p:txBody>
          <a:bodyPr/>
          <a:lstStyle/>
          <a:p>
            <a:endParaRPr lang="fr-FR"/>
          </a:p>
        </p:txBody>
      </p:sp>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078029" y="1982804"/>
            <a:ext cx="5293895" cy="3590224"/>
          </a:xfrm>
          <a:solidFill>
            <a:schemeClr val="accent2"/>
          </a:solidFill>
        </p:spPr>
        <p:txBody>
          <a:bodyPr lIns="252000" tIns="252000" rIns="252000" bIns="252000">
            <a:normAutofit/>
          </a:bodyPr>
          <a:lstStyle>
            <a:lvl1pPr>
              <a:defRPr sz="2000"/>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0B2CBBEF-457B-41BA-8579-EC3311CF5B41}"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270210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6583681" y="2059807"/>
            <a:ext cx="5102966" cy="3407342"/>
          </a:xfrm>
          <a:solidFill>
            <a:schemeClr val="bg2"/>
          </a:solidFill>
        </p:spPr>
        <p:txBody>
          <a:bodyPr/>
          <a:lstStyle/>
          <a:p>
            <a:endParaRPr lang="fr-F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29A3864-042E-4517-86B8-0FDDD53A1460}"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9">
            <a:extLst>
              <a:ext uri="{FF2B5EF4-FFF2-40B4-BE49-F238E27FC236}">
                <a16:creationId xmlns:a16="http://schemas.microsoft.com/office/drawing/2014/main" id="{4BF0ACBB-40E8-4BD9-BB2E-99C3C3D76EFF}"/>
              </a:ext>
            </a:extLst>
          </p:cNvPr>
          <p:cNvSpPr>
            <a:spLocks noGrp="1"/>
          </p:cNvSpPr>
          <p:nvPr>
            <p:ph type="pic" sz="quarter" idx="15"/>
          </p:nvPr>
        </p:nvSpPr>
        <p:spPr bwMode="gray">
          <a:xfrm>
            <a:off x="1278557" y="2059807"/>
            <a:ext cx="5102966" cy="3407342"/>
          </a:xfrm>
          <a:solidFill>
            <a:schemeClr val="bg2"/>
          </a:solidFill>
        </p:spPr>
        <p:txBody>
          <a:bodyPr/>
          <a:lstStyle/>
          <a:p>
            <a:endParaRPr lang="fr-FR"/>
          </a:p>
        </p:txBody>
      </p:sp>
    </p:spTree>
    <p:extLst>
      <p:ext uri="{BB962C8B-B14F-4D97-AF65-F5344CB8AC3E}">
        <p14:creationId xmlns:p14="http://schemas.microsoft.com/office/powerpoint/2010/main" val="3497633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alerie photos">
    <p:spTree>
      <p:nvGrpSpPr>
        <p:cNvPr id="1" name=""/>
        <p:cNvGrpSpPr/>
        <p:nvPr/>
      </p:nvGrpSpPr>
      <p:grpSpPr>
        <a:xfrm>
          <a:off x="0" y="0"/>
          <a:ext cx="0" cy="0"/>
          <a:chOff x="0" y="0"/>
          <a:chExt cx="0" cy="0"/>
        </a:xfrm>
      </p:grpSpPr>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29A3864-042E-4517-86B8-0FDDD53A1460}"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9">
            <a:extLst>
              <a:ext uri="{FF2B5EF4-FFF2-40B4-BE49-F238E27FC236}">
                <a16:creationId xmlns:a16="http://schemas.microsoft.com/office/drawing/2014/main" id="{4BF0ACBB-40E8-4BD9-BB2E-99C3C3D76EFF}"/>
              </a:ext>
            </a:extLst>
          </p:cNvPr>
          <p:cNvSpPr>
            <a:spLocks noGrp="1"/>
          </p:cNvSpPr>
          <p:nvPr>
            <p:ph type="pic" sz="quarter" idx="15"/>
          </p:nvPr>
        </p:nvSpPr>
        <p:spPr bwMode="gray">
          <a:xfrm>
            <a:off x="1153412" y="1794299"/>
            <a:ext cx="2444919" cy="1570330"/>
          </a:xfrm>
          <a:solidFill>
            <a:schemeClr val="bg2"/>
          </a:solidFill>
        </p:spPr>
        <p:txBody>
          <a:bodyPr anchor="b"/>
          <a:lstStyle>
            <a:lvl1pPr algn="ctr">
              <a:defRPr/>
            </a:lvl1pPr>
          </a:lstStyle>
          <a:p>
            <a:endParaRPr lang="fr-FR"/>
          </a:p>
        </p:txBody>
      </p:sp>
      <p:sp>
        <p:nvSpPr>
          <p:cNvPr id="14" name="Espace réservé pour une image  9">
            <a:extLst>
              <a:ext uri="{FF2B5EF4-FFF2-40B4-BE49-F238E27FC236}">
                <a16:creationId xmlns:a16="http://schemas.microsoft.com/office/drawing/2014/main" id="{8AC46D72-B798-48D9-B5A9-DD4647DEB473}"/>
              </a:ext>
            </a:extLst>
          </p:cNvPr>
          <p:cNvSpPr>
            <a:spLocks noGrp="1"/>
          </p:cNvSpPr>
          <p:nvPr>
            <p:ph type="pic" sz="quarter" idx="16"/>
          </p:nvPr>
        </p:nvSpPr>
        <p:spPr bwMode="gray">
          <a:xfrm>
            <a:off x="3801267" y="1794299"/>
            <a:ext cx="2444919" cy="1570330"/>
          </a:xfrm>
          <a:solidFill>
            <a:schemeClr val="bg2"/>
          </a:solidFill>
        </p:spPr>
        <p:txBody>
          <a:bodyPr anchor="b"/>
          <a:lstStyle>
            <a:lvl1pPr algn="ctr">
              <a:defRPr/>
            </a:lvl1pPr>
          </a:lstStyle>
          <a:p>
            <a:endParaRPr lang="fr-FR"/>
          </a:p>
        </p:txBody>
      </p:sp>
      <p:sp>
        <p:nvSpPr>
          <p:cNvPr id="15" name="Espace réservé pour une image  9">
            <a:extLst>
              <a:ext uri="{FF2B5EF4-FFF2-40B4-BE49-F238E27FC236}">
                <a16:creationId xmlns:a16="http://schemas.microsoft.com/office/drawing/2014/main" id="{4A8CCDF1-68FC-439B-B629-2B4EC95B7103}"/>
              </a:ext>
            </a:extLst>
          </p:cNvPr>
          <p:cNvSpPr>
            <a:spLocks noGrp="1"/>
          </p:cNvSpPr>
          <p:nvPr>
            <p:ph type="pic" sz="quarter" idx="17"/>
          </p:nvPr>
        </p:nvSpPr>
        <p:spPr bwMode="gray">
          <a:xfrm>
            <a:off x="6449122" y="1794299"/>
            <a:ext cx="2444919" cy="1570330"/>
          </a:xfrm>
          <a:solidFill>
            <a:schemeClr val="bg2"/>
          </a:solidFill>
        </p:spPr>
        <p:txBody>
          <a:bodyPr anchor="b"/>
          <a:lstStyle>
            <a:lvl1pPr algn="ctr">
              <a:defRPr/>
            </a:lvl1pPr>
          </a:lstStyle>
          <a:p>
            <a:endParaRPr lang="fr-FR"/>
          </a:p>
        </p:txBody>
      </p:sp>
      <p:sp>
        <p:nvSpPr>
          <p:cNvPr id="16" name="Espace réservé pour une image  9">
            <a:extLst>
              <a:ext uri="{FF2B5EF4-FFF2-40B4-BE49-F238E27FC236}">
                <a16:creationId xmlns:a16="http://schemas.microsoft.com/office/drawing/2014/main" id="{C9A4BDE3-F04E-40D6-B5C3-5F47189B948C}"/>
              </a:ext>
            </a:extLst>
          </p:cNvPr>
          <p:cNvSpPr>
            <a:spLocks noGrp="1"/>
          </p:cNvSpPr>
          <p:nvPr>
            <p:ph type="pic" sz="quarter" idx="18"/>
          </p:nvPr>
        </p:nvSpPr>
        <p:spPr bwMode="gray">
          <a:xfrm>
            <a:off x="9096978" y="1794299"/>
            <a:ext cx="2444919" cy="1570330"/>
          </a:xfrm>
          <a:solidFill>
            <a:schemeClr val="bg2"/>
          </a:solidFill>
        </p:spPr>
        <p:txBody>
          <a:bodyPr anchor="b"/>
          <a:lstStyle>
            <a:lvl1pPr algn="ctr">
              <a:defRPr/>
            </a:lvl1pPr>
          </a:lstStyle>
          <a:p>
            <a:endParaRPr lang="fr-FR"/>
          </a:p>
        </p:txBody>
      </p:sp>
      <p:sp>
        <p:nvSpPr>
          <p:cNvPr id="17" name="Espace réservé pour une image  9">
            <a:extLst>
              <a:ext uri="{FF2B5EF4-FFF2-40B4-BE49-F238E27FC236}">
                <a16:creationId xmlns:a16="http://schemas.microsoft.com/office/drawing/2014/main" id="{FB433263-8326-4349-BF42-C4CD85B2AD4C}"/>
              </a:ext>
            </a:extLst>
          </p:cNvPr>
          <p:cNvSpPr>
            <a:spLocks noGrp="1"/>
          </p:cNvSpPr>
          <p:nvPr>
            <p:ph type="pic" sz="quarter" idx="19"/>
          </p:nvPr>
        </p:nvSpPr>
        <p:spPr bwMode="gray">
          <a:xfrm>
            <a:off x="1153412" y="3797345"/>
            <a:ext cx="2444919" cy="1570330"/>
          </a:xfrm>
          <a:solidFill>
            <a:schemeClr val="bg2"/>
          </a:solidFill>
        </p:spPr>
        <p:txBody>
          <a:bodyPr anchor="b"/>
          <a:lstStyle>
            <a:lvl1pPr algn="ctr">
              <a:defRPr/>
            </a:lvl1pPr>
          </a:lstStyle>
          <a:p>
            <a:endParaRPr lang="fr-FR"/>
          </a:p>
        </p:txBody>
      </p:sp>
      <p:sp>
        <p:nvSpPr>
          <p:cNvPr id="18" name="Espace réservé pour une image  9">
            <a:extLst>
              <a:ext uri="{FF2B5EF4-FFF2-40B4-BE49-F238E27FC236}">
                <a16:creationId xmlns:a16="http://schemas.microsoft.com/office/drawing/2014/main" id="{1C717223-395A-495A-8E8B-190FE11D401C}"/>
              </a:ext>
            </a:extLst>
          </p:cNvPr>
          <p:cNvSpPr>
            <a:spLocks noGrp="1"/>
          </p:cNvSpPr>
          <p:nvPr>
            <p:ph type="pic" sz="quarter" idx="20"/>
          </p:nvPr>
        </p:nvSpPr>
        <p:spPr bwMode="gray">
          <a:xfrm>
            <a:off x="3801267" y="3797345"/>
            <a:ext cx="2444919" cy="1570330"/>
          </a:xfrm>
          <a:solidFill>
            <a:schemeClr val="bg2"/>
          </a:solidFill>
        </p:spPr>
        <p:txBody>
          <a:bodyPr anchor="b"/>
          <a:lstStyle>
            <a:lvl1pPr algn="ctr">
              <a:defRPr/>
            </a:lvl1pPr>
          </a:lstStyle>
          <a:p>
            <a:endParaRPr lang="fr-FR"/>
          </a:p>
        </p:txBody>
      </p:sp>
      <p:sp>
        <p:nvSpPr>
          <p:cNvPr id="19" name="Espace réservé pour une image  9">
            <a:extLst>
              <a:ext uri="{FF2B5EF4-FFF2-40B4-BE49-F238E27FC236}">
                <a16:creationId xmlns:a16="http://schemas.microsoft.com/office/drawing/2014/main" id="{24686E60-6F04-4D1B-B11A-B037350B7DD2}"/>
              </a:ext>
            </a:extLst>
          </p:cNvPr>
          <p:cNvSpPr>
            <a:spLocks noGrp="1"/>
          </p:cNvSpPr>
          <p:nvPr>
            <p:ph type="pic" sz="quarter" idx="21"/>
          </p:nvPr>
        </p:nvSpPr>
        <p:spPr bwMode="gray">
          <a:xfrm>
            <a:off x="6449122" y="3797345"/>
            <a:ext cx="2444919" cy="1570330"/>
          </a:xfrm>
          <a:solidFill>
            <a:schemeClr val="bg2"/>
          </a:solidFill>
        </p:spPr>
        <p:txBody>
          <a:bodyPr anchor="b"/>
          <a:lstStyle>
            <a:lvl1pPr algn="ctr">
              <a:defRPr/>
            </a:lvl1pPr>
          </a:lstStyle>
          <a:p>
            <a:endParaRPr lang="fr-FR"/>
          </a:p>
        </p:txBody>
      </p:sp>
      <p:sp>
        <p:nvSpPr>
          <p:cNvPr id="20" name="Espace réservé pour une image  9">
            <a:extLst>
              <a:ext uri="{FF2B5EF4-FFF2-40B4-BE49-F238E27FC236}">
                <a16:creationId xmlns:a16="http://schemas.microsoft.com/office/drawing/2014/main" id="{01E0CA03-39BB-47EF-8F02-42C53A96B45A}"/>
              </a:ext>
            </a:extLst>
          </p:cNvPr>
          <p:cNvSpPr>
            <a:spLocks noGrp="1"/>
          </p:cNvSpPr>
          <p:nvPr>
            <p:ph type="pic" sz="quarter" idx="22"/>
          </p:nvPr>
        </p:nvSpPr>
        <p:spPr bwMode="gray">
          <a:xfrm>
            <a:off x="9096978" y="3797345"/>
            <a:ext cx="2444919" cy="1570330"/>
          </a:xfrm>
          <a:solidFill>
            <a:schemeClr val="bg2"/>
          </a:solidFill>
        </p:spPr>
        <p:txBody>
          <a:bodyPr anchor="b"/>
          <a:lstStyle>
            <a:lvl1pPr algn="ctr">
              <a:defRPr/>
            </a:lvl1pPr>
          </a:lstStyle>
          <a:p>
            <a:endParaRPr lang="fr-FR"/>
          </a:p>
        </p:txBody>
      </p:sp>
      <p:sp>
        <p:nvSpPr>
          <p:cNvPr id="5" name="Espace réservé du texte 4">
            <a:extLst>
              <a:ext uri="{FF2B5EF4-FFF2-40B4-BE49-F238E27FC236}">
                <a16:creationId xmlns:a16="http://schemas.microsoft.com/office/drawing/2014/main" id="{C185D6C8-9066-4F9B-83BF-3A723565D573}"/>
              </a:ext>
            </a:extLst>
          </p:cNvPr>
          <p:cNvSpPr>
            <a:spLocks noGrp="1"/>
          </p:cNvSpPr>
          <p:nvPr>
            <p:ph type="body" sz="quarter" idx="23" hasCustomPrompt="1"/>
          </p:nvPr>
        </p:nvSpPr>
        <p:spPr>
          <a:xfrm>
            <a:off x="1153411" y="3398497"/>
            <a:ext cx="2444919" cy="323282"/>
          </a:xfrm>
        </p:spPr>
        <p:txBody>
          <a:bodyPr>
            <a:normAutofit/>
          </a:bodyPr>
          <a:lstStyle>
            <a:lvl1pPr>
              <a:defRPr sz="1200" b="1">
                <a:solidFill>
                  <a:schemeClr val="tx1"/>
                </a:solidFill>
              </a:defRPr>
            </a:lvl1pPr>
          </a:lstStyle>
          <a:p>
            <a:pPr lvl="0"/>
            <a:r>
              <a:rPr lang="fr-FR" dirty="0"/>
              <a:t>Légendes</a:t>
            </a:r>
          </a:p>
        </p:txBody>
      </p:sp>
      <p:sp>
        <p:nvSpPr>
          <p:cNvPr id="21" name="Espace réservé du texte 4">
            <a:extLst>
              <a:ext uri="{FF2B5EF4-FFF2-40B4-BE49-F238E27FC236}">
                <a16:creationId xmlns:a16="http://schemas.microsoft.com/office/drawing/2014/main" id="{ADAD63D2-E461-4EC8-8FC7-533FD1611659}"/>
              </a:ext>
            </a:extLst>
          </p:cNvPr>
          <p:cNvSpPr>
            <a:spLocks noGrp="1"/>
          </p:cNvSpPr>
          <p:nvPr>
            <p:ph type="body" sz="quarter" idx="24" hasCustomPrompt="1"/>
          </p:nvPr>
        </p:nvSpPr>
        <p:spPr>
          <a:xfrm>
            <a:off x="3801267" y="3398497"/>
            <a:ext cx="2444919" cy="323282"/>
          </a:xfrm>
        </p:spPr>
        <p:txBody>
          <a:bodyPr>
            <a:normAutofit/>
          </a:bodyPr>
          <a:lstStyle>
            <a:lvl1pPr>
              <a:defRPr sz="1200" b="1">
                <a:solidFill>
                  <a:schemeClr val="tx1"/>
                </a:solidFill>
              </a:defRPr>
            </a:lvl1pPr>
          </a:lstStyle>
          <a:p>
            <a:pPr lvl="0"/>
            <a:r>
              <a:rPr lang="fr-FR" dirty="0"/>
              <a:t>Légendes</a:t>
            </a:r>
          </a:p>
        </p:txBody>
      </p:sp>
      <p:sp>
        <p:nvSpPr>
          <p:cNvPr id="22" name="Espace réservé du texte 4">
            <a:extLst>
              <a:ext uri="{FF2B5EF4-FFF2-40B4-BE49-F238E27FC236}">
                <a16:creationId xmlns:a16="http://schemas.microsoft.com/office/drawing/2014/main" id="{F4E2B888-A379-4FCB-9AB7-C725AADD8A32}"/>
              </a:ext>
            </a:extLst>
          </p:cNvPr>
          <p:cNvSpPr>
            <a:spLocks noGrp="1"/>
          </p:cNvSpPr>
          <p:nvPr>
            <p:ph type="body" sz="quarter" idx="25" hasCustomPrompt="1"/>
          </p:nvPr>
        </p:nvSpPr>
        <p:spPr>
          <a:xfrm>
            <a:off x="6449123" y="3398497"/>
            <a:ext cx="2444919" cy="323282"/>
          </a:xfrm>
        </p:spPr>
        <p:txBody>
          <a:bodyPr>
            <a:normAutofit/>
          </a:bodyPr>
          <a:lstStyle>
            <a:lvl1pPr>
              <a:defRPr sz="1200" b="1">
                <a:solidFill>
                  <a:schemeClr val="tx1"/>
                </a:solidFill>
              </a:defRPr>
            </a:lvl1pPr>
          </a:lstStyle>
          <a:p>
            <a:pPr lvl="0"/>
            <a:r>
              <a:rPr lang="fr-FR" dirty="0"/>
              <a:t>Légendes</a:t>
            </a:r>
          </a:p>
        </p:txBody>
      </p:sp>
      <p:sp>
        <p:nvSpPr>
          <p:cNvPr id="23" name="Espace réservé du texte 4">
            <a:extLst>
              <a:ext uri="{FF2B5EF4-FFF2-40B4-BE49-F238E27FC236}">
                <a16:creationId xmlns:a16="http://schemas.microsoft.com/office/drawing/2014/main" id="{D9E1C15D-CED5-41B0-B06B-17F9C49C858A}"/>
              </a:ext>
            </a:extLst>
          </p:cNvPr>
          <p:cNvSpPr>
            <a:spLocks noGrp="1"/>
          </p:cNvSpPr>
          <p:nvPr>
            <p:ph type="body" sz="quarter" idx="26" hasCustomPrompt="1"/>
          </p:nvPr>
        </p:nvSpPr>
        <p:spPr>
          <a:xfrm>
            <a:off x="9096979" y="3398497"/>
            <a:ext cx="2444919" cy="323282"/>
          </a:xfrm>
        </p:spPr>
        <p:txBody>
          <a:bodyPr>
            <a:normAutofit/>
          </a:bodyPr>
          <a:lstStyle>
            <a:lvl1pPr>
              <a:defRPr sz="1200" b="1">
                <a:solidFill>
                  <a:schemeClr val="tx1"/>
                </a:solidFill>
              </a:defRPr>
            </a:lvl1pPr>
          </a:lstStyle>
          <a:p>
            <a:pPr lvl="0"/>
            <a:r>
              <a:rPr lang="fr-FR" dirty="0"/>
              <a:t>Légendes</a:t>
            </a:r>
          </a:p>
        </p:txBody>
      </p:sp>
      <p:sp>
        <p:nvSpPr>
          <p:cNvPr id="24" name="Espace réservé du texte 4">
            <a:extLst>
              <a:ext uri="{FF2B5EF4-FFF2-40B4-BE49-F238E27FC236}">
                <a16:creationId xmlns:a16="http://schemas.microsoft.com/office/drawing/2014/main" id="{35378891-2D60-4B0E-B88F-B242A80BC743}"/>
              </a:ext>
            </a:extLst>
          </p:cNvPr>
          <p:cNvSpPr>
            <a:spLocks noGrp="1"/>
          </p:cNvSpPr>
          <p:nvPr>
            <p:ph type="body" sz="quarter" idx="27" hasCustomPrompt="1"/>
          </p:nvPr>
        </p:nvSpPr>
        <p:spPr>
          <a:xfrm>
            <a:off x="1153411" y="5405875"/>
            <a:ext cx="2444919" cy="323282"/>
          </a:xfrm>
        </p:spPr>
        <p:txBody>
          <a:bodyPr>
            <a:normAutofit/>
          </a:bodyPr>
          <a:lstStyle>
            <a:lvl1pPr>
              <a:defRPr sz="1200" b="1">
                <a:solidFill>
                  <a:schemeClr val="tx1"/>
                </a:solidFill>
              </a:defRPr>
            </a:lvl1pPr>
          </a:lstStyle>
          <a:p>
            <a:pPr lvl="0"/>
            <a:r>
              <a:rPr lang="fr-FR" dirty="0"/>
              <a:t>Légendes</a:t>
            </a:r>
          </a:p>
        </p:txBody>
      </p:sp>
      <p:sp>
        <p:nvSpPr>
          <p:cNvPr id="25" name="Espace réservé du texte 4">
            <a:extLst>
              <a:ext uri="{FF2B5EF4-FFF2-40B4-BE49-F238E27FC236}">
                <a16:creationId xmlns:a16="http://schemas.microsoft.com/office/drawing/2014/main" id="{38BB49B2-5430-469E-ACBE-FBD1EC52BF2B}"/>
              </a:ext>
            </a:extLst>
          </p:cNvPr>
          <p:cNvSpPr>
            <a:spLocks noGrp="1"/>
          </p:cNvSpPr>
          <p:nvPr>
            <p:ph type="body" sz="quarter" idx="28" hasCustomPrompt="1"/>
          </p:nvPr>
        </p:nvSpPr>
        <p:spPr>
          <a:xfrm>
            <a:off x="3801267" y="5405875"/>
            <a:ext cx="2444919" cy="323282"/>
          </a:xfrm>
        </p:spPr>
        <p:txBody>
          <a:bodyPr>
            <a:normAutofit/>
          </a:bodyPr>
          <a:lstStyle>
            <a:lvl1pPr>
              <a:defRPr sz="1200" b="1">
                <a:solidFill>
                  <a:schemeClr val="tx1"/>
                </a:solidFill>
              </a:defRPr>
            </a:lvl1pPr>
          </a:lstStyle>
          <a:p>
            <a:pPr lvl="0"/>
            <a:r>
              <a:rPr lang="fr-FR" dirty="0"/>
              <a:t>Légendes</a:t>
            </a:r>
          </a:p>
        </p:txBody>
      </p:sp>
      <p:sp>
        <p:nvSpPr>
          <p:cNvPr id="26" name="Espace réservé du texte 4">
            <a:extLst>
              <a:ext uri="{FF2B5EF4-FFF2-40B4-BE49-F238E27FC236}">
                <a16:creationId xmlns:a16="http://schemas.microsoft.com/office/drawing/2014/main" id="{724DE813-F257-47D9-B007-6069C146E8E4}"/>
              </a:ext>
            </a:extLst>
          </p:cNvPr>
          <p:cNvSpPr>
            <a:spLocks noGrp="1"/>
          </p:cNvSpPr>
          <p:nvPr>
            <p:ph type="body" sz="quarter" idx="29" hasCustomPrompt="1"/>
          </p:nvPr>
        </p:nvSpPr>
        <p:spPr>
          <a:xfrm>
            <a:off x="6449123" y="5405875"/>
            <a:ext cx="2444919" cy="323282"/>
          </a:xfrm>
        </p:spPr>
        <p:txBody>
          <a:bodyPr>
            <a:normAutofit/>
          </a:bodyPr>
          <a:lstStyle>
            <a:lvl1pPr>
              <a:defRPr sz="1200" b="1">
                <a:solidFill>
                  <a:schemeClr val="tx1"/>
                </a:solidFill>
              </a:defRPr>
            </a:lvl1pPr>
          </a:lstStyle>
          <a:p>
            <a:pPr lvl="0"/>
            <a:r>
              <a:rPr lang="fr-FR" dirty="0"/>
              <a:t>Légendes</a:t>
            </a:r>
          </a:p>
        </p:txBody>
      </p:sp>
      <p:sp>
        <p:nvSpPr>
          <p:cNvPr id="27" name="Espace réservé du texte 4">
            <a:extLst>
              <a:ext uri="{FF2B5EF4-FFF2-40B4-BE49-F238E27FC236}">
                <a16:creationId xmlns:a16="http://schemas.microsoft.com/office/drawing/2014/main" id="{83E04E21-A1DA-49BC-9A50-578EF3E40451}"/>
              </a:ext>
            </a:extLst>
          </p:cNvPr>
          <p:cNvSpPr>
            <a:spLocks noGrp="1"/>
          </p:cNvSpPr>
          <p:nvPr>
            <p:ph type="body" sz="quarter" idx="30" hasCustomPrompt="1"/>
          </p:nvPr>
        </p:nvSpPr>
        <p:spPr>
          <a:xfrm>
            <a:off x="9096979" y="5405875"/>
            <a:ext cx="2444919" cy="323282"/>
          </a:xfrm>
        </p:spPr>
        <p:txBody>
          <a:bodyPr>
            <a:normAutofit/>
          </a:bodyPr>
          <a:lstStyle>
            <a:lvl1pPr>
              <a:defRPr sz="1200" b="1">
                <a:solidFill>
                  <a:schemeClr val="tx1"/>
                </a:solidFill>
              </a:defRPr>
            </a:lvl1pPr>
          </a:lstStyle>
          <a:p>
            <a:pPr lvl="0"/>
            <a:r>
              <a:rPr lang="fr-FR" dirty="0"/>
              <a:t>Légendes</a:t>
            </a:r>
          </a:p>
        </p:txBody>
      </p:sp>
    </p:spTree>
    <p:extLst>
      <p:ext uri="{BB962C8B-B14F-4D97-AF65-F5344CB8AC3E}">
        <p14:creationId xmlns:p14="http://schemas.microsoft.com/office/powerpoint/2010/main" val="3031914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 grande photo">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B509CAD-D977-4A48-958A-FE7BB3281AC9}"/>
              </a:ext>
            </a:extLst>
          </p:cNvPr>
          <p:cNvSpPr>
            <a:spLocks noGrp="1"/>
          </p:cNvSpPr>
          <p:nvPr>
            <p:ph type="dt" sz="half" idx="10"/>
          </p:nvPr>
        </p:nvSpPr>
        <p:spPr bwMode="gray"/>
        <p:txBody>
          <a:bodyPr/>
          <a:lstStyle/>
          <a:p>
            <a:fld id="{65CFFCF7-BBD7-4B80-9537-BBE532F8A822}" type="datetime1">
              <a:rPr lang="fr-FR" smtClean="0"/>
              <a:t>10/07/2023</a:t>
            </a:fld>
            <a:endParaRPr lang="fr-FR"/>
          </a:p>
        </p:txBody>
      </p:sp>
      <p:sp>
        <p:nvSpPr>
          <p:cNvPr id="4" name="Espace réservé du pied de page 3">
            <a:extLst>
              <a:ext uri="{FF2B5EF4-FFF2-40B4-BE49-F238E27FC236}">
                <a16:creationId xmlns:a16="http://schemas.microsoft.com/office/drawing/2014/main" id="{D591D14C-79AD-4D29-A7F9-C619CE207812}"/>
              </a:ext>
            </a:extLst>
          </p:cNvPr>
          <p:cNvSpPr>
            <a:spLocks noGrp="1"/>
          </p:cNvSpPr>
          <p:nvPr>
            <p:ph type="ftr" sz="quarter" idx="11"/>
          </p:nvPr>
        </p:nvSpPr>
        <p:spPr bwMode="gray"/>
        <p:txBody>
          <a:bodyPr/>
          <a:lstStyle/>
          <a:p>
            <a:r>
              <a:rPr lang="fr-FR"/>
              <a:t>- Pied de page</a:t>
            </a:r>
          </a:p>
        </p:txBody>
      </p:sp>
      <p:sp>
        <p:nvSpPr>
          <p:cNvPr id="5" name="Espace réservé du numéro de diapositive 4">
            <a:extLst>
              <a:ext uri="{FF2B5EF4-FFF2-40B4-BE49-F238E27FC236}">
                <a16:creationId xmlns:a16="http://schemas.microsoft.com/office/drawing/2014/main" id="{A6B7BB93-55BE-4D22-A9F9-9056FFAB83B6}"/>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6" name="Titre 1">
            <a:extLst>
              <a:ext uri="{FF2B5EF4-FFF2-40B4-BE49-F238E27FC236}">
                <a16:creationId xmlns:a16="http://schemas.microsoft.com/office/drawing/2014/main" id="{9E08DC7C-CF73-4921-BEA5-51306C83B55E}"/>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7" name="Espace réservé du texte 2">
            <a:extLst>
              <a:ext uri="{FF2B5EF4-FFF2-40B4-BE49-F238E27FC236}">
                <a16:creationId xmlns:a16="http://schemas.microsoft.com/office/drawing/2014/main" id="{5F54D785-998C-4834-8C4D-59980EC3B3AB}"/>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10">
            <a:extLst>
              <a:ext uri="{FF2B5EF4-FFF2-40B4-BE49-F238E27FC236}">
                <a16:creationId xmlns:a16="http://schemas.microsoft.com/office/drawing/2014/main" id="{2565051A-D1F8-40B2-84A6-1548CB50BF01}"/>
              </a:ext>
            </a:extLst>
          </p:cNvPr>
          <p:cNvSpPr>
            <a:spLocks noGrp="1"/>
          </p:cNvSpPr>
          <p:nvPr>
            <p:ph type="pic" sz="quarter" idx="14"/>
          </p:nvPr>
        </p:nvSpPr>
        <p:spPr bwMode="gray">
          <a:xfrm>
            <a:off x="1077426" y="1324995"/>
            <a:ext cx="9952523" cy="4902549"/>
          </a:xfrm>
          <a:solidFill>
            <a:schemeClr val="bg2"/>
          </a:solidFill>
        </p:spPr>
        <p:txBody>
          <a:bodyPr/>
          <a:lstStyle/>
          <a:p>
            <a:endParaRPr lang="fr-FR"/>
          </a:p>
        </p:txBody>
      </p:sp>
    </p:spTree>
    <p:extLst>
      <p:ext uri="{BB962C8B-B14F-4D97-AF65-F5344CB8AC3E}">
        <p14:creationId xmlns:p14="http://schemas.microsoft.com/office/powerpoint/2010/main" val="548324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nde photo seul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992C482-0FEC-4FF6-8B4B-030CA2B2BDF6}"/>
              </a:ext>
            </a:extLst>
          </p:cNvPr>
          <p:cNvSpPr>
            <a:spLocks noGrp="1"/>
          </p:cNvSpPr>
          <p:nvPr>
            <p:ph type="dt" sz="half" idx="10"/>
          </p:nvPr>
        </p:nvSpPr>
        <p:spPr bwMode="gray"/>
        <p:txBody>
          <a:bodyPr/>
          <a:lstStyle/>
          <a:p>
            <a:fld id="{F13C125C-AEEF-4D42-849B-14193698E235}" type="datetime1">
              <a:rPr lang="fr-FR" smtClean="0"/>
              <a:t>10/07/2023</a:t>
            </a:fld>
            <a:endParaRPr lang="fr-FR"/>
          </a:p>
        </p:txBody>
      </p:sp>
      <p:sp>
        <p:nvSpPr>
          <p:cNvPr id="3" name="Espace réservé du pied de page 2">
            <a:extLst>
              <a:ext uri="{FF2B5EF4-FFF2-40B4-BE49-F238E27FC236}">
                <a16:creationId xmlns:a16="http://schemas.microsoft.com/office/drawing/2014/main" id="{7336FA91-930C-4F11-B375-8724AFC944E7}"/>
              </a:ext>
            </a:extLst>
          </p:cNvPr>
          <p:cNvSpPr>
            <a:spLocks noGrp="1"/>
          </p:cNvSpPr>
          <p:nvPr>
            <p:ph type="ftr" sz="quarter" idx="11"/>
          </p:nvPr>
        </p:nvSpPr>
        <p:spPr bwMode="gray"/>
        <p:txBody>
          <a:bodyPr/>
          <a:lstStyle/>
          <a:p>
            <a:r>
              <a:rPr lang="fr-FR"/>
              <a:t>- Pied de page</a:t>
            </a:r>
          </a:p>
        </p:txBody>
      </p:sp>
      <p:sp>
        <p:nvSpPr>
          <p:cNvPr id="4" name="Espace réservé du numéro de diapositive 3">
            <a:extLst>
              <a:ext uri="{FF2B5EF4-FFF2-40B4-BE49-F238E27FC236}">
                <a16:creationId xmlns:a16="http://schemas.microsoft.com/office/drawing/2014/main" id="{7F5DEC7E-6D47-4C89-A9AE-25C9911F797B}"/>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6" name="Espace réservé pour une image  5">
            <a:extLst>
              <a:ext uri="{FF2B5EF4-FFF2-40B4-BE49-F238E27FC236}">
                <a16:creationId xmlns:a16="http://schemas.microsoft.com/office/drawing/2014/main" id="{1EDE5DA1-9B58-41EA-A362-6D826D710D28}"/>
              </a:ext>
            </a:extLst>
          </p:cNvPr>
          <p:cNvSpPr>
            <a:spLocks noGrp="1"/>
          </p:cNvSpPr>
          <p:nvPr>
            <p:ph type="pic" sz="quarter" idx="13"/>
          </p:nvPr>
        </p:nvSpPr>
        <p:spPr bwMode="gray">
          <a:xfrm>
            <a:off x="0" y="0"/>
            <a:ext cx="12192000" cy="6858000"/>
          </a:xfrm>
          <a:solidFill>
            <a:schemeClr val="bg2"/>
          </a:solidFill>
        </p:spPr>
        <p:txBody>
          <a:bodyPr/>
          <a:lstStyle/>
          <a:p>
            <a:endParaRPr lang="fr-FR"/>
          </a:p>
        </p:txBody>
      </p:sp>
    </p:spTree>
    <p:extLst>
      <p:ext uri="{BB962C8B-B14F-4D97-AF65-F5344CB8AC3E}">
        <p14:creationId xmlns:p14="http://schemas.microsoft.com/office/powerpoint/2010/main" val="4221751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xergue 50/50 rou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40A7AA-F3B7-40CC-B824-907E8499DF65}"/>
              </a:ext>
            </a:extLst>
          </p:cNvPr>
          <p:cNvSpPr/>
          <p:nvPr userDrawn="1"/>
        </p:nvSpPr>
        <p:spPr bwMode="gray">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pour une image  12">
            <a:extLst>
              <a:ext uri="{FF2B5EF4-FFF2-40B4-BE49-F238E27FC236}">
                <a16:creationId xmlns:a16="http://schemas.microsoft.com/office/drawing/2014/main" id="{90396453-64C4-451C-8368-023DCED975B2}"/>
              </a:ext>
            </a:extLst>
          </p:cNvPr>
          <p:cNvSpPr>
            <a:spLocks noGrp="1"/>
          </p:cNvSpPr>
          <p:nvPr>
            <p:ph type="pic" sz="quarter" idx="13"/>
          </p:nvPr>
        </p:nvSpPr>
        <p:spPr bwMode="gray">
          <a:xfrm>
            <a:off x="6096000" y="0"/>
            <a:ext cx="6096000" cy="6858000"/>
          </a:xfrm>
          <a:solidFill>
            <a:schemeClr val="bg2"/>
          </a:solidFill>
        </p:spPr>
        <p:txBody>
          <a:bodyPr/>
          <a:lstStyle/>
          <a:p>
            <a:endParaRPr lang="fr-F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lvl1pPr>
              <a:defRPr>
                <a:solidFill>
                  <a:schemeClr val="bg1"/>
                </a:solidFill>
              </a:defRPr>
            </a:lvl1pPr>
          </a:lstStyle>
          <a:p>
            <a:fld id="{1E909EEE-7245-4125-9F5D-F339774B3921}"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lvl1pPr>
              <a:defRPr>
                <a:solidFill>
                  <a:schemeClr val="bg1"/>
                </a:solidFill>
              </a:defRPr>
            </a:lvl1p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‹N°›</a:t>
            </a:fld>
            <a:endParaRPr lang="fr-FR"/>
          </a:p>
        </p:txBody>
      </p:sp>
      <p:sp>
        <p:nvSpPr>
          <p:cNvPr id="14" name="Titre 1">
            <a:extLst>
              <a:ext uri="{FF2B5EF4-FFF2-40B4-BE49-F238E27FC236}">
                <a16:creationId xmlns:a16="http://schemas.microsoft.com/office/drawing/2014/main" id="{7F2C327C-4E05-4228-A09E-FD3E84C379CA}"/>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bg1"/>
                </a:solidFill>
              </a:defRPr>
            </a:lvl1pPr>
          </a:lstStyle>
          <a:p>
            <a:r>
              <a:rPr lang="fr-FR" dirty="0"/>
              <a:t>Modifiez le style du titre</a:t>
            </a:r>
          </a:p>
        </p:txBody>
      </p:sp>
      <p:sp>
        <p:nvSpPr>
          <p:cNvPr id="15" name="Espace réservé du contenu 3">
            <a:extLst>
              <a:ext uri="{FF2B5EF4-FFF2-40B4-BE49-F238E27FC236}">
                <a16:creationId xmlns:a16="http://schemas.microsoft.com/office/drawing/2014/main" id="{F0FAA00B-3C34-427B-B923-F5F5F8D59161}"/>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3394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Exergue 50/50 blanch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F16E61-931A-42EC-B653-CD484CF3487C}"/>
              </a:ext>
            </a:extLst>
          </p:cNvPr>
          <p:cNvSpPr/>
          <p:nvPr userDrawn="1"/>
        </p:nvSpPr>
        <p:spPr bwMode="white">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pour une image  12">
            <a:extLst>
              <a:ext uri="{FF2B5EF4-FFF2-40B4-BE49-F238E27FC236}">
                <a16:creationId xmlns:a16="http://schemas.microsoft.com/office/drawing/2014/main" id="{80CB0EF7-3885-4FF0-8118-FD5E66B5A822}"/>
              </a:ext>
            </a:extLst>
          </p:cNvPr>
          <p:cNvSpPr>
            <a:spLocks noGrp="1"/>
          </p:cNvSpPr>
          <p:nvPr>
            <p:ph type="pic" sz="quarter" idx="13"/>
          </p:nvPr>
        </p:nvSpPr>
        <p:spPr bwMode="gray">
          <a:xfrm>
            <a:off x="6096000" y="0"/>
            <a:ext cx="6096000" cy="6858000"/>
          </a:xfrm>
          <a:solidFill>
            <a:schemeClr val="bg2"/>
          </a:solidFill>
        </p:spPr>
        <p:txBody>
          <a:bodyPr/>
          <a:lstStyle/>
          <a:p>
            <a:endParaRPr lang="fr-FR"/>
          </a:p>
        </p:txBody>
      </p:sp>
      <p:sp>
        <p:nvSpPr>
          <p:cNvPr id="11" name="Titre 1">
            <a:extLst>
              <a:ext uri="{FF2B5EF4-FFF2-40B4-BE49-F238E27FC236}">
                <a16:creationId xmlns:a16="http://schemas.microsoft.com/office/drawing/2014/main" id="{DD25F30B-BE53-4E59-B123-C891518D2F9D}"/>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tx2"/>
                </a:solidFill>
              </a:defRPr>
            </a:lvl1pPr>
          </a:lstStyle>
          <a:p>
            <a:r>
              <a:rPr lang="fr-FR" dirty="0"/>
              <a:t>Modifiez le style du titre</a:t>
            </a:r>
          </a:p>
        </p:txBody>
      </p:sp>
      <p:sp>
        <p:nvSpPr>
          <p:cNvPr id="12" name="Espace réservé du contenu 3">
            <a:extLst>
              <a:ext uri="{FF2B5EF4-FFF2-40B4-BE49-F238E27FC236}">
                <a16:creationId xmlns:a16="http://schemas.microsoft.com/office/drawing/2014/main" id="{68F15457-801A-4EE2-B85B-9C05530D6DC5}"/>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tx2"/>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p>
            <a:fld id="{DE5BA47E-5B29-49FA-A8D3-85D3485A3577}"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‹N°›</a:t>
            </a:fld>
            <a:endParaRPr lang="fr-FR"/>
          </a:p>
        </p:txBody>
      </p:sp>
    </p:spTree>
    <p:extLst>
      <p:ext uri="{BB962C8B-B14F-4D97-AF65-F5344CB8AC3E}">
        <p14:creationId xmlns:p14="http://schemas.microsoft.com/office/powerpoint/2010/main" val="1492056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xergue engrenage">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1D3490AE-73B7-48B3-89F3-3803ABCF5EF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gray">
          <a:xfrm>
            <a:off x="6096000" y="0"/>
            <a:ext cx="6096000" cy="6858000"/>
          </a:xfrm>
          <a:prstGeom prst="rect">
            <a:avLst/>
          </a:prstGeom>
        </p:spPr>
      </p:pic>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p>
            <a:fld id="{231FD289-29E1-4A8E-A460-21EDE5CB6B67}"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6" name="Titre 1">
            <a:extLst>
              <a:ext uri="{FF2B5EF4-FFF2-40B4-BE49-F238E27FC236}">
                <a16:creationId xmlns:a16="http://schemas.microsoft.com/office/drawing/2014/main" id="{A146D9AD-9CB4-49AE-9EF9-5AFA9F790CCB}"/>
              </a:ext>
            </a:extLst>
          </p:cNvPr>
          <p:cNvSpPr>
            <a:spLocks noGrp="1"/>
          </p:cNvSpPr>
          <p:nvPr>
            <p:ph type="title"/>
          </p:nvPr>
        </p:nvSpPr>
        <p:spPr bwMode="gray">
          <a:xfrm>
            <a:off x="1235092" y="1337915"/>
            <a:ext cx="7591274" cy="1645920"/>
          </a:xfrm>
        </p:spPr>
        <p:txBody>
          <a:bodyPr anchor="b"/>
          <a:lstStyle>
            <a:lvl1pPr marL="0" indent="0">
              <a:buFontTx/>
              <a:buNone/>
              <a:defRPr sz="4000">
                <a:solidFill>
                  <a:schemeClr val="tx2"/>
                </a:solidFill>
              </a:defRPr>
            </a:lvl1pPr>
          </a:lstStyle>
          <a:p>
            <a:r>
              <a:rPr lang="fr-FR" dirty="0"/>
              <a:t>Modifiez le style du titre</a:t>
            </a:r>
          </a:p>
        </p:txBody>
      </p:sp>
      <p:sp>
        <p:nvSpPr>
          <p:cNvPr id="17" name="Espace réservé du contenu 3">
            <a:extLst>
              <a:ext uri="{FF2B5EF4-FFF2-40B4-BE49-F238E27FC236}">
                <a16:creationId xmlns:a16="http://schemas.microsoft.com/office/drawing/2014/main" id="{185C9DB8-27A6-4171-8BE0-5709C3540397}"/>
              </a:ext>
            </a:extLst>
          </p:cNvPr>
          <p:cNvSpPr>
            <a:spLocks noGrp="1"/>
          </p:cNvSpPr>
          <p:nvPr>
            <p:ph sz="half" idx="2"/>
          </p:nvPr>
        </p:nvSpPr>
        <p:spPr bwMode="gray">
          <a:xfrm>
            <a:off x="1078030" y="2829829"/>
            <a:ext cx="7748336" cy="3243712"/>
          </a:xfrm>
          <a:noFill/>
        </p:spPr>
        <p:txBody>
          <a:bodyPr lIns="252000" tIns="252000" rIns="252000" bIns="252000">
            <a:normAutofit/>
          </a:bodyPr>
          <a:lstStyle>
            <a:lvl1pPr>
              <a:defRPr sz="2000">
                <a:solidFill>
                  <a:schemeClr val="tx2"/>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76791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Message de fin">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11" name="Titre 1">
            <a:extLst>
              <a:ext uri="{FF2B5EF4-FFF2-40B4-BE49-F238E27FC236}">
                <a16:creationId xmlns:a16="http://schemas.microsoft.com/office/drawing/2014/main" id="{1BFEEAA1-C93F-427D-8540-6F91219189EC}"/>
              </a:ext>
            </a:extLst>
          </p:cNvPr>
          <p:cNvSpPr>
            <a:spLocks noGrp="1"/>
          </p:cNvSpPr>
          <p:nvPr>
            <p:ph type="ctrTitle" hasCustomPrompt="1"/>
          </p:nvPr>
        </p:nvSpPr>
        <p:spPr bwMode="gray">
          <a:xfrm>
            <a:off x="449705" y="3772497"/>
            <a:ext cx="11292590" cy="691451"/>
          </a:xfrm>
        </p:spPr>
        <p:txBody>
          <a:bodyPr anchor="t"/>
          <a:lstStyle>
            <a:lvl1pPr algn="ctr">
              <a:defRPr sz="3200">
                <a:solidFill>
                  <a:schemeClr val="accent1"/>
                </a:solidFill>
              </a:defRPr>
            </a:lvl1pPr>
          </a:lstStyle>
          <a:p>
            <a:r>
              <a:rPr lang="fr-FR" dirty="0"/>
              <a:t>Ici votre message de fin</a:t>
            </a:r>
          </a:p>
        </p:txBody>
      </p:sp>
      <p:pic>
        <p:nvPicPr>
          <p:cNvPr id="12" name="Image 11">
            <a:extLst>
              <a:ext uri="{FF2B5EF4-FFF2-40B4-BE49-F238E27FC236}">
                <a16:creationId xmlns:a16="http://schemas.microsoft.com/office/drawing/2014/main" id="{9E7CE3D3-1208-4C13-BD1F-1DB81E4D2D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4965107" y="2424439"/>
            <a:ext cx="2213360" cy="1232439"/>
          </a:xfrm>
          <a:prstGeom prst="rect">
            <a:avLst/>
          </a:prstGeom>
        </p:spPr>
      </p:pic>
      <p:pic>
        <p:nvPicPr>
          <p:cNvPr id="13" name="Image 12">
            <a:extLst>
              <a:ext uri="{FF2B5EF4-FFF2-40B4-BE49-F238E27FC236}">
                <a16:creationId xmlns:a16="http://schemas.microsoft.com/office/drawing/2014/main" id="{CBB8F7C8-232C-4F11-8033-4851E506E82D}"/>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Tree>
    <p:extLst>
      <p:ext uri="{BB962C8B-B14F-4D97-AF65-F5344CB8AC3E}">
        <p14:creationId xmlns:p14="http://schemas.microsoft.com/office/powerpoint/2010/main" val="629574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‹N°›</a:t>
            </a:fld>
            <a:endParaRPr lang="fr-FR"/>
          </a:p>
        </p:txBody>
      </p:sp>
      <p:sp>
        <p:nvSpPr>
          <p:cNvPr id="7" name="Espace réservé du contenu 3">
            <a:extLst>
              <a:ext uri="{FF2B5EF4-FFF2-40B4-BE49-F238E27FC236}">
                <a16:creationId xmlns:a16="http://schemas.microsoft.com/office/drawing/2014/main" id="{51545C36-45CB-43ED-B592-DFFE0156CFEF}"/>
              </a:ext>
            </a:extLst>
          </p:cNvPr>
          <p:cNvSpPr>
            <a:spLocks noGrp="1"/>
          </p:cNvSpPr>
          <p:nvPr>
            <p:ph sz="half" idx="2" hasCustomPrompt="1"/>
          </p:nvPr>
        </p:nvSpPr>
        <p:spPr bwMode="gray">
          <a:xfrm>
            <a:off x="2146435" y="2394988"/>
            <a:ext cx="7899130" cy="3590224"/>
          </a:xfrm>
          <a:noFill/>
        </p:spPr>
        <p:txBody>
          <a:bodyPr lIns="252000" tIns="252000" rIns="252000" bIns="252000">
            <a:normAutofit/>
          </a:bodyPr>
          <a:lstStyle>
            <a:lvl1pPr algn="ctr">
              <a:lnSpc>
                <a:spcPct val="100000"/>
              </a:lnSpc>
              <a:spcBef>
                <a:spcPts val="0"/>
              </a:spcBef>
              <a:defRPr sz="2400" b="1">
                <a:solidFill>
                  <a:schemeClr val="tx2"/>
                </a:solidFill>
              </a:defRPr>
            </a:lvl1pPr>
            <a:lvl2pPr algn="ctr">
              <a:lnSpc>
                <a:spcPct val="100000"/>
              </a:lnSpc>
              <a:spcBef>
                <a:spcPts val="0"/>
              </a:spcBef>
              <a:defRPr sz="1800" b="1">
                <a:solidFill>
                  <a:schemeClr val="tx1"/>
                </a:solidFill>
              </a:defRPr>
            </a:lvl2pPr>
            <a:lvl3pPr algn="ctr">
              <a:lnSpc>
                <a:spcPct val="100000"/>
              </a:lnSpc>
              <a:spcBef>
                <a:spcPts val="0"/>
              </a:spcBef>
              <a:defRPr sz="1600">
                <a:solidFill>
                  <a:schemeClr val="tx1"/>
                </a:solidFill>
              </a:defRPr>
            </a:lvl3pPr>
            <a:lvl4pPr algn="ctr">
              <a:defRPr sz="1400">
                <a:solidFill>
                  <a:schemeClr val="tx1"/>
                </a:solidFill>
              </a:defRPr>
            </a:lvl4pPr>
            <a:lvl5pPr algn="ctr">
              <a:defRPr sz="1400">
                <a:solidFill>
                  <a:schemeClr val="tx1"/>
                </a:solidFill>
              </a:defRPr>
            </a:lvl5pPr>
          </a:lstStyle>
          <a:p>
            <a:pPr lvl="0"/>
            <a:r>
              <a:rPr lang="fr-FR" dirty="0"/>
              <a:t>Prénom Nom </a:t>
            </a:r>
          </a:p>
          <a:p>
            <a:pPr lvl="1"/>
            <a:r>
              <a:rPr lang="fr-FR" dirty="0"/>
              <a:t>Fonction</a:t>
            </a:r>
            <a:br>
              <a:rPr lang="fr-FR" dirty="0"/>
            </a:br>
            <a:r>
              <a:rPr lang="fr-FR" dirty="0"/>
              <a:t>Service</a:t>
            </a:r>
            <a:br>
              <a:rPr lang="fr-FR" dirty="0"/>
            </a:br>
            <a:endParaRPr lang="fr-FR" dirty="0"/>
          </a:p>
          <a:p>
            <a:pPr lvl="2"/>
            <a:r>
              <a:rPr lang="fr-FR" dirty="0"/>
              <a:t>Téléphone</a:t>
            </a:r>
            <a:br>
              <a:rPr lang="fr-FR" dirty="0"/>
            </a:br>
            <a:r>
              <a:rPr lang="fr-FR" dirty="0"/>
              <a:t>email</a:t>
            </a:r>
          </a:p>
        </p:txBody>
      </p:sp>
    </p:spTree>
    <p:extLst>
      <p:ext uri="{BB962C8B-B14F-4D97-AF65-F5344CB8AC3E}">
        <p14:creationId xmlns:p14="http://schemas.microsoft.com/office/powerpoint/2010/main" val="2240411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os rouge">
    <p:bg>
      <p:bgPr>
        <a:solidFill>
          <a:schemeClr val="tx2"/>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44C50C4-8EFA-4540-AC74-2362D4CBB73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invGray">
          <a:xfrm>
            <a:off x="3580598" y="2026118"/>
            <a:ext cx="5030804" cy="2805764"/>
          </a:xfrm>
          <a:prstGeom prst="rect">
            <a:avLst/>
          </a:prstGeom>
        </p:spPr>
      </p:pic>
    </p:spTree>
    <p:extLst>
      <p:ext uri="{BB962C8B-B14F-4D97-AF65-F5344CB8AC3E}">
        <p14:creationId xmlns:p14="http://schemas.microsoft.com/office/powerpoint/2010/main" val="42382418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os Blanc">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F27C3B1-2230-406C-9CCA-C1D9D915132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gray">
          <a:xfrm>
            <a:off x="3395369" y="1872112"/>
            <a:ext cx="5494784" cy="3065648"/>
          </a:xfrm>
          <a:prstGeom prst="rect">
            <a:avLst/>
          </a:prstGeom>
        </p:spPr>
      </p:pic>
    </p:spTree>
    <p:extLst>
      <p:ext uri="{BB962C8B-B14F-4D97-AF65-F5344CB8AC3E}">
        <p14:creationId xmlns:p14="http://schemas.microsoft.com/office/powerpoint/2010/main" val="2581070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xt long gauche photo droite">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9DB8ED42-81C5-4CD7-81D7-9C374D413CC9}"/>
              </a:ext>
            </a:extLst>
          </p:cNvPr>
          <p:cNvSpPr>
            <a:spLocks noGrp="1"/>
          </p:cNvSpPr>
          <p:nvPr>
            <p:ph idx="1"/>
          </p:nvPr>
        </p:nvSpPr>
        <p:spPr bwMode="gray">
          <a:xfrm>
            <a:off x="1199921" y="1238260"/>
            <a:ext cx="5203896" cy="5044541"/>
          </a:xfrm>
        </p:spPr>
        <p:txBody>
          <a:bodyPr numCol="1" spcCol="360000">
            <a:normAutofit/>
          </a:bodyPr>
          <a:lstStyle>
            <a:lvl1pPr marL="0" indent="0">
              <a:spcBef>
                <a:spcPts val="1200"/>
              </a:spcBef>
              <a:spcAft>
                <a:spcPts val="225"/>
              </a:spcAft>
              <a:buFontTx/>
              <a:buNone/>
              <a:defRPr sz="1400" b="1"/>
            </a:lvl1pPr>
            <a:lvl2pPr marL="0" indent="0">
              <a:spcBef>
                <a:spcPts val="450"/>
              </a:spcBef>
              <a:spcAft>
                <a:spcPts val="225"/>
              </a:spcAft>
              <a:buFontTx/>
              <a:buNone/>
              <a:defRPr sz="1200"/>
            </a:lvl2pPr>
            <a:lvl3pPr marL="171450" indent="-171450">
              <a:spcBef>
                <a:spcPts val="450"/>
              </a:spcBef>
              <a:spcAft>
                <a:spcPts val="225"/>
              </a:spcAft>
              <a:buClr>
                <a:schemeClr val="tx2"/>
              </a:buClr>
              <a:buFont typeface="Wingdings 3" panose="05040102010807070707" pitchFamily="18" charset="2"/>
              <a:buChar char=""/>
              <a:defRPr sz="1100"/>
            </a:lvl3pPr>
            <a:lvl4pPr marL="311150" indent="-134938">
              <a:spcBef>
                <a:spcPts val="450"/>
              </a:spcBef>
              <a:spcAft>
                <a:spcPts val="225"/>
              </a:spcAft>
              <a:buClr>
                <a:schemeClr val="tx2"/>
              </a:buClr>
              <a:buFont typeface="Arial" panose="020B0604020202020204" pitchFamily="34" charset="0"/>
              <a:buChar char="•"/>
              <a:defRPr sz="900"/>
            </a:lvl4pPr>
            <a:lvl5pPr marL="314325" indent="-3175">
              <a:spcBef>
                <a:spcPts val="450"/>
              </a:spcBef>
              <a:spcAft>
                <a:spcPts val="225"/>
              </a:spcAft>
              <a:buFontTx/>
              <a:buNone/>
              <a:defRPr sz="8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pied de page 4">
            <a:extLst>
              <a:ext uri="{FF2B5EF4-FFF2-40B4-BE49-F238E27FC236}">
                <a16:creationId xmlns:a16="http://schemas.microsoft.com/office/drawing/2014/main" id="{EDA31797-8F8E-4D64-BA9E-5AECB20A9B24}"/>
              </a:ext>
            </a:extLst>
          </p:cNvPr>
          <p:cNvSpPr>
            <a:spLocks noGrp="1"/>
          </p:cNvSpPr>
          <p:nvPr>
            <p:ph type="ftr" sz="quarter" idx="3"/>
          </p:nvPr>
        </p:nvSpPr>
        <p:spPr bwMode="gray">
          <a:xfrm>
            <a:off x="878779" y="6487216"/>
            <a:ext cx="5486400" cy="365125"/>
          </a:xfrm>
          <a:prstGeom prst="rect">
            <a:avLst/>
          </a:prstGeom>
        </p:spPr>
        <p:txBody>
          <a:bodyPr vert="horz" lIns="91440" tIns="45720" rIns="91440" bIns="45720" rtlCol="0" anchor="ctr"/>
          <a:lstStyle>
            <a:lvl1pPr algn="l">
              <a:defRPr sz="1000">
                <a:solidFill>
                  <a:srgbClr val="FF0000"/>
                </a:solidFill>
              </a:defRPr>
            </a:lvl1pPr>
          </a:lstStyle>
          <a:p>
            <a:r>
              <a:rPr lang="fr-FR" dirty="0"/>
              <a:t>- Aquaciat</a:t>
            </a:r>
            <a:r>
              <a:rPr lang="fr-FR" baseline="30000" dirty="0"/>
              <a:t>power</a:t>
            </a:r>
            <a:r>
              <a:rPr lang="fr-FR" dirty="0"/>
              <a:t>– customer presentation</a:t>
            </a:r>
          </a:p>
        </p:txBody>
      </p:sp>
      <p:sp>
        <p:nvSpPr>
          <p:cNvPr id="13" name="Espace réservé de la date 3">
            <a:extLst>
              <a:ext uri="{FF2B5EF4-FFF2-40B4-BE49-F238E27FC236}">
                <a16:creationId xmlns:a16="http://schemas.microsoft.com/office/drawing/2014/main" id="{4CA334CF-6F97-428C-A998-A75F1122C6E2}"/>
              </a:ext>
            </a:extLst>
          </p:cNvPr>
          <p:cNvSpPr>
            <a:spLocks noGrp="1"/>
          </p:cNvSpPr>
          <p:nvPr>
            <p:ph type="dt" sz="half" idx="14"/>
          </p:nvPr>
        </p:nvSpPr>
        <p:spPr bwMode="gray">
          <a:xfrm>
            <a:off x="-1" y="6487216"/>
            <a:ext cx="1074065" cy="365125"/>
          </a:xfrm>
          <a:prstGeom prst="rect">
            <a:avLst/>
          </a:prstGeom>
        </p:spPr>
        <p:txBody>
          <a:bodyPr vert="horz" wrap="none" lIns="91440" tIns="45720" rIns="91440" bIns="45720" rtlCol="0" anchor="ctr"/>
          <a:lstStyle>
            <a:lvl1pPr algn="r">
              <a:defRPr sz="1000">
                <a:solidFill>
                  <a:srgbClr val="FF0000"/>
                </a:solidFill>
              </a:defRPr>
            </a:lvl1pPr>
          </a:lstStyle>
          <a:p>
            <a:fld id="{925EC157-FA82-4246-94D9-527CAF0DA261}" type="datetime1">
              <a:rPr lang="fr-FR" smtClean="0"/>
              <a:pPr/>
              <a:t>10/07/2023</a:t>
            </a:fld>
            <a:endParaRPr lang="fr-FR" dirty="0"/>
          </a:p>
        </p:txBody>
      </p:sp>
      <p:sp>
        <p:nvSpPr>
          <p:cNvPr id="14" name="Espace réservé du numéro de diapositive 25">
            <a:extLst>
              <a:ext uri="{FF2B5EF4-FFF2-40B4-BE49-F238E27FC236}">
                <a16:creationId xmlns:a16="http://schemas.microsoft.com/office/drawing/2014/main" id="{3DC9AA10-061A-4C22-BFEA-A73D0450E19E}"/>
              </a:ext>
            </a:extLst>
          </p:cNvPr>
          <p:cNvSpPr>
            <a:spLocks noGrp="1"/>
          </p:cNvSpPr>
          <p:nvPr>
            <p:ph type="sldNum" sz="quarter" idx="15"/>
          </p:nvPr>
        </p:nvSpPr>
        <p:spPr>
          <a:xfrm>
            <a:off x="11676627" y="6569991"/>
            <a:ext cx="264000" cy="198000"/>
          </a:xfrm>
          <a:prstGeom prst="ellipse">
            <a:avLst/>
          </a:prstGeom>
          <a:ln w="9525">
            <a:solidFill>
              <a:schemeClr val="accent1"/>
            </a:solidFill>
          </a:ln>
        </p:spPr>
        <p:txBody>
          <a:bodyPr vert="horz" wrap="none" lIns="0" tIns="0" rIns="0" bIns="0" rtlCol="0" anchor="ctr"/>
          <a:lstStyle>
            <a:lvl1pPr>
              <a:defRPr lang="fr-FR" sz="800" smtClean="0">
                <a:solidFill>
                  <a:srgbClr val="FF0000"/>
                </a:solidFill>
              </a:defRPr>
            </a:lvl1pPr>
          </a:lstStyle>
          <a:p>
            <a:pPr algn="ctr"/>
            <a:fld id="{703D33BA-6F8E-4DE4-A584-A0A018AFF0E7}" type="slidenum">
              <a:rPr lang="fr-FR" smtClean="0"/>
              <a:pPr algn="ctr"/>
              <a:t>‹N°›</a:t>
            </a:fld>
            <a:endParaRPr lang="fr-FR" dirty="0"/>
          </a:p>
        </p:txBody>
      </p:sp>
      <p:sp>
        <p:nvSpPr>
          <p:cNvPr id="15" name="Titre 1">
            <a:extLst>
              <a:ext uri="{FF2B5EF4-FFF2-40B4-BE49-F238E27FC236}">
                <a16:creationId xmlns:a16="http://schemas.microsoft.com/office/drawing/2014/main" id="{EEFE45CB-4CD7-4B17-B5B7-94B298549C09}"/>
              </a:ext>
            </a:extLst>
          </p:cNvPr>
          <p:cNvSpPr>
            <a:spLocks noGrp="1"/>
          </p:cNvSpPr>
          <p:nvPr>
            <p:ph type="title"/>
          </p:nvPr>
        </p:nvSpPr>
        <p:spPr bwMode="gray">
          <a:xfrm>
            <a:off x="166688" y="296069"/>
            <a:ext cx="10863864" cy="249238"/>
          </a:xfrm>
        </p:spPr>
        <p:txBody>
          <a:bodyPr/>
          <a:lstStyle>
            <a:lvl1pPr marL="266700" indent="-266700">
              <a:buFont typeface="+mj-lt"/>
              <a:buAutoNum type="arabicPeriod"/>
              <a:defRPr sz="2800"/>
            </a:lvl1pPr>
          </a:lstStyle>
          <a:p>
            <a:r>
              <a:rPr lang="fr-FR" dirty="0"/>
              <a:t>Modifiez le style du titre</a:t>
            </a:r>
          </a:p>
        </p:txBody>
      </p:sp>
      <p:sp>
        <p:nvSpPr>
          <p:cNvPr id="16" name="Espace réservé du texte 2">
            <a:extLst>
              <a:ext uri="{FF2B5EF4-FFF2-40B4-BE49-F238E27FC236}">
                <a16:creationId xmlns:a16="http://schemas.microsoft.com/office/drawing/2014/main" id="{3D0B05DC-3F04-4B25-93CF-3E526DBF6F9C}"/>
              </a:ext>
            </a:extLst>
          </p:cNvPr>
          <p:cNvSpPr>
            <a:spLocks noGrp="1"/>
          </p:cNvSpPr>
          <p:nvPr>
            <p:ph type="body" idx="13"/>
          </p:nvPr>
        </p:nvSpPr>
        <p:spPr bwMode="gray">
          <a:xfrm>
            <a:off x="1078029" y="575201"/>
            <a:ext cx="9952523" cy="323282"/>
          </a:xfrm>
        </p:spPr>
        <p:txBody>
          <a:bodyPr anchor="b">
            <a:noAutofit/>
          </a:bodyPr>
          <a:lstStyle>
            <a:lvl1pPr marL="266700" indent="-266700">
              <a:buFont typeface="+mj-lt"/>
              <a:buAutoNum type="alphaUcPeriod"/>
              <a:defRPr sz="1600" b="0" cap="all"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2" name="Espace réservé pour une image  2">
            <a:extLst>
              <a:ext uri="{FF2B5EF4-FFF2-40B4-BE49-F238E27FC236}">
                <a16:creationId xmlns:a16="http://schemas.microsoft.com/office/drawing/2014/main" id="{6934522F-4308-4624-B9DD-49317CD7477A}"/>
              </a:ext>
            </a:extLst>
          </p:cNvPr>
          <p:cNvSpPr>
            <a:spLocks noGrp="1"/>
          </p:cNvSpPr>
          <p:nvPr>
            <p:ph type="pic" sz="quarter" idx="17"/>
          </p:nvPr>
        </p:nvSpPr>
        <p:spPr>
          <a:xfrm>
            <a:off x="6502402" y="1238251"/>
            <a:ext cx="5204884" cy="5045075"/>
          </a:xfrm>
        </p:spPr>
        <p:txBody>
          <a:bodyPr anchor="t"/>
          <a:lstStyle>
            <a:lvl1pPr algn="ctr">
              <a:defRPr/>
            </a:lvl1pPr>
          </a:lstStyle>
          <a:p>
            <a:endParaRPr lang="fr-FR"/>
          </a:p>
        </p:txBody>
      </p:sp>
    </p:spTree>
    <p:extLst>
      <p:ext uri="{BB962C8B-B14F-4D97-AF65-F5344CB8AC3E}">
        <p14:creationId xmlns:p14="http://schemas.microsoft.com/office/powerpoint/2010/main" val="4028224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tx1">
                    <a:lumMod val="95000"/>
                    <a:lumOff val="5000"/>
                  </a:schemeClr>
                </a:solidFill>
              </a:defRPr>
            </a:lvl1pPr>
          </a:lstStyle>
          <a:p>
            <a:r>
              <a:rPr lang="fr-FR" dirty="0"/>
              <a:t>Modifiez le style du titre</a:t>
            </a:r>
          </a:p>
        </p:txBody>
      </p:sp>
      <p:sp>
        <p:nvSpPr>
          <p:cNvPr id="3" name="Espace réservé de la date 2"/>
          <p:cNvSpPr>
            <a:spLocks noGrp="1"/>
          </p:cNvSpPr>
          <p:nvPr>
            <p:ph type="dt" sz="half" idx="10"/>
          </p:nvPr>
        </p:nvSpPr>
        <p:spPr/>
        <p:txBody>
          <a:bodyPr/>
          <a:lstStyle/>
          <a:p>
            <a:fld id="{8A767212-6320-4522-84B3-3F9F80FD32EE}" type="datetimeFigureOut">
              <a:rPr lang="en-GB" smtClean="0"/>
              <a:pPr/>
              <a:t>10/07/2023</a:t>
            </a:fld>
            <a:endParaRPr lang="en-GB" dirty="0"/>
          </a:p>
        </p:txBody>
      </p:sp>
      <p:sp>
        <p:nvSpPr>
          <p:cNvPr id="4" name="Espace réservé du pied de page 3"/>
          <p:cNvSpPr>
            <a:spLocks noGrp="1"/>
          </p:cNvSpPr>
          <p:nvPr>
            <p:ph type="ftr" sz="quarter" idx="11"/>
          </p:nvPr>
        </p:nvSpPr>
        <p:spPr/>
        <p:txBody>
          <a:bodyPr/>
          <a:lstStyle/>
          <a:p>
            <a:endParaRPr lang="en-GB" dirty="0"/>
          </a:p>
        </p:txBody>
      </p:sp>
      <p:sp>
        <p:nvSpPr>
          <p:cNvPr id="5" name="Espace réservé du numéro de diapositive 4"/>
          <p:cNvSpPr>
            <a:spLocks noGrp="1"/>
          </p:cNvSpPr>
          <p:nvPr>
            <p:ph type="sldNum" sz="quarter" idx="12"/>
          </p:nvPr>
        </p:nvSpPr>
        <p:spPr/>
        <p:txBody>
          <a:bodyPr/>
          <a:lstStyle/>
          <a:p>
            <a:fld id="{9B06A22A-2916-45BA-8C45-C549BA1F3156}" type="slidenum">
              <a:rPr lang="en-GB" smtClean="0"/>
              <a:pPr/>
              <a:t>‹N°›</a:t>
            </a:fld>
            <a:endParaRPr lang="en-GB"/>
          </a:p>
        </p:txBody>
      </p:sp>
    </p:spTree>
    <p:extLst>
      <p:ext uri="{BB962C8B-B14F-4D97-AF65-F5344CB8AC3E}">
        <p14:creationId xmlns:p14="http://schemas.microsoft.com/office/powerpoint/2010/main" val="2126709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AA378B6-D6EB-4209-8466-A83DFA7AC148}"/>
              </a:ext>
            </a:extLst>
          </p:cNvPr>
          <p:cNvSpPr>
            <a:spLocks noGrp="1"/>
          </p:cNvSpPr>
          <p:nvPr>
            <p:ph type="title"/>
          </p:nvPr>
        </p:nvSpPr>
        <p:spPr bwMode="gray">
          <a:xfrm>
            <a:off x="1049866" y="431800"/>
            <a:ext cx="10515600" cy="249238"/>
          </a:xfrm>
          <a:prstGeom prst="rect">
            <a:avLst/>
          </a:prstGeom>
        </p:spPr>
        <p:txBody>
          <a:bodyPr vert="horz" lIns="91440" tIns="45720" rIns="91440" bIns="45720" rtlCol="0" anchor="ctr">
            <a:noAutofit/>
          </a:bodyPr>
          <a:lstStyle/>
          <a:p>
            <a:r>
              <a:rPr lang="fr-FR" dirty="0"/>
              <a:t>Modifiez le style du titre</a:t>
            </a:r>
          </a:p>
        </p:txBody>
      </p:sp>
      <p:sp>
        <p:nvSpPr>
          <p:cNvPr id="3" name="Espace réservé du texte 2">
            <a:extLst>
              <a:ext uri="{FF2B5EF4-FFF2-40B4-BE49-F238E27FC236}">
                <a16:creationId xmlns:a16="http://schemas.microsoft.com/office/drawing/2014/main" id="{21B96C01-AFB6-4379-B5B0-4C1FA9A99CDB}"/>
              </a:ext>
            </a:extLst>
          </p:cNvPr>
          <p:cNvSpPr>
            <a:spLocks noGrp="1"/>
          </p:cNvSpPr>
          <p:nvPr>
            <p:ph type="body" idx="1"/>
          </p:nvPr>
        </p:nvSpPr>
        <p:spPr bwMode="gray">
          <a:xfrm>
            <a:off x="1185332"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pied de page 4">
            <a:extLst>
              <a:ext uri="{FF2B5EF4-FFF2-40B4-BE49-F238E27FC236}">
                <a16:creationId xmlns:a16="http://schemas.microsoft.com/office/drawing/2014/main" id="{EFDDF472-AA8B-4271-AC68-B96B259F48F9}"/>
              </a:ext>
            </a:extLst>
          </p:cNvPr>
          <p:cNvSpPr>
            <a:spLocks noGrp="1"/>
          </p:cNvSpPr>
          <p:nvPr>
            <p:ph type="ftr" sz="quarter" idx="3"/>
          </p:nvPr>
        </p:nvSpPr>
        <p:spPr bwMode="gray">
          <a:xfrm>
            <a:off x="1161055" y="6492875"/>
            <a:ext cx="4114800" cy="365125"/>
          </a:xfrm>
          <a:prstGeom prst="rect">
            <a:avLst/>
          </a:prstGeom>
        </p:spPr>
        <p:txBody>
          <a:bodyPr vert="horz" lIns="91440" tIns="45720" rIns="91440" bIns="45720" rtlCol="0" anchor="ctr"/>
          <a:lstStyle>
            <a:lvl1pPr algn="l">
              <a:defRPr sz="1200">
                <a:solidFill>
                  <a:srgbClr val="FF0000"/>
                </a:solidFill>
              </a:defRPr>
            </a:lvl1pPr>
          </a:lstStyle>
          <a:p>
            <a:r>
              <a:rPr lang="fr-FR" dirty="0"/>
              <a:t>- Pied de page</a:t>
            </a:r>
          </a:p>
        </p:txBody>
      </p:sp>
      <p:sp>
        <p:nvSpPr>
          <p:cNvPr id="6" name="Espace réservé du numéro de diapositive 5">
            <a:extLst>
              <a:ext uri="{FF2B5EF4-FFF2-40B4-BE49-F238E27FC236}">
                <a16:creationId xmlns:a16="http://schemas.microsoft.com/office/drawing/2014/main" id="{09A96210-66A0-4BB5-8A3B-30EBCD538FFA}"/>
              </a:ext>
            </a:extLst>
          </p:cNvPr>
          <p:cNvSpPr>
            <a:spLocks noGrp="1"/>
          </p:cNvSpPr>
          <p:nvPr>
            <p:ph type="sldNum" sz="quarter" idx="4"/>
          </p:nvPr>
        </p:nvSpPr>
        <p:spPr bwMode="gray">
          <a:xfrm>
            <a:off x="11686646" y="6485873"/>
            <a:ext cx="245268" cy="245980"/>
          </a:xfrm>
          <a:prstGeom prst="ellipse">
            <a:avLst/>
          </a:prstGeom>
          <a:ln w="12700">
            <a:solidFill>
              <a:schemeClr val="accent1"/>
            </a:solidFill>
          </a:ln>
        </p:spPr>
        <p:txBody>
          <a:bodyPr vert="horz" wrap="none" lIns="0" tIns="0" rIns="0" bIns="0" rtlCol="0" anchor="ctr"/>
          <a:lstStyle>
            <a:lvl1pPr algn="ctr">
              <a:defRPr sz="900">
                <a:solidFill>
                  <a:srgbClr val="FF0000"/>
                </a:solidFill>
              </a:defRPr>
            </a:lvl1pPr>
          </a:lstStyle>
          <a:p>
            <a:fld id="{391C56C8-480A-4BEA-BD3F-551A9BCB35B7}" type="slidenum">
              <a:rPr lang="fr-FR" smtClean="0"/>
              <a:pPr/>
              <a:t>‹N°›</a:t>
            </a:fld>
            <a:endParaRPr lang="fr-FR" dirty="0"/>
          </a:p>
        </p:txBody>
      </p:sp>
      <p:pic>
        <p:nvPicPr>
          <p:cNvPr id="8" name="Image 7">
            <a:extLst>
              <a:ext uri="{FF2B5EF4-FFF2-40B4-BE49-F238E27FC236}">
                <a16:creationId xmlns:a16="http://schemas.microsoft.com/office/drawing/2014/main" id="{EBF2103C-33E3-463F-BD0E-31F8A50A1AC8}"/>
              </a:ext>
            </a:extLst>
          </p:cNvPr>
          <p:cNvPicPr>
            <a:picLocks noChangeAspect="1"/>
          </p:cNvPicPr>
          <p:nvPr userDrawn="1"/>
        </p:nvPicPr>
        <p:blipFill rotWithShape="1">
          <a:blip r:embed="rId25" cstate="print">
            <a:extLst>
              <a:ext uri="{28A0092B-C50C-407E-A947-70E740481C1C}">
                <a14:useLocalDpi xmlns:a14="http://schemas.microsoft.com/office/drawing/2010/main"/>
              </a:ext>
            </a:extLst>
          </a:blip>
          <a:srcRect/>
          <a:stretch/>
        </p:blipFill>
        <p:spPr bwMode="gray">
          <a:xfrm>
            <a:off x="11274365" y="197643"/>
            <a:ext cx="699868" cy="389699"/>
          </a:xfrm>
          <a:prstGeom prst="rect">
            <a:avLst/>
          </a:prstGeom>
        </p:spPr>
      </p:pic>
      <p:sp>
        <p:nvSpPr>
          <p:cNvPr id="4" name="Espace réservé de la date 3">
            <a:extLst>
              <a:ext uri="{FF2B5EF4-FFF2-40B4-BE49-F238E27FC236}">
                <a16:creationId xmlns:a16="http://schemas.microsoft.com/office/drawing/2014/main" id="{C5596A58-76C5-44C7-851B-40B546AB97B4}"/>
              </a:ext>
            </a:extLst>
          </p:cNvPr>
          <p:cNvSpPr>
            <a:spLocks noGrp="1"/>
          </p:cNvSpPr>
          <p:nvPr>
            <p:ph type="dt" sz="half" idx="2"/>
          </p:nvPr>
        </p:nvSpPr>
        <p:spPr bwMode="gray">
          <a:xfrm>
            <a:off x="166688" y="6456940"/>
            <a:ext cx="961760" cy="365125"/>
          </a:xfrm>
          <a:prstGeom prst="rect">
            <a:avLst/>
          </a:prstGeom>
        </p:spPr>
        <p:txBody>
          <a:bodyPr vert="horz" wrap="none" lIns="91440" tIns="45720" rIns="91440" bIns="45720" rtlCol="0" anchor="ctr"/>
          <a:lstStyle>
            <a:lvl1pPr algn="r">
              <a:defRPr sz="1200">
                <a:solidFill>
                  <a:srgbClr val="FF0000"/>
                </a:solidFill>
              </a:defRPr>
            </a:lvl1pPr>
          </a:lstStyle>
          <a:p>
            <a:fld id="{925EC157-FA82-4246-94D9-527CAF0DA261}" type="datetime1">
              <a:rPr lang="fr-FR" smtClean="0"/>
              <a:t>10/07/2023</a:t>
            </a:fld>
            <a:r>
              <a:rPr lang="fr-FR"/>
              <a:t> </a:t>
            </a:r>
            <a:r>
              <a:rPr lang="fr-FR" dirty="0"/>
              <a:t>-</a:t>
            </a:r>
          </a:p>
        </p:txBody>
      </p:sp>
    </p:spTree>
    <p:extLst>
      <p:ext uri="{BB962C8B-B14F-4D97-AF65-F5344CB8AC3E}">
        <p14:creationId xmlns:p14="http://schemas.microsoft.com/office/powerpoint/2010/main" val="328164771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7" r:id="rId4"/>
    <p:sldLayoutId id="2147483671" r:id="rId5"/>
    <p:sldLayoutId id="2147483672" r:id="rId6"/>
    <p:sldLayoutId id="2147483673" r:id="rId7"/>
    <p:sldLayoutId id="2147483674" r:id="rId8"/>
    <p:sldLayoutId id="2147483653" r:id="rId9"/>
    <p:sldLayoutId id="2147483666" r:id="rId10"/>
    <p:sldLayoutId id="2147483667" r:id="rId11"/>
    <p:sldLayoutId id="2147483670" r:id="rId12"/>
    <p:sldLayoutId id="2147483654" r:id="rId13"/>
    <p:sldLayoutId id="2147483655" r:id="rId14"/>
    <p:sldLayoutId id="2147483660" r:id="rId15"/>
    <p:sldLayoutId id="2147483661" r:id="rId16"/>
    <p:sldLayoutId id="2147483662" r:id="rId17"/>
    <p:sldLayoutId id="2147483663" r:id="rId18"/>
    <p:sldLayoutId id="2147483669" r:id="rId19"/>
    <p:sldLayoutId id="2147483664" r:id="rId20"/>
    <p:sldLayoutId id="2147483668" r:id="rId21"/>
    <p:sldLayoutId id="2147483677" r:id="rId22"/>
    <p:sldLayoutId id="2147483678" r:id="rId23"/>
  </p:sldLayoutIdLst>
  <p:hf hdr="0"/>
  <p:txStyles>
    <p:titleStyle>
      <a:lvl1pPr algn="l" defTabSz="914400" rtl="0" eaLnBrk="1" latinLnBrk="0" hangingPunct="1">
        <a:lnSpc>
          <a:spcPct val="90000"/>
        </a:lnSpc>
        <a:spcBef>
          <a:spcPct val="0"/>
        </a:spcBef>
        <a:buNone/>
        <a:defRPr sz="3200" b="1" kern="1200" cap="all" baseline="0">
          <a:solidFill>
            <a:srgbClr val="FF0000"/>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jpg"/><Relationship Id="rId1" Type="http://schemas.openxmlformats.org/officeDocument/2006/relationships/slideLayout" Target="../slideLayouts/slideLayout3.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slide" Target="slide42.xml"/><Relationship Id="rId5" Type="http://schemas.openxmlformats.org/officeDocument/2006/relationships/slide" Target="slide41.xml"/><Relationship Id="rId4" Type="http://schemas.openxmlformats.org/officeDocument/2006/relationships/slide" Target="slide39.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45.jpeg"/><Relationship Id="rId2" Type="http://schemas.openxmlformats.org/officeDocument/2006/relationships/image" Target="../media/image23.jpg"/><Relationship Id="rId1" Type="http://schemas.openxmlformats.org/officeDocument/2006/relationships/slideLayout" Target="../slideLayouts/slideLayout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44.jpg"/></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46.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7.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slide" Target="slide42.xml"/><Relationship Id="rId5" Type="http://schemas.openxmlformats.org/officeDocument/2006/relationships/slide" Target="slide41.xml"/><Relationship Id="rId4" Type="http://schemas.openxmlformats.org/officeDocument/2006/relationships/slide" Target="slide39.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8.png"/><Relationship Id="rId2" Type="http://schemas.openxmlformats.org/officeDocument/2006/relationships/image" Target="../media/image48.jpeg"/><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5.jpe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1.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3.xml"/><Relationship Id="rId5" Type="http://schemas.openxmlformats.org/officeDocument/2006/relationships/image" Target="../media/image26.sv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26.sv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25.png"/><Relationship Id="rId5" Type="http://schemas.openxmlformats.org/officeDocument/2006/relationships/image" Target="../media/image55.emf"/><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EA3918-87FC-43DE-AA53-CBB849113E2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65107" y="2126057"/>
            <a:ext cx="2213360" cy="1232439"/>
          </a:xfrm>
          <a:prstGeom prst="rect">
            <a:avLst/>
          </a:prstGeom>
        </p:spPr>
      </p:pic>
      <p:sp>
        <p:nvSpPr>
          <p:cNvPr id="6" name="Titre 5">
            <a:extLst>
              <a:ext uri="{FF2B5EF4-FFF2-40B4-BE49-F238E27FC236}">
                <a16:creationId xmlns:a16="http://schemas.microsoft.com/office/drawing/2014/main" id="{70F6E14F-755C-45E7-9D8F-D5415DC65024}"/>
              </a:ext>
            </a:extLst>
          </p:cNvPr>
          <p:cNvSpPr>
            <a:spLocks noGrp="1"/>
          </p:cNvSpPr>
          <p:nvPr>
            <p:ph type="ctrTitle"/>
          </p:nvPr>
        </p:nvSpPr>
        <p:spPr>
          <a:xfrm>
            <a:off x="473918" y="4190956"/>
            <a:ext cx="11292590" cy="691451"/>
          </a:xfrm>
        </p:spPr>
        <p:txBody>
          <a:bodyPr/>
          <a:lstStyle/>
          <a:p>
            <a:r>
              <a:rPr lang="en-US" sz="2000" dirty="0"/>
              <a:t>Heating and cooling solutions</a:t>
            </a:r>
            <a:endParaRPr lang="fr-FR" sz="2000" dirty="0"/>
          </a:p>
        </p:txBody>
      </p:sp>
      <p:sp>
        <p:nvSpPr>
          <p:cNvPr id="8" name="Titre 5">
            <a:extLst>
              <a:ext uri="{FF2B5EF4-FFF2-40B4-BE49-F238E27FC236}">
                <a16:creationId xmlns:a16="http://schemas.microsoft.com/office/drawing/2014/main" id="{20ED0769-EC36-4B24-9485-180A826FB1F7}"/>
              </a:ext>
            </a:extLst>
          </p:cNvPr>
          <p:cNvSpPr txBox="1">
            <a:spLocks/>
          </p:cNvSpPr>
          <p:nvPr/>
        </p:nvSpPr>
        <p:spPr bwMode="gray">
          <a:xfrm>
            <a:off x="425492" y="3499505"/>
            <a:ext cx="11292590" cy="69145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3600" b="1" kern="1200" cap="all" baseline="0">
                <a:solidFill>
                  <a:schemeClr val="accent1"/>
                </a:solidFill>
                <a:latin typeface="+mj-lt"/>
                <a:ea typeface="+mj-ea"/>
                <a:cs typeface="+mj-cs"/>
              </a:defRPr>
            </a:lvl1pPr>
          </a:lstStyle>
          <a:p>
            <a:r>
              <a:rPr lang="en-US" dirty="0"/>
              <a:t>POWERCIAT &amp; </a:t>
            </a:r>
            <a:r>
              <a:rPr lang="en-US" dirty="0" err="1"/>
              <a:t>Hydrociat</a:t>
            </a:r>
            <a:endParaRPr lang="en-US" dirty="0"/>
          </a:p>
          <a:p>
            <a:endParaRPr lang="fr-FR" dirty="0"/>
          </a:p>
        </p:txBody>
      </p:sp>
    </p:spTree>
    <p:extLst>
      <p:ext uri="{BB962C8B-B14F-4D97-AF65-F5344CB8AC3E}">
        <p14:creationId xmlns:p14="http://schemas.microsoft.com/office/powerpoint/2010/main" val="3875610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descr="Une image contenant personne, intérieur, homme, bâtiment&#10;&#10;Description générée automatiquement">
            <a:extLst>
              <a:ext uri="{FF2B5EF4-FFF2-40B4-BE49-F238E27FC236}">
                <a16:creationId xmlns:a16="http://schemas.microsoft.com/office/drawing/2014/main" id="{0333DF59-7DB9-48FC-9B3F-05C56F78197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378" r="20378"/>
          <a:stretch>
            <a:fillRect/>
          </a:stretch>
        </p:blipFill>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p:txBody>
          <a:bodyPr anchor="t"/>
          <a:lstStyle/>
          <a:p>
            <a:r>
              <a:rPr lang="en-US" sz="3200" dirty="0">
                <a:solidFill>
                  <a:srgbClr val="FF0000"/>
                </a:solidFill>
              </a:rPr>
              <a:t>expertise </a:t>
            </a:r>
            <a:endParaRPr lang="fr-FR" sz="3200" dirty="0">
              <a:solidFill>
                <a:srgbClr val="00B050"/>
              </a:solidFill>
            </a:endParaRPr>
          </a:p>
        </p:txBody>
      </p:sp>
      <p:sp>
        <p:nvSpPr>
          <p:cNvPr id="15" name="Espace réservé du contenu 14"/>
          <p:cNvSpPr>
            <a:spLocks noGrp="1"/>
          </p:cNvSpPr>
          <p:nvPr>
            <p:ph sz="half" idx="2"/>
          </p:nvPr>
        </p:nvSpPr>
        <p:spPr>
          <a:xfrm>
            <a:off x="1078030" y="2110811"/>
            <a:ext cx="4576812" cy="3722100"/>
          </a:xfrm>
        </p:spPr>
        <p:txBody>
          <a:bodyPr>
            <a:noAutofit/>
          </a:bodyPr>
          <a:lstStyle/>
          <a:p>
            <a:pPr algn="just"/>
            <a:r>
              <a:rPr lang="en-US" sz="1600" dirty="0">
                <a:solidFill>
                  <a:schemeClr val="tx1"/>
                </a:solidFill>
              </a:rPr>
              <a:t>With over 80 years' experience in climatic engineering, we build our expertise on a close relationship with our customers. Serving different fields, we put our innovative abilities into the design and manufacture of systems that push the boundaries of efficiency and simplicity. </a:t>
            </a:r>
          </a:p>
          <a:p>
            <a:pPr algn="just"/>
            <a:r>
              <a:rPr lang="en-US" sz="1600" dirty="0">
                <a:solidFill>
                  <a:schemeClr val="tx1"/>
                </a:solidFill>
              </a:rPr>
              <a:t>With genuine innovations, we work alongside retail, supermarkets, industries, logistics and cinemas to provide you with optimal engineered solutions.</a:t>
            </a:r>
          </a:p>
          <a:p>
            <a:pPr algn="just"/>
            <a:r>
              <a:rPr lang="en-US" sz="1600" dirty="0">
                <a:solidFill>
                  <a:schemeClr val="tx1"/>
                </a:solidFill>
              </a:rPr>
              <a:t>With hygiene and comfort requirements in mind, we provides global solutions with a low carbon footprint that go beyond the simple notion of kW/h consumed and energy savings.</a:t>
            </a:r>
          </a:p>
        </p:txBody>
      </p:sp>
      <p:sp>
        <p:nvSpPr>
          <p:cNvPr id="10" name="Espace réservé de la date 3">
            <a:extLst>
              <a:ext uri="{FF2B5EF4-FFF2-40B4-BE49-F238E27FC236}">
                <a16:creationId xmlns:a16="http://schemas.microsoft.com/office/drawing/2014/main" id="{D1840122-931A-4773-9196-0B21CB539B77}"/>
              </a:ext>
            </a:extLst>
          </p:cNvPr>
          <p:cNvSpPr>
            <a:spLocks noGrp="1"/>
          </p:cNvSpPr>
          <p:nvPr>
            <p:ph type="dt" sz="half" idx="10"/>
          </p:nvPr>
        </p:nvSpPr>
        <p:spPr/>
        <p:txBody>
          <a:bodyPr/>
          <a:lstStyle>
            <a:lvl1pPr>
              <a:defRPr>
                <a:solidFill>
                  <a:schemeClr val="bg1"/>
                </a:solidFill>
              </a:defRPr>
            </a:lvl1pPr>
          </a:lstStyle>
          <a:p>
            <a:fld id="{DED22B42-FEF7-44D0-A65D-570252C1C48E}" type="datetime1">
              <a:rPr lang="fr-FR" smtClean="0">
                <a:solidFill>
                  <a:schemeClr val="tx2"/>
                </a:solidFill>
              </a:rPr>
              <a:t>10/07/2023</a:t>
            </a:fld>
            <a:endParaRPr lang="fr-FR" dirty="0">
              <a:solidFill>
                <a:schemeClr val="tx2"/>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2</a:t>
            </a:fld>
            <a:endParaRPr lang="fr-FR" dirty="0"/>
          </a:p>
        </p:txBody>
      </p:sp>
      <p:sp>
        <p:nvSpPr>
          <p:cNvPr id="12" name="Espace réservé du pied de page 7">
            <a:extLst>
              <a:ext uri="{FF2B5EF4-FFF2-40B4-BE49-F238E27FC236}">
                <a16:creationId xmlns:a16="http://schemas.microsoft.com/office/drawing/2014/main" id="{1DFB8A7F-69CA-417A-A1B8-6ACBE280CE20}"/>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customer presentation</a:t>
            </a:r>
          </a:p>
        </p:txBody>
      </p:sp>
    </p:spTree>
    <p:extLst>
      <p:ext uri="{BB962C8B-B14F-4D97-AF65-F5344CB8AC3E}">
        <p14:creationId xmlns:p14="http://schemas.microsoft.com/office/powerpoint/2010/main" val="4025494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C520FDD-5D47-49F9-885B-BEE9B250B5D9}"/>
              </a:ext>
            </a:extLst>
          </p:cNvPr>
          <p:cNvPicPr>
            <a:picLocks noChangeAspect="1"/>
          </p:cNvPicPr>
          <p:nvPr/>
        </p:nvPicPr>
        <p:blipFill rotWithShape="1">
          <a:blip r:embed="rId3"/>
          <a:srcRect b="10015"/>
          <a:stretch/>
        </p:blipFill>
        <p:spPr>
          <a:xfrm>
            <a:off x="6096000" y="-1"/>
            <a:ext cx="6096000" cy="6858001"/>
          </a:xfrm>
          <a:prstGeom prst="rect">
            <a:avLst/>
          </a:prstGeom>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p:txBody>
          <a:bodyPr anchor="t"/>
          <a:lstStyle/>
          <a:p>
            <a:r>
              <a:rPr lang="en-US" sz="3200" dirty="0">
                <a:solidFill>
                  <a:srgbClr val="FF0000"/>
                </a:solidFill>
              </a:rPr>
              <a:t>HIGH EFFICIENCY </a:t>
            </a:r>
            <a:br>
              <a:rPr lang="en-US" sz="3200" dirty="0">
                <a:solidFill>
                  <a:srgbClr val="FF0000"/>
                </a:solidFill>
              </a:rPr>
            </a:br>
            <a:endParaRPr lang="en-US" sz="3200" dirty="0">
              <a:solidFill>
                <a:srgbClr val="FF0000"/>
              </a:solidFill>
            </a:endParaRPr>
          </a:p>
        </p:txBody>
      </p:sp>
      <p:sp>
        <p:nvSpPr>
          <p:cNvPr id="15" name="Espace réservé du contenu 14"/>
          <p:cNvSpPr>
            <a:spLocks noGrp="1"/>
          </p:cNvSpPr>
          <p:nvPr>
            <p:ph sz="half" idx="2"/>
          </p:nvPr>
        </p:nvSpPr>
        <p:spPr>
          <a:xfrm>
            <a:off x="1098821" y="1325969"/>
            <a:ext cx="4552749" cy="4206062"/>
          </a:xfrm>
        </p:spPr>
        <p:txBody>
          <a:bodyPr>
            <a:noAutofit/>
          </a:bodyPr>
          <a:lstStyle/>
          <a:p>
            <a:pPr algn="just">
              <a:lnSpc>
                <a:spcPct val="110000"/>
              </a:lnSpc>
              <a:spcBef>
                <a:spcPts val="0"/>
              </a:spcBef>
              <a:buClr>
                <a:srgbClr val="FF0000"/>
              </a:buClr>
            </a:pPr>
            <a:r>
              <a:rPr lang="en-US" sz="1600" b="1" dirty="0">
                <a:solidFill>
                  <a:srgbClr val="FF0000"/>
                </a:solidFill>
              </a:rPr>
              <a:t>Simplicity</a:t>
            </a:r>
          </a:p>
          <a:p>
            <a:pPr algn="just">
              <a:lnSpc>
                <a:spcPct val="100000"/>
              </a:lnSpc>
              <a:spcBef>
                <a:spcPts val="0"/>
              </a:spcBef>
              <a:buClr>
                <a:srgbClr val="FF0000"/>
              </a:buClr>
            </a:pPr>
            <a:r>
              <a:rPr lang="en-US" sz="1600" dirty="0">
                <a:solidFill>
                  <a:schemeClr val="tx1"/>
                </a:solidFill>
              </a:rPr>
              <a:t>We ensure easy installation and integration with building management systems.</a:t>
            </a:r>
          </a:p>
          <a:p>
            <a:pPr algn="just">
              <a:lnSpc>
                <a:spcPct val="110000"/>
              </a:lnSpc>
              <a:spcBef>
                <a:spcPts val="0"/>
              </a:spcBef>
              <a:buClr>
                <a:srgbClr val="FF0000"/>
              </a:buClr>
            </a:pPr>
            <a:endParaRPr lang="en-US" sz="1600" b="1" dirty="0">
              <a:solidFill>
                <a:srgbClr val="FF0000"/>
              </a:solidFill>
            </a:endParaRPr>
          </a:p>
          <a:p>
            <a:pPr algn="just">
              <a:lnSpc>
                <a:spcPct val="100000"/>
              </a:lnSpc>
              <a:spcBef>
                <a:spcPts val="0"/>
              </a:spcBef>
              <a:buClr>
                <a:srgbClr val="FF0000"/>
              </a:buClr>
            </a:pPr>
            <a:r>
              <a:rPr lang="en-US" sz="1600" b="1" dirty="0">
                <a:solidFill>
                  <a:srgbClr val="FF0000"/>
                </a:solidFill>
              </a:rPr>
              <a:t>High air quality</a:t>
            </a:r>
          </a:p>
          <a:p>
            <a:pPr algn="just">
              <a:lnSpc>
                <a:spcPct val="100000"/>
              </a:lnSpc>
              <a:spcBef>
                <a:spcPts val="0"/>
              </a:spcBef>
              <a:buClr>
                <a:srgbClr val="FF0000"/>
              </a:buClr>
            </a:pPr>
            <a:r>
              <a:rPr lang="en-US" sz="1600" dirty="0">
                <a:solidFill>
                  <a:schemeClr val="tx1"/>
                </a:solidFill>
              </a:rPr>
              <a:t>We are committed to the research and development of innovative solutions aimed at improving indoor air quality. By integrating ventilation, quality sensors, airflow control and increased filter efficiency into our equipment, CIAT goes even further to eliminate pollution and contamination.</a:t>
            </a:r>
          </a:p>
          <a:p>
            <a:pPr algn="just">
              <a:lnSpc>
                <a:spcPct val="100000"/>
              </a:lnSpc>
              <a:spcBef>
                <a:spcPts val="0"/>
              </a:spcBef>
              <a:buClr>
                <a:srgbClr val="FF0000"/>
              </a:buClr>
            </a:pPr>
            <a:r>
              <a:rPr lang="en-US" sz="1600" dirty="0">
                <a:solidFill>
                  <a:schemeClr val="tx1"/>
                </a:solidFill>
              </a:rPr>
              <a:t> </a:t>
            </a:r>
            <a:endParaRPr lang="en-US" sz="1600" dirty="0">
              <a:solidFill>
                <a:srgbClr val="000000"/>
              </a:solidFill>
            </a:endParaRPr>
          </a:p>
          <a:p>
            <a:pPr algn="just">
              <a:lnSpc>
                <a:spcPct val="110000"/>
              </a:lnSpc>
              <a:spcBef>
                <a:spcPts val="0"/>
              </a:spcBef>
              <a:buClr>
                <a:srgbClr val="FF0000"/>
              </a:buClr>
            </a:pPr>
            <a:r>
              <a:rPr lang="en-US" sz="1600" b="1" dirty="0">
                <a:solidFill>
                  <a:srgbClr val="FF0000"/>
                </a:solidFill>
              </a:rPr>
              <a:t>Energy optimization</a:t>
            </a:r>
          </a:p>
          <a:p>
            <a:pPr algn="just">
              <a:spcBef>
                <a:spcPts val="0"/>
              </a:spcBef>
              <a:buClr>
                <a:srgbClr val="FF0000"/>
              </a:buClr>
            </a:pPr>
            <a:r>
              <a:rPr lang="en-US" sz="1600" dirty="0">
                <a:solidFill>
                  <a:schemeClr val="tx1"/>
                </a:solidFill>
              </a:rPr>
              <a:t>We develop energy efficient solutions allowing substantial savings to be made without compromising our product’s efficiency.</a:t>
            </a:r>
          </a:p>
        </p:txBody>
      </p:sp>
      <p:sp>
        <p:nvSpPr>
          <p:cNvPr id="10" name="Espace réservé de la date 3">
            <a:extLst>
              <a:ext uri="{FF2B5EF4-FFF2-40B4-BE49-F238E27FC236}">
                <a16:creationId xmlns:a16="http://schemas.microsoft.com/office/drawing/2014/main" id="{D1840122-931A-4773-9196-0B21CB539B77}"/>
              </a:ext>
            </a:extLst>
          </p:cNvPr>
          <p:cNvSpPr>
            <a:spLocks noGrp="1"/>
          </p:cNvSpPr>
          <p:nvPr>
            <p:ph type="dt" sz="half" idx="10"/>
          </p:nvPr>
        </p:nvSpPr>
        <p:spPr/>
        <p:txBody>
          <a:bodyPr/>
          <a:lstStyle>
            <a:lvl1pPr>
              <a:defRPr>
                <a:solidFill>
                  <a:schemeClr val="bg1"/>
                </a:solidFill>
              </a:defRPr>
            </a:lvl1pPr>
          </a:lstStyle>
          <a:p>
            <a:fld id="{DED22B42-FEF7-44D0-A65D-570252C1C48E}" type="datetime1">
              <a:rPr lang="fr-FR" smtClean="0">
                <a:solidFill>
                  <a:schemeClr val="tx2"/>
                </a:solidFill>
              </a:rPr>
              <a:t>10/07/2023</a:t>
            </a:fld>
            <a:endParaRPr lang="fr-FR" dirty="0">
              <a:solidFill>
                <a:schemeClr val="tx2"/>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3</a:t>
            </a:fld>
            <a:endParaRPr lang="fr-FR"/>
          </a:p>
        </p:txBody>
      </p:sp>
      <p:sp>
        <p:nvSpPr>
          <p:cNvPr id="11" name="Espace réservé du pied de page 7">
            <a:extLst>
              <a:ext uri="{FF2B5EF4-FFF2-40B4-BE49-F238E27FC236}">
                <a16:creationId xmlns:a16="http://schemas.microsoft.com/office/drawing/2014/main" id="{AD2FF1EB-8FF9-48F6-8D38-1F259E2F2332}"/>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Tree>
    <p:extLst>
      <p:ext uri="{BB962C8B-B14F-4D97-AF65-F5344CB8AC3E}">
        <p14:creationId xmlns:p14="http://schemas.microsoft.com/office/powerpoint/2010/main" val="207761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p:txBody>
          <a:bodyPr anchor="t"/>
          <a:lstStyle/>
          <a:p>
            <a:r>
              <a:rPr lang="en-US" sz="3200" dirty="0">
                <a:solidFill>
                  <a:srgbClr val="FF0000"/>
                </a:solidFill>
              </a:rPr>
              <a:t>Guiding you </a:t>
            </a:r>
            <a:br>
              <a:rPr lang="en-US" sz="3200" dirty="0">
                <a:solidFill>
                  <a:srgbClr val="FF0000"/>
                </a:solidFill>
              </a:rPr>
            </a:br>
            <a:r>
              <a:rPr lang="en-US" sz="3200" dirty="0">
                <a:solidFill>
                  <a:srgbClr val="FF0000"/>
                </a:solidFill>
              </a:rPr>
              <a:t>right from </a:t>
            </a:r>
            <a:br>
              <a:rPr lang="en-US" sz="3200" dirty="0">
                <a:solidFill>
                  <a:srgbClr val="FF0000"/>
                </a:solidFill>
              </a:rPr>
            </a:br>
            <a:r>
              <a:rPr lang="en-US" sz="3200" dirty="0">
                <a:solidFill>
                  <a:srgbClr val="FF0000"/>
                </a:solidFill>
              </a:rPr>
              <a:t>the start</a:t>
            </a:r>
          </a:p>
        </p:txBody>
      </p:sp>
      <p:sp>
        <p:nvSpPr>
          <p:cNvPr id="15" name="Espace réservé du contenu 14"/>
          <p:cNvSpPr>
            <a:spLocks noGrp="1"/>
          </p:cNvSpPr>
          <p:nvPr>
            <p:ph sz="half" idx="2"/>
          </p:nvPr>
        </p:nvSpPr>
        <p:spPr>
          <a:xfrm>
            <a:off x="1078030" y="2093495"/>
            <a:ext cx="4528685" cy="3787542"/>
          </a:xfrm>
        </p:spPr>
        <p:txBody>
          <a:bodyPr>
            <a:noAutofit/>
          </a:bodyPr>
          <a:lstStyle/>
          <a:p>
            <a:pPr algn="just">
              <a:lnSpc>
                <a:spcPct val="110000"/>
              </a:lnSpc>
              <a:buClr>
                <a:srgbClr val="FF0000"/>
              </a:buClr>
            </a:pPr>
            <a:r>
              <a:rPr lang="en-US" sz="1600" dirty="0">
                <a:solidFill>
                  <a:srgbClr val="000000"/>
                </a:solidFill>
              </a:rPr>
              <a:t>To ensure you are provided with the right solutions, CIAT Experts will work alongside you from conception and throughout the implementation of your project. </a:t>
            </a:r>
          </a:p>
          <a:p>
            <a:pPr algn="just">
              <a:lnSpc>
                <a:spcPct val="110000"/>
              </a:lnSpc>
              <a:buClr>
                <a:srgbClr val="FF0000"/>
              </a:buClr>
            </a:pPr>
            <a:r>
              <a:rPr lang="en-US" sz="1600" dirty="0">
                <a:solidFill>
                  <a:srgbClr val="000000"/>
                </a:solidFill>
              </a:rPr>
              <a:t>They will analyze your specifications, and thanks to their expertise and specific software designed by our engineers, will provide you with the optimum solution to meet your requirements.</a:t>
            </a:r>
          </a:p>
        </p:txBody>
      </p:sp>
      <p:sp>
        <p:nvSpPr>
          <p:cNvPr id="10" name="Espace réservé de la date 3">
            <a:extLst>
              <a:ext uri="{FF2B5EF4-FFF2-40B4-BE49-F238E27FC236}">
                <a16:creationId xmlns:a16="http://schemas.microsoft.com/office/drawing/2014/main" id="{D1840122-931A-4773-9196-0B21CB539B77}"/>
              </a:ext>
            </a:extLst>
          </p:cNvPr>
          <p:cNvSpPr>
            <a:spLocks noGrp="1"/>
          </p:cNvSpPr>
          <p:nvPr>
            <p:ph type="dt" sz="half" idx="10"/>
          </p:nvPr>
        </p:nvSpPr>
        <p:spPr/>
        <p:txBody>
          <a:bodyPr/>
          <a:lstStyle>
            <a:lvl1pPr>
              <a:defRPr>
                <a:solidFill>
                  <a:schemeClr val="bg1"/>
                </a:solidFill>
              </a:defRPr>
            </a:lvl1pPr>
          </a:lstStyle>
          <a:p>
            <a:fld id="{DED22B42-FEF7-44D0-A65D-570252C1C48E}" type="datetime1">
              <a:rPr lang="fr-FR" smtClean="0">
                <a:solidFill>
                  <a:schemeClr val="tx2"/>
                </a:solidFill>
              </a:rPr>
              <a:t>10/07/2023</a:t>
            </a:fld>
            <a:endParaRPr lang="fr-FR" dirty="0">
              <a:solidFill>
                <a:schemeClr val="tx2"/>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4</a:t>
            </a:fld>
            <a:endParaRPr lang="fr-FR" dirty="0"/>
          </a:p>
        </p:txBody>
      </p:sp>
      <p:sp>
        <p:nvSpPr>
          <p:cNvPr id="8" name="Espace réservé du pied de page 7">
            <a:extLst>
              <a:ext uri="{FF2B5EF4-FFF2-40B4-BE49-F238E27FC236}">
                <a16:creationId xmlns:a16="http://schemas.microsoft.com/office/drawing/2014/main" id="{151371B6-22C6-4DDB-B1D9-62D5E7AE5E7E}"/>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Tree>
    <p:extLst>
      <p:ext uri="{BB962C8B-B14F-4D97-AF65-F5344CB8AC3E}">
        <p14:creationId xmlns:p14="http://schemas.microsoft.com/office/powerpoint/2010/main" val="3447416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46D08B9-08EE-4726-BD61-DCAE4EE0E38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6151419" cy="6858000"/>
          </a:xfrm>
          <a:prstGeom prst="rect">
            <a:avLst/>
          </a:prstGeom>
        </p:spPr>
      </p:pic>
      <p:sp>
        <p:nvSpPr>
          <p:cNvPr id="48" name="Titre 26">
            <a:extLst>
              <a:ext uri="{FF2B5EF4-FFF2-40B4-BE49-F238E27FC236}">
                <a16:creationId xmlns:a16="http://schemas.microsoft.com/office/drawing/2014/main" id="{0AF36F6F-B747-4BA2-84A8-D95E86F3EA0E}"/>
              </a:ext>
            </a:extLst>
          </p:cNvPr>
          <p:cNvSpPr>
            <a:spLocks noGrp="1"/>
          </p:cNvSpPr>
          <p:nvPr>
            <p:ph type="title"/>
          </p:nvPr>
        </p:nvSpPr>
        <p:spPr>
          <a:xfrm>
            <a:off x="6653811" y="882491"/>
            <a:ext cx="4623789" cy="470568"/>
          </a:xfrm>
        </p:spPr>
        <p:txBody>
          <a:bodyPr/>
          <a:lstStyle/>
          <a:p>
            <a:pPr marL="0" indent="0">
              <a:buNone/>
            </a:pPr>
            <a:r>
              <a:rPr lang="en-US" dirty="0">
                <a:solidFill>
                  <a:schemeClr val="tx2"/>
                </a:solidFill>
              </a:rPr>
              <a:t>Your challenges</a:t>
            </a:r>
            <a:endParaRPr lang="fr-FR" dirty="0"/>
          </a:p>
        </p:txBody>
      </p:sp>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p:txBody>
          <a:bodyPr/>
          <a:lstStyle/>
          <a:p>
            <a:pPr algn="ctr"/>
            <a:fld id="{703D33BA-6F8E-4DE4-A584-A0A018AFF0E7}" type="slidenum">
              <a:rPr lang="fr-FR" smtClean="0"/>
              <a:pPr algn="ctr"/>
              <a:t>5</a:t>
            </a:fld>
            <a:endParaRPr lang="fr-FR" dirty="0"/>
          </a:p>
        </p:txBody>
      </p:sp>
      <p:sp>
        <p:nvSpPr>
          <p:cNvPr id="13" name="Espace réservé du texte 3"/>
          <p:cNvSpPr>
            <a:spLocks noGrp="1"/>
          </p:cNvSpPr>
          <p:nvPr>
            <p:ph type="body" idx="13"/>
          </p:nvPr>
        </p:nvSpPr>
        <p:spPr>
          <a:xfrm>
            <a:off x="6652662" y="1353059"/>
            <a:ext cx="4539427" cy="470568"/>
          </a:xfrm>
        </p:spPr>
        <p:txBody>
          <a:bodyPr/>
          <a:lstStyle/>
          <a:p>
            <a:pPr marL="0" indent="0">
              <a:buNone/>
            </a:pPr>
            <a:r>
              <a:rPr lang="fr-FR" sz="2400" b="1" dirty="0">
                <a:solidFill>
                  <a:schemeClr val="tx1">
                    <a:lumMod val="50000"/>
                    <a:lumOff val="50000"/>
                  </a:schemeClr>
                </a:solidFill>
                <a:latin typeface="+mj-lt"/>
                <a:ea typeface="+mj-ea"/>
                <a:cs typeface="+mj-cs"/>
              </a:rPr>
              <a:t>ENERGY OPTIMIZATION</a:t>
            </a:r>
          </a:p>
        </p:txBody>
      </p:sp>
      <p:sp>
        <p:nvSpPr>
          <p:cNvPr id="9" name="Espace réservé du contenu 14">
            <a:extLst>
              <a:ext uri="{FF2B5EF4-FFF2-40B4-BE49-F238E27FC236}">
                <a16:creationId xmlns:a16="http://schemas.microsoft.com/office/drawing/2014/main" id="{B83E8E5A-B4A4-476C-BA6E-4566DB5266C6}"/>
              </a:ext>
            </a:extLst>
          </p:cNvPr>
          <p:cNvSpPr txBox="1">
            <a:spLocks/>
          </p:cNvSpPr>
          <p:nvPr/>
        </p:nvSpPr>
        <p:spPr bwMode="gray">
          <a:xfrm>
            <a:off x="6609906" y="2248133"/>
            <a:ext cx="5322008" cy="420864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solidFill>
                  <a:schemeClr val="tx1"/>
                </a:solidFill>
              </a:rPr>
              <a:t>High </a:t>
            </a:r>
            <a:r>
              <a:rPr lang="fr-FR" sz="1800" b="1" dirty="0" err="1">
                <a:solidFill>
                  <a:schemeClr val="tx1"/>
                </a:solidFill>
              </a:rPr>
              <a:t>seasonal</a:t>
            </a:r>
            <a:r>
              <a:rPr lang="fr-FR" sz="1800" b="1" dirty="0">
                <a:solidFill>
                  <a:schemeClr val="tx1"/>
                </a:solidFill>
              </a:rPr>
              <a:t> </a:t>
            </a:r>
            <a:r>
              <a:rPr lang="fr-FR" sz="1800" b="1" dirty="0" err="1">
                <a:solidFill>
                  <a:schemeClr val="tx1"/>
                </a:solidFill>
              </a:rPr>
              <a:t>energy</a:t>
            </a:r>
            <a:r>
              <a:rPr lang="fr-FR" sz="1800" b="1" dirty="0">
                <a:solidFill>
                  <a:schemeClr val="tx1"/>
                </a:solidFill>
              </a:rPr>
              <a:t> </a:t>
            </a:r>
            <a:r>
              <a:rPr lang="fr-FR" sz="1800" b="1" dirty="0" err="1">
                <a:solidFill>
                  <a:schemeClr val="tx1"/>
                </a:solidFill>
              </a:rPr>
              <a:t>efficiency</a:t>
            </a:r>
            <a:endParaRPr lang="fr-FR" sz="1800" b="1" dirty="0">
              <a:solidFill>
                <a:schemeClr val="tx1"/>
              </a:solidFill>
            </a:endParaRP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solidFill>
                  <a:schemeClr val="tx1"/>
                </a:solidFill>
              </a:rPr>
              <a:t>Compliance </a:t>
            </a:r>
            <a:r>
              <a:rPr lang="fr-FR" sz="1800" b="1" dirty="0" err="1">
                <a:solidFill>
                  <a:schemeClr val="tx1"/>
                </a:solidFill>
              </a:rPr>
              <a:t>with</a:t>
            </a:r>
            <a:r>
              <a:rPr lang="fr-FR" sz="1800" b="1" dirty="0">
                <a:solidFill>
                  <a:schemeClr val="tx1"/>
                </a:solidFill>
              </a:rPr>
              <a:t> Ecodesign 2021 </a:t>
            </a:r>
            <a:r>
              <a:rPr lang="fr-FR" sz="1800" b="1" dirty="0" err="1">
                <a:solidFill>
                  <a:schemeClr val="tx1"/>
                </a:solidFill>
              </a:rPr>
              <a:t>requirements</a:t>
            </a:r>
            <a:endParaRPr lang="fr-FR" sz="1800" b="1" dirty="0">
              <a:solidFill>
                <a:schemeClr val="tx1"/>
              </a:solidFill>
            </a:endParaRP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solidFill>
                  <a:schemeClr val="tx1"/>
                </a:solidFill>
              </a:rPr>
              <a:t>Energy </a:t>
            </a:r>
            <a:r>
              <a:rPr lang="fr-FR" sz="1800" b="1" dirty="0" err="1">
                <a:solidFill>
                  <a:schemeClr val="tx1"/>
                </a:solidFill>
              </a:rPr>
              <a:t>savings</a:t>
            </a:r>
            <a:endParaRPr lang="fr-FR" sz="1800" b="1" dirty="0">
              <a:solidFill>
                <a:schemeClr val="tx1"/>
              </a:solidFill>
            </a:endParaRP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solidFill>
                  <a:schemeClr val="tx1"/>
                </a:solidFill>
              </a:rPr>
              <a:t>Advanced system control</a:t>
            </a:r>
          </a:p>
        </p:txBody>
      </p:sp>
      <p:sp>
        <p:nvSpPr>
          <p:cNvPr id="15" name="Espace réservé de la date 4">
            <a:extLst>
              <a:ext uri="{FF2B5EF4-FFF2-40B4-BE49-F238E27FC236}">
                <a16:creationId xmlns:a16="http://schemas.microsoft.com/office/drawing/2014/main" id="{DB1E2B7C-4C38-435D-A780-FDEE63B6E3D2}"/>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7" name="Espace réservé du pied de page 7">
            <a:extLst>
              <a:ext uri="{FF2B5EF4-FFF2-40B4-BE49-F238E27FC236}">
                <a16:creationId xmlns:a16="http://schemas.microsoft.com/office/drawing/2014/main" id="{8B468890-9BF6-4123-B82E-EBEE62F73C42}"/>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customer presentation</a:t>
            </a:r>
          </a:p>
        </p:txBody>
      </p:sp>
    </p:spTree>
    <p:extLst>
      <p:ext uri="{BB962C8B-B14F-4D97-AF65-F5344CB8AC3E}">
        <p14:creationId xmlns:p14="http://schemas.microsoft.com/office/powerpoint/2010/main" val="3252527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C3FEA979-5C8F-45C0-AD36-D811F1648B2F}"/>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29633" t="21" r="11139" b="-21"/>
          <a:stretch/>
        </p:blipFill>
        <p:spPr>
          <a:xfrm>
            <a:off x="6096000" y="0"/>
            <a:ext cx="6096000" cy="6858000"/>
          </a:xfrm>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a:xfrm>
            <a:off x="1235092" y="827773"/>
            <a:ext cx="4624938" cy="1645920"/>
          </a:xfrm>
        </p:spPr>
        <p:txBody>
          <a:bodyPr anchor="t"/>
          <a:lstStyle/>
          <a:p>
            <a:r>
              <a:rPr lang="en-US" sz="3200" dirty="0" err="1">
                <a:solidFill>
                  <a:srgbClr val="FF0000"/>
                </a:solidFill>
              </a:rPr>
              <a:t>Montluel</a:t>
            </a:r>
            <a:r>
              <a:rPr lang="en-US" sz="3200" dirty="0">
                <a:solidFill>
                  <a:srgbClr val="FF0000"/>
                </a:solidFill>
              </a:rPr>
              <a:t> Center</a:t>
            </a:r>
            <a:br>
              <a:rPr lang="en-US" sz="3200" dirty="0">
                <a:solidFill>
                  <a:srgbClr val="FF0000"/>
                </a:solidFill>
              </a:rPr>
            </a:br>
            <a:r>
              <a:rPr lang="en-US" sz="3200" dirty="0">
                <a:solidFill>
                  <a:srgbClr val="FF0000"/>
                </a:solidFill>
              </a:rPr>
              <a:t>OF EXCELLENCE: </a:t>
            </a:r>
            <a:br>
              <a:rPr lang="en-US" sz="3200" dirty="0">
                <a:solidFill>
                  <a:srgbClr val="FF0000"/>
                </a:solidFill>
              </a:rPr>
            </a:br>
            <a:r>
              <a:rPr lang="en-US" sz="2400" dirty="0">
                <a:solidFill>
                  <a:schemeClr val="tx1">
                    <a:lumMod val="50000"/>
                    <a:lumOff val="50000"/>
                  </a:schemeClr>
                </a:solidFill>
              </a:rPr>
              <a:t>AT THE FOREFRONT OF CHILLER AND HEAT PUMP TECHNOLOGIES</a:t>
            </a:r>
            <a:endParaRPr lang="en-US" sz="3200" dirty="0">
              <a:solidFill>
                <a:schemeClr val="tx1">
                  <a:lumMod val="50000"/>
                  <a:lumOff val="50000"/>
                </a:schemeClr>
              </a:solidFill>
            </a:endParaRPr>
          </a:p>
        </p:txBody>
      </p:sp>
      <p:sp>
        <p:nvSpPr>
          <p:cNvPr id="15" name="Espace réservé du contenu 14"/>
          <p:cNvSpPr>
            <a:spLocks noGrp="1"/>
          </p:cNvSpPr>
          <p:nvPr>
            <p:ph sz="half" idx="2"/>
          </p:nvPr>
        </p:nvSpPr>
        <p:spPr>
          <a:xfrm>
            <a:off x="1058779" y="2242669"/>
            <a:ext cx="4624938" cy="2809355"/>
          </a:xfrm>
        </p:spPr>
        <p:txBody>
          <a:bodyPr>
            <a:noAutofit/>
          </a:bodyPr>
          <a:lstStyle/>
          <a:p>
            <a:pPr algn="just">
              <a:lnSpc>
                <a:spcPct val="100000"/>
              </a:lnSpc>
            </a:pPr>
            <a:r>
              <a:rPr lang="en-US" sz="1600" dirty="0" err="1">
                <a:solidFill>
                  <a:srgbClr val="000000"/>
                </a:solidFill>
              </a:rPr>
              <a:t>Montluel’s</a:t>
            </a:r>
            <a:r>
              <a:rPr lang="en-US" sz="1600" dirty="0">
                <a:solidFill>
                  <a:srgbClr val="000000"/>
                </a:solidFill>
              </a:rPr>
              <a:t> experts bring their specialist knowledge and engineering skills. Their aim is to offer our customers the best in chiller and heat pump innovation.</a:t>
            </a:r>
          </a:p>
          <a:p>
            <a:pPr algn="just">
              <a:lnSpc>
                <a:spcPct val="100000"/>
              </a:lnSpc>
            </a:pPr>
            <a:endParaRPr lang="fr-FR" sz="1600" dirty="0">
              <a:solidFill>
                <a:srgbClr val="000000"/>
              </a:solidFill>
              <a:highlight>
                <a:srgbClr val="FFFF00"/>
              </a:highlight>
            </a:endParaRPr>
          </a:p>
          <a:p>
            <a:pPr algn="just">
              <a:lnSpc>
                <a:spcPct val="100000"/>
              </a:lnSpc>
              <a:spcBef>
                <a:spcPts val="0"/>
              </a:spcBef>
            </a:pPr>
            <a:r>
              <a:rPr lang="en-US" sz="1600" b="1" dirty="0">
                <a:solidFill>
                  <a:srgbClr val="FF0000"/>
                </a:solidFill>
              </a:rPr>
              <a:t>Customisation</a:t>
            </a:r>
          </a:p>
          <a:p>
            <a:pPr algn="just">
              <a:lnSpc>
                <a:spcPct val="100000"/>
              </a:lnSpc>
              <a:spcBef>
                <a:spcPts val="0"/>
              </a:spcBef>
            </a:pPr>
            <a:r>
              <a:rPr lang="en-US" sz="1600" dirty="0">
                <a:solidFill>
                  <a:schemeClr val="tx1"/>
                </a:solidFill>
              </a:rPr>
              <a:t>The research and design center and laboratory has a dedicated customization team specializing in bespoke solutions to meet the chiller and heat pump needs of individual customers.</a:t>
            </a:r>
          </a:p>
          <a:p>
            <a:pPr algn="just">
              <a:lnSpc>
                <a:spcPct val="100000"/>
              </a:lnSpc>
              <a:spcBef>
                <a:spcPts val="0"/>
              </a:spcBef>
            </a:pPr>
            <a:endParaRPr lang="en-US" sz="1600" dirty="0">
              <a:solidFill>
                <a:schemeClr val="tx1"/>
              </a:solidFill>
            </a:endParaRPr>
          </a:p>
          <a:p>
            <a:pPr algn="just">
              <a:lnSpc>
                <a:spcPct val="100000"/>
              </a:lnSpc>
              <a:spcBef>
                <a:spcPts val="0"/>
              </a:spcBef>
            </a:pPr>
            <a:r>
              <a:rPr lang="en-US" sz="1600" b="1" dirty="0">
                <a:solidFill>
                  <a:srgbClr val="FF0000"/>
                </a:solidFill>
              </a:rPr>
              <a:t>Prototypes &amp; Tests</a:t>
            </a:r>
          </a:p>
          <a:p>
            <a:pPr algn="just">
              <a:lnSpc>
                <a:spcPct val="100000"/>
              </a:lnSpc>
              <a:spcBef>
                <a:spcPts val="0"/>
              </a:spcBef>
            </a:pPr>
            <a:r>
              <a:rPr lang="en-US" sz="1600" dirty="0">
                <a:solidFill>
                  <a:schemeClr val="tx1"/>
                </a:solidFill>
              </a:rPr>
              <a:t>The </a:t>
            </a:r>
            <a:r>
              <a:rPr lang="en-US" sz="1600" dirty="0" err="1">
                <a:solidFill>
                  <a:schemeClr val="tx1"/>
                </a:solidFill>
              </a:rPr>
              <a:t>Montluel</a:t>
            </a:r>
            <a:r>
              <a:rPr lang="en-US" sz="1600" dirty="0">
                <a:solidFill>
                  <a:schemeClr val="tx1"/>
                </a:solidFill>
              </a:rPr>
              <a:t> Center of Excellence carries out prototyping for internal development teams and testing for both internal teams and customers.</a:t>
            </a:r>
          </a:p>
        </p:txBody>
      </p:sp>
      <p:sp>
        <p:nvSpPr>
          <p:cNvPr id="10" name="Espace réservé de la date 3">
            <a:extLst>
              <a:ext uri="{FF2B5EF4-FFF2-40B4-BE49-F238E27FC236}">
                <a16:creationId xmlns:a16="http://schemas.microsoft.com/office/drawing/2014/main" id="{D1840122-931A-4773-9196-0B21CB539B77}"/>
              </a:ext>
            </a:extLst>
          </p:cNvPr>
          <p:cNvSpPr>
            <a:spLocks noGrp="1"/>
          </p:cNvSpPr>
          <p:nvPr>
            <p:ph type="dt" sz="half" idx="10"/>
          </p:nvPr>
        </p:nvSpPr>
        <p:spPr/>
        <p:txBody>
          <a:bodyPr/>
          <a:lstStyle>
            <a:lvl1pPr>
              <a:defRPr>
                <a:solidFill>
                  <a:schemeClr val="bg1"/>
                </a:solidFill>
              </a:defRPr>
            </a:lvl1pPr>
          </a:lstStyle>
          <a:p>
            <a:fld id="{DED22B42-FEF7-44D0-A65D-570252C1C48E}" type="datetime1">
              <a:rPr lang="fr-FR" smtClean="0">
                <a:solidFill>
                  <a:schemeClr val="tx2"/>
                </a:solidFill>
              </a:rPr>
              <a:t>10/07/2023</a:t>
            </a:fld>
            <a:endParaRPr lang="fr-FR" dirty="0">
              <a:solidFill>
                <a:schemeClr val="tx2"/>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6</a:t>
            </a:fld>
            <a:endParaRPr lang="fr-FR"/>
          </a:p>
        </p:txBody>
      </p:sp>
      <p:sp>
        <p:nvSpPr>
          <p:cNvPr id="11" name="Espace réservé du pied de page 7">
            <a:extLst>
              <a:ext uri="{FF2B5EF4-FFF2-40B4-BE49-F238E27FC236}">
                <a16:creationId xmlns:a16="http://schemas.microsoft.com/office/drawing/2014/main" id="{24EB95CC-BE93-44FA-A4C3-E1446C6C19F8}"/>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Tree>
    <p:extLst>
      <p:ext uri="{BB962C8B-B14F-4D97-AF65-F5344CB8AC3E}">
        <p14:creationId xmlns:p14="http://schemas.microsoft.com/office/powerpoint/2010/main" val="50111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pPr marL="0" indent="0">
              <a:buNone/>
            </a:pPr>
            <a:r>
              <a:rPr lang="en-US" dirty="0"/>
              <a:t>energy efficient and flexible HEATING AND COOLING SOLUTIONS</a:t>
            </a:r>
            <a:endParaRPr lang="fr-FR" dirty="0"/>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7</a:t>
            </a:fld>
            <a:endParaRPr lang="fr-FR" dirty="0"/>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err="1"/>
              <a:t>PowerCIAT</a:t>
            </a:r>
            <a:r>
              <a:rPr lang="fr-FR" dirty="0"/>
              <a:t> &amp; </a:t>
            </a:r>
            <a:r>
              <a:rPr lang="fr-FR" dirty="0" err="1"/>
              <a:t>HydrociaT</a:t>
            </a:r>
            <a:endParaRPr lang="fr-FR" dirty="0"/>
          </a:p>
        </p:txBody>
      </p:sp>
      <p:pic>
        <p:nvPicPr>
          <p:cNvPr id="6" name="Image 5">
            <a:extLst>
              <a:ext uri="{FF2B5EF4-FFF2-40B4-BE49-F238E27FC236}">
                <a16:creationId xmlns:a16="http://schemas.microsoft.com/office/drawing/2014/main" id="{4243339F-4190-4086-858F-AE095665BBA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511207"/>
            <a:ext cx="12192000" cy="1431200"/>
          </a:xfrm>
          <a:prstGeom prst="rect">
            <a:avLst/>
          </a:prstGeom>
        </p:spPr>
      </p:pic>
    </p:spTree>
    <p:extLst>
      <p:ext uri="{BB962C8B-B14F-4D97-AF65-F5344CB8AC3E}">
        <p14:creationId xmlns:p14="http://schemas.microsoft.com/office/powerpoint/2010/main" val="50947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a:extLst>
              <a:ext uri="{FF2B5EF4-FFF2-40B4-BE49-F238E27FC236}">
                <a16:creationId xmlns:a16="http://schemas.microsoft.com/office/drawing/2014/main" id="{52657B88-38C5-4C02-AA79-05509FF3DA3E}"/>
              </a:ext>
            </a:extLst>
          </p:cNvPr>
          <p:cNvSpPr txBox="1"/>
          <p:nvPr/>
        </p:nvSpPr>
        <p:spPr>
          <a:xfrm>
            <a:off x="1054056" y="1253905"/>
            <a:ext cx="4648912" cy="4538850"/>
          </a:xfrm>
          <a:prstGeom prst="rect">
            <a:avLst/>
          </a:prstGeom>
          <a:solidFill>
            <a:srgbClr val="E6E6E6"/>
          </a:solidFill>
          <a:effectLst>
            <a:outerShdw blurRad="50800" dist="38100" dir="5400000" algn="t" rotWithShape="0">
              <a:prstClr val="black">
                <a:alpha val="40000"/>
              </a:prstClr>
            </a:outerShdw>
          </a:effectLst>
        </p:spPr>
        <p:txBody>
          <a:bodyPr wrap="square" rtlCol="0">
            <a:spAutoFit/>
          </a:bodyPr>
          <a:lstStyle/>
          <a:p>
            <a:pPr algn="ctr"/>
            <a:endParaRPr lang="en-US" sz="700" b="1" cap="all" dirty="0">
              <a:solidFill>
                <a:srgbClr val="000000"/>
              </a:solidFill>
            </a:endParaRPr>
          </a:p>
        </p:txBody>
      </p:sp>
      <p:sp>
        <p:nvSpPr>
          <p:cNvPr id="19" name="ZoneTexte 18">
            <a:extLst>
              <a:ext uri="{FF2B5EF4-FFF2-40B4-BE49-F238E27FC236}">
                <a16:creationId xmlns:a16="http://schemas.microsoft.com/office/drawing/2014/main" id="{12A6CA5C-E6CF-4499-B85D-2A7D6F68F8AA}"/>
              </a:ext>
            </a:extLst>
          </p:cNvPr>
          <p:cNvSpPr txBox="1"/>
          <p:nvPr/>
        </p:nvSpPr>
        <p:spPr>
          <a:xfrm>
            <a:off x="6074986" y="1253905"/>
            <a:ext cx="4648912" cy="4538850"/>
          </a:xfrm>
          <a:prstGeom prst="rect">
            <a:avLst/>
          </a:prstGeom>
          <a:solidFill>
            <a:srgbClr val="E6E6E6"/>
          </a:solidFill>
          <a:effectLst>
            <a:outerShdw blurRad="50800" dist="38100" dir="5400000" algn="t" rotWithShape="0">
              <a:prstClr val="black">
                <a:alpha val="40000"/>
              </a:prstClr>
            </a:outerShdw>
          </a:effectLst>
        </p:spPr>
        <p:txBody>
          <a:bodyPr wrap="square" rtlCol="0">
            <a:spAutoFit/>
          </a:bodyPr>
          <a:lstStyle/>
          <a:p>
            <a:pPr algn="ctr"/>
            <a:endParaRPr lang="en-US" sz="700" b="1" cap="all" dirty="0">
              <a:solidFill>
                <a:srgbClr val="000000"/>
              </a:solidFill>
            </a:endParaRPr>
          </a:p>
        </p:txBody>
      </p:sp>
      <p:sp>
        <p:nvSpPr>
          <p:cNvPr id="4" name="Espace réservé du contenu 3">
            <a:extLst>
              <a:ext uri="{FF2B5EF4-FFF2-40B4-BE49-F238E27FC236}">
                <a16:creationId xmlns:a16="http://schemas.microsoft.com/office/drawing/2014/main" id="{D3F0DD8F-5852-4D9E-8587-7DD3D2AC89E8}"/>
              </a:ext>
            </a:extLst>
          </p:cNvPr>
          <p:cNvSpPr>
            <a:spLocks noGrp="1"/>
          </p:cNvSpPr>
          <p:nvPr>
            <p:ph sz="half" idx="2"/>
          </p:nvPr>
        </p:nvSpPr>
        <p:spPr>
          <a:xfrm>
            <a:off x="1189089" y="1411737"/>
            <a:ext cx="3392116" cy="365125"/>
          </a:xfrm>
          <a:prstGeom prst="rect">
            <a:avLst/>
          </a:prstGeom>
        </p:spPr>
        <p:txBody>
          <a:bodyPr>
            <a:noAutofit/>
          </a:bodyPr>
          <a:lstStyle/>
          <a:p>
            <a:r>
              <a:rPr lang="fr-FR" sz="2800" dirty="0"/>
              <a:t>POWERCIAT</a:t>
            </a: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a:prstGeom prst="ellipse">
            <a:avLst/>
          </a:prstGeom>
        </p:spPr>
        <p:txBody>
          <a:bodyPr/>
          <a:lstStyle/>
          <a:p>
            <a:fld id="{391C56C8-480A-4BEA-BD3F-551A9BCB35B7}" type="slidenum">
              <a:rPr lang="fr-FR" smtClean="0"/>
              <a:pPr/>
              <a:t>8</a:t>
            </a:fld>
            <a:endParaRPr lang="fr-FR"/>
          </a:p>
        </p:txBody>
      </p:sp>
      <p:sp>
        <p:nvSpPr>
          <p:cNvPr id="11" name="Espace réservé du contenu 3">
            <a:extLst>
              <a:ext uri="{FF2B5EF4-FFF2-40B4-BE49-F238E27FC236}">
                <a16:creationId xmlns:a16="http://schemas.microsoft.com/office/drawing/2014/main" id="{81CE2A96-E1CB-4CDB-B5FB-805790C3C681}"/>
              </a:ext>
            </a:extLst>
          </p:cNvPr>
          <p:cNvSpPr txBox="1">
            <a:spLocks/>
          </p:cNvSpPr>
          <p:nvPr/>
        </p:nvSpPr>
        <p:spPr bwMode="gray">
          <a:xfrm>
            <a:off x="1189089" y="2031618"/>
            <a:ext cx="4374915" cy="1992892"/>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Tx/>
              <a:buNone/>
              <a:defRPr lang="fr-FR" sz="1600" b="1" kern="1200" dirty="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lang="fr-FR" sz="1400" kern="1200" dirty="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lang="fr-FR" sz="1200" kern="1200" dirty="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lang="fr-FR" sz="1000" kern="1200" dirty="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lang="fr-FR" sz="9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just">
              <a:lnSpc>
                <a:spcPct val="100000"/>
              </a:lnSpc>
            </a:pPr>
            <a:r>
              <a:rPr lang="en-US" sz="1600" dirty="0"/>
              <a:t>The </a:t>
            </a:r>
            <a:r>
              <a:rPr lang="en-US" sz="1600" dirty="0" err="1"/>
              <a:t>Powerciat</a:t>
            </a:r>
            <a:r>
              <a:rPr lang="en-US" sz="1600" dirty="0"/>
              <a:t> </a:t>
            </a:r>
            <a:r>
              <a:rPr lang="en-US" sz="1600" b="1" dirty="0"/>
              <a:t>air-cooled screw chiller range </a:t>
            </a:r>
            <a:r>
              <a:rPr lang="en-US" sz="1600" dirty="0"/>
              <a:t>complies with the latest Ecodesign regulations, addressing environmental concerns and </a:t>
            </a:r>
            <a:r>
              <a:rPr lang="en-US" sz="1600" b="1" dirty="0"/>
              <a:t>offering increased performance</a:t>
            </a:r>
            <a:r>
              <a:rPr lang="en-US" sz="1600" dirty="0"/>
              <a:t> to better meet customer needs. Choose between the </a:t>
            </a:r>
            <a:r>
              <a:rPr lang="en-US" sz="1600" dirty="0" err="1"/>
              <a:t>Powerciat</a:t>
            </a:r>
            <a:r>
              <a:rPr lang="en-US" sz="1600" dirty="0"/>
              <a:t> Standard, High-Efficiency and Premium versions and four acoustic levels for noise-sensitive applications.</a:t>
            </a:r>
          </a:p>
        </p:txBody>
      </p:sp>
      <p:sp>
        <p:nvSpPr>
          <p:cNvPr id="13" name="Espace réservé de la date 3">
            <a:extLst>
              <a:ext uri="{FF2B5EF4-FFF2-40B4-BE49-F238E27FC236}">
                <a16:creationId xmlns:a16="http://schemas.microsoft.com/office/drawing/2014/main" id="{F4AF4C79-7174-4F1A-B0B7-D6E26769FFBB}"/>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14" name="Espace réservé du pied de page 7">
            <a:extLst>
              <a:ext uri="{FF2B5EF4-FFF2-40B4-BE49-F238E27FC236}">
                <a16:creationId xmlns:a16="http://schemas.microsoft.com/office/drawing/2014/main" id="{1BE7D751-8D3A-47D7-853E-94B78D77405B}"/>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10" name="Picture 12">
            <a:extLst>
              <a:ext uri="{FF2B5EF4-FFF2-40B4-BE49-F238E27FC236}">
                <a16:creationId xmlns:a16="http://schemas.microsoft.com/office/drawing/2014/main" id="{BC5F32A1-DF21-4E71-8AE0-134EAC6A986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880560" y="4045478"/>
            <a:ext cx="2479546" cy="1513489"/>
          </a:xfrm>
          <a:prstGeom prst="rect">
            <a:avLst/>
          </a:prstGeom>
        </p:spPr>
      </p:pic>
      <p:sp>
        <p:nvSpPr>
          <p:cNvPr id="12" name="Espace réservé du contenu 3">
            <a:extLst>
              <a:ext uri="{FF2B5EF4-FFF2-40B4-BE49-F238E27FC236}">
                <a16:creationId xmlns:a16="http://schemas.microsoft.com/office/drawing/2014/main" id="{549322F8-5DD2-42AD-9451-0E9FD848C177}"/>
              </a:ext>
            </a:extLst>
          </p:cNvPr>
          <p:cNvSpPr txBox="1">
            <a:spLocks/>
          </p:cNvSpPr>
          <p:nvPr/>
        </p:nvSpPr>
        <p:spPr bwMode="gray">
          <a:xfrm>
            <a:off x="6096000" y="1403748"/>
            <a:ext cx="3300663" cy="477222"/>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Tx/>
              <a:buNone/>
              <a:defRPr lang="fr-FR" sz="1600" b="1" kern="1200" dirty="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lang="fr-FR" sz="1400" kern="1200" dirty="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lang="fr-FR" sz="1200" kern="1200" dirty="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lang="fr-FR" sz="1000" kern="1200" dirty="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lang="fr-FR" sz="9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800" dirty="0"/>
              <a:t>HYDROCIAT</a:t>
            </a:r>
          </a:p>
        </p:txBody>
      </p:sp>
      <p:sp>
        <p:nvSpPr>
          <p:cNvPr id="15" name="Espace réservé du contenu 3">
            <a:extLst>
              <a:ext uri="{FF2B5EF4-FFF2-40B4-BE49-F238E27FC236}">
                <a16:creationId xmlns:a16="http://schemas.microsoft.com/office/drawing/2014/main" id="{A540144A-8666-473A-9858-07B5E9C9ED24}"/>
              </a:ext>
            </a:extLst>
          </p:cNvPr>
          <p:cNvSpPr txBox="1">
            <a:spLocks/>
          </p:cNvSpPr>
          <p:nvPr/>
        </p:nvSpPr>
        <p:spPr bwMode="gray">
          <a:xfrm>
            <a:off x="6206257" y="2064212"/>
            <a:ext cx="4369501" cy="1324828"/>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Tx/>
              <a:buNone/>
              <a:defRPr lang="fr-FR" sz="1600" b="1" kern="1200" dirty="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lang="fr-FR" sz="1400" kern="1200" dirty="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lang="fr-FR" sz="1200" kern="1200" dirty="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lang="fr-FR" sz="1000" kern="1200" dirty="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lang="fr-FR" sz="9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just">
              <a:lnSpc>
                <a:spcPct val="100000"/>
              </a:lnSpc>
            </a:pPr>
            <a:r>
              <a:rPr lang="en-US" sz="1600" dirty="0"/>
              <a:t>The </a:t>
            </a:r>
            <a:r>
              <a:rPr lang="en-US" sz="1600" dirty="0" err="1"/>
              <a:t>Hydrociat</a:t>
            </a:r>
            <a:r>
              <a:rPr lang="en-US" sz="1600" dirty="0"/>
              <a:t> </a:t>
            </a:r>
            <a:r>
              <a:rPr lang="en-US" sz="1600" b="1" dirty="0"/>
              <a:t>water-cooled screw chiller range </a:t>
            </a:r>
            <a:r>
              <a:rPr lang="en-US" sz="1600" dirty="0"/>
              <a:t>is designed to </a:t>
            </a:r>
            <a:r>
              <a:rPr lang="en-US" sz="1600" b="1" dirty="0"/>
              <a:t>meet a broad range of heating and cooling requirements</a:t>
            </a:r>
            <a:r>
              <a:rPr lang="en-US" sz="1600" dirty="0"/>
              <a:t>, while </a:t>
            </a:r>
            <a:r>
              <a:rPr lang="en-US" sz="1600" b="1" dirty="0"/>
              <a:t>ensuring easy installation</a:t>
            </a:r>
            <a:r>
              <a:rPr lang="en-US" sz="1600" dirty="0"/>
              <a:t> and </a:t>
            </a:r>
            <a:r>
              <a:rPr lang="en-US" sz="1600" b="1" dirty="0"/>
              <a:t>commissioning</a:t>
            </a:r>
            <a:r>
              <a:rPr lang="en-US" sz="1600" dirty="0"/>
              <a:t>, and </a:t>
            </a:r>
            <a:r>
              <a:rPr lang="en-US" sz="1600" b="1" dirty="0"/>
              <a:t>offering</a:t>
            </a:r>
            <a:r>
              <a:rPr lang="en-US" sz="1600" dirty="0"/>
              <a:t> excellent </a:t>
            </a:r>
            <a:r>
              <a:rPr lang="en-US" sz="1600" b="1" dirty="0"/>
              <a:t>energy efficiency</a:t>
            </a:r>
            <a:r>
              <a:rPr lang="en-US" sz="1600" dirty="0"/>
              <a:t>.</a:t>
            </a:r>
            <a:endParaRPr lang="en-US" sz="1600" dirty="0">
              <a:highlight>
                <a:srgbClr val="FFFF00"/>
              </a:highlight>
            </a:endParaRPr>
          </a:p>
        </p:txBody>
      </p:sp>
      <p:pic>
        <p:nvPicPr>
          <p:cNvPr id="16" name="Picture 2">
            <a:extLst>
              <a:ext uri="{FF2B5EF4-FFF2-40B4-BE49-F238E27FC236}">
                <a16:creationId xmlns:a16="http://schemas.microsoft.com/office/drawing/2014/main" id="{207B3CCE-1220-4DDD-BE7C-F81AA8D60DE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97901" y="4131226"/>
            <a:ext cx="1783757" cy="129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C8CA84DA-A130-43A6-BCAA-BAD47FD30EEA}"/>
              </a:ext>
            </a:extLst>
          </p:cNvPr>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17967" b="2231"/>
          <a:stretch/>
        </p:blipFill>
        <p:spPr bwMode="auto">
          <a:xfrm>
            <a:off x="7011517" y="4118840"/>
            <a:ext cx="1494840" cy="1324828"/>
          </a:xfrm>
          <a:prstGeom prst="rect">
            <a:avLst/>
          </a:prstGeom>
          <a:noFill/>
          <a:ln>
            <a:noFill/>
          </a:ln>
        </p:spPr>
      </p:pic>
      <p:pic>
        <p:nvPicPr>
          <p:cNvPr id="7" name="Image 6">
            <a:extLst>
              <a:ext uri="{FF2B5EF4-FFF2-40B4-BE49-F238E27FC236}">
                <a16:creationId xmlns:a16="http://schemas.microsoft.com/office/drawing/2014/main" id="{67691EA2-D53F-4479-92FE-809AB08F48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7414" y="4315876"/>
            <a:ext cx="1352389" cy="1352389"/>
          </a:xfrm>
          <a:prstGeom prst="rect">
            <a:avLst/>
          </a:prstGeom>
        </p:spPr>
      </p:pic>
      <p:pic>
        <p:nvPicPr>
          <p:cNvPr id="25" name="Image 24" descr="Une image contenant vert, signe, dessin&#10;&#10;Description générée automatiquement">
            <a:extLst>
              <a:ext uri="{FF2B5EF4-FFF2-40B4-BE49-F238E27FC236}">
                <a16:creationId xmlns:a16="http://schemas.microsoft.com/office/drawing/2014/main" id="{397E2D10-99ED-4CA1-84A1-E962512F9CD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510052" y="5975997"/>
            <a:ext cx="1213846" cy="419368"/>
          </a:xfrm>
          <a:prstGeom prst="rect">
            <a:avLst/>
          </a:prstGeom>
        </p:spPr>
      </p:pic>
    </p:spTree>
    <p:extLst>
      <p:ext uri="{BB962C8B-B14F-4D97-AF65-F5344CB8AC3E}">
        <p14:creationId xmlns:p14="http://schemas.microsoft.com/office/powerpoint/2010/main" val="799334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a:extLst>
              <a:ext uri="{FF2B5EF4-FFF2-40B4-BE49-F238E27FC236}">
                <a16:creationId xmlns:a16="http://schemas.microsoft.com/office/drawing/2014/main" id="{FC28F03C-93BB-4117-8CDA-BE8430F6CEE0}"/>
              </a:ext>
            </a:extLst>
          </p:cNvPr>
          <p:cNvPicPr>
            <a:picLocks noChangeAspect="1"/>
          </p:cNvPicPr>
          <p:nvPr/>
        </p:nvPicPr>
        <p:blipFill rotWithShape="1">
          <a:blip r:embed="rId2"/>
          <a:srcRect t="-94"/>
          <a:stretch/>
        </p:blipFill>
        <p:spPr>
          <a:xfrm>
            <a:off x="2812211" y="821274"/>
            <a:ext cx="6795813" cy="5723399"/>
          </a:xfrm>
          <a:prstGeom prst="rect">
            <a:avLst/>
          </a:prstGeom>
        </p:spPr>
      </p:pic>
      <p:sp>
        <p:nvSpPr>
          <p:cNvPr id="2" name="Marcador de número de diapositiva 1"/>
          <p:cNvSpPr>
            <a:spLocks noGrp="1"/>
          </p:cNvSpPr>
          <p:nvPr>
            <p:ph type="sldNum" sz="quarter" idx="12"/>
          </p:nvPr>
        </p:nvSpPr>
        <p:spPr/>
        <p:txBody>
          <a:bodyPr/>
          <a:lstStyle/>
          <a:p>
            <a:fld id="{391C56C8-480A-4BEA-BD3F-551A9BCB35B7}" type="slidenum">
              <a:rPr lang="fr-FR" smtClean="0"/>
              <a:t>9</a:t>
            </a:fld>
            <a:endParaRPr lang="fr-FR" dirty="0"/>
          </a:p>
        </p:txBody>
      </p:sp>
      <p:sp>
        <p:nvSpPr>
          <p:cNvPr id="24" name="Titre 5">
            <a:extLst>
              <a:ext uri="{FF2B5EF4-FFF2-40B4-BE49-F238E27FC236}">
                <a16:creationId xmlns:a16="http://schemas.microsoft.com/office/drawing/2014/main" id="{2C55A0C2-0D0E-4252-B95F-0E71DD8DC432}"/>
              </a:ext>
            </a:extLst>
          </p:cNvPr>
          <p:cNvSpPr txBox="1">
            <a:spLocks/>
          </p:cNvSpPr>
          <p:nvPr/>
        </p:nvSpPr>
        <p:spPr>
          <a:xfrm>
            <a:off x="822782" y="922752"/>
            <a:ext cx="10863864" cy="249238"/>
          </a:xfrm>
          <a:prstGeom prst="rect">
            <a:avLst/>
          </a:prstGeom>
        </p:spPr>
        <p:txBody>
          <a:bodyPr/>
          <a:lstStyle>
            <a:lvl1pPr algn="l" defTabSz="914400" rtl="0" eaLnBrk="1" latinLnBrk="0" hangingPunct="1">
              <a:lnSpc>
                <a:spcPct val="90000"/>
              </a:lnSpc>
              <a:spcBef>
                <a:spcPct val="0"/>
              </a:spcBef>
              <a:buNone/>
              <a:defRPr sz="3200" b="1" kern="1200" cap="all" baseline="0">
                <a:solidFill>
                  <a:srgbClr val="FF0000"/>
                </a:solidFill>
                <a:latin typeface="+mj-lt"/>
                <a:ea typeface="+mj-ea"/>
                <a:cs typeface="+mj-cs"/>
              </a:defRPr>
            </a:lvl1pPr>
          </a:lstStyle>
          <a:p>
            <a:r>
              <a:rPr lang="fr-FR" dirty="0"/>
              <a:t>GLOBAL SYSTEM PROVIDER</a:t>
            </a:r>
          </a:p>
        </p:txBody>
      </p:sp>
      <p:sp>
        <p:nvSpPr>
          <p:cNvPr id="29" name="Espace réservé de la date 3">
            <a:extLst>
              <a:ext uri="{FF2B5EF4-FFF2-40B4-BE49-F238E27FC236}">
                <a16:creationId xmlns:a16="http://schemas.microsoft.com/office/drawing/2014/main" id="{0153A78E-0954-43F4-8DC7-50E8EB08FAF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30" name="Espace réservé du pied de page 7">
            <a:extLst>
              <a:ext uri="{FF2B5EF4-FFF2-40B4-BE49-F238E27FC236}">
                <a16:creationId xmlns:a16="http://schemas.microsoft.com/office/drawing/2014/main" id="{3D1C261C-FF80-473B-9691-04F4BBC2F7A2}"/>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
        <p:nvSpPr>
          <p:cNvPr id="3" name="Rectangle 2">
            <a:extLst>
              <a:ext uri="{FF2B5EF4-FFF2-40B4-BE49-F238E27FC236}">
                <a16:creationId xmlns:a16="http://schemas.microsoft.com/office/drawing/2014/main" id="{95F6C678-65E6-99B6-CBF1-3CDC524E585C}"/>
              </a:ext>
            </a:extLst>
          </p:cNvPr>
          <p:cNvSpPr/>
          <p:nvPr/>
        </p:nvSpPr>
        <p:spPr>
          <a:xfrm>
            <a:off x="8123612" y="1050794"/>
            <a:ext cx="1301311" cy="311281"/>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99B9BDD3-6D49-3B31-AC98-794B7BDEFA4A}"/>
              </a:ext>
            </a:extLst>
          </p:cNvPr>
          <p:cNvSpPr/>
          <p:nvPr/>
        </p:nvSpPr>
        <p:spPr>
          <a:xfrm>
            <a:off x="8477152" y="1459706"/>
            <a:ext cx="616047" cy="321754"/>
          </a:xfrm>
          <a:prstGeom prst="rect">
            <a:avLst/>
          </a:prstGeom>
          <a:solidFill>
            <a:srgbClr val="2F3030"/>
          </a:solidFill>
          <a:ln>
            <a:solidFill>
              <a:srgbClr val="2F3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Picture 1">
            <a:extLst>
              <a:ext uri="{FF2B5EF4-FFF2-40B4-BE49-F238E27FC236}">
                <a16:creationId xmlns:a16="http://schemas.microsoft.com/office/drawing/2014/main" id="{E5FD58EC-5F6E-FEF9-2A74-E191F9B2CC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1636" y="1497203"/>
            <a:ext cx="713952" cy="25615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Police, Graphique, texte, capture d’écran&#10;&#10;Description générée automatiquement">
            <a:extLst>
              <a:ext uri="{FF2B5EF4-FFF2-40B4-BE49-F238E27FC236}">
                <a16:creationId xmlns:a16="http://schemas.microsoft.com/office/drawing/2014/main" id="{9567020E-E49F-4DB1-8D19-70B2FA11B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9774" y="1122211"/>
            <a:ext cx="1301311" cy="248035"/>
          </a:xfrm>
          <a:prstGeom prst="rect">
            <a:avLst/>
          </a:prstGeom>
        </p:spPr>
      </p:pic>
    </p:spTree>
    <p:extLst>
      <p:ext uri="{BB962C8B-B14F-4D97-AF65-F5344CB8AC3E}">
        <p14:creationId xmlns:p14="http://schemas.microsoft.com/office/powerpoint/2010/main" val="524315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pPr marL="0" indent="0">
              <a:buNone/>
            </a:pPr>
            <a:r>
              <a:rPr lang="en-US" dirty="0">
                <a:solidFill>
                  <a:schemeClr val="bg1">
                    <a:lumMod val="50000"/>
                  </a:schemeClr>
                </a:solidFill>
              </a:rPr>
              <a:t>ENERGY EFFICIENT MULTI-PURPOSE COOLING</a:t>
            </a:r>
            <a:endParaRPr lang="fr-FR" dirty="0"/>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10</a:t>
            </a:fld>
            <a:endParaRPr lang="fr-FR" dirty="0"/>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err="1"/>
              <a:t>PowerCIAT</a:t>
            </a:r>
            <a:endParaRPr lang="fr-FR" dirty="0"/>
          </a:p>
        </p:txBody>
      </p:sp>
      <p:pic>
        <p:nvPicPr>
          <p:cNvPr id="6" name="Image 5">
            <a:extLst>
              <a:ext uri="{FF2B5EF4-FFF2-40B4-BE49-F238E27FC236}">
                <a16:creationId xmlns:a16="http://schemas.microsoft.com/office/drawing/2014/main" id="{4243339F-4190-4086-858F-AE095665BBA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511207"/>
            <a:ext cx="12192000" cy="1431200"/>
          </a:xfrm>
          <a:prstGeom prst="rect">
            <a:avLst/>
          </a:prstGeom>
        </p:spPr>
      </p:pic>
    </p:spTree>
    <p:extLst>
      <p:ext uri="{BB962C8B-B14F-4D97-AF65-F5344CB8AC3E}">
        <p14:creationId xmlns:p14="http://schemas.microsoft.com/office/powerpoint/2010/main" val="2180165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EA6A57C5-F90F-4DA8-B368-18A8CE9526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263" r="15386"/>
          <a:stretch/>
        </p:blipFill>
        <p:spPr>
          <a:xfrm>
            <a:off x="6063916" y="0"/>
            <a:ext cx="6208294" cy="6858000"/>
          </a:xfrm>
          <a:prstGeom prst="rect">
            <a:avLst/>
          </a:prstGeom>
        </p:spPr>
      </p:pic>
      <p:sp>
        <p:nvSpPr>
          <p:cNvPr id="2" name="Rectangle 1">
            <a:extLst>
              <a:ext uri="{FF2B5EF4-FFF2-40B4-BE49-F238E27FC236}">
                <a16:creationId xmlns:a16="http://schemas.microsoft.com/office/drawing/2014/main" id="{BE7EA3D6-2B6B-4DD4-ABCC-224D515C93F3}"/>
              </a:ext>
            </a:extLst>
          </p:cNvPr>
          <p:cNvSpPr/>
          <p:nvPr/>
        </p:nvSpPr>
        <p:spPr>
          <a:xfrm>
            <a:off x="1310555" y="2552127"/>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F666E5C7-53EB-43BD-9815-DAC2E204C789}"/>
              </a:ext>
            </a:extLst>
          </p:cNvPr>
          <p:cNvSpPr/>
          <p:nvPr/>
        </p:nvSpPr>
        <p:spPr>
          <a:xfrm>
            <a:off x="1310555" y="3126728"/>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9BE57D36-DD26-4463-8B3D-A176C1CD047C}"/>
              </a:ext>
            </a:extLst>
          </p:cNvPr>
          <p:cNvSpPr/>
          <p:nvPr/>
        </p:nvSpPr>
        <p:spPr>
          <a:xfrm>
            <a:off x="1310555" y="3692013"/>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a:ln>
            <a:solidFill>
              <a:schemeClr val="bg1"/>
            </a:solidFill>
          </a:ln>
        </p:spPr>
        <p:txBody>
          <a:bodyPr/>
          <a:lstStyle/>
          <a:p>
            <a:pPr algn="ctr"/>
            <a:fld id="{703D33BA-6F8E-4DE4-A584-A0A018AFF0E7}" type="slidenum">
              <a:rPr lang="fr-FR" smtClean="0">
                <a:solidFill>
                  <a:schemeClr val="bg1"/>
                </a:solidFill>
              </a:rPr>
              <a:pPr algn="ctr"/>
              <a:t>11</a:t>
            </a:fld>
            <a:endParaRPr lang="fr-FR" dirty="0">
              <a:solidFill>
                <a:schemeClr val="bg1"/>
              </a:solidFill>
            </a:endParaRPr>
          </a:p>
        </p:txBody>
      </p:sp>
      <p:sp>
        <p:nvSpPr>
          <p:cNvPr id="10" name="Titre 26">
            <a:extLst>
              <a:ext uri="{FF2B5EF4-FFF2-40B4-BE49-F238E27FC236}">
                <a16:creationId xmlns:a16="http://schemas.microsoft.com/office/drawing/2014/main" id="{0AF36F6F-B747-4BA2-84A8-D95E86F3EA0E}"/>
              </a:ext>
            </a:extLst>
          </p:cNvPr>
          <p:cNvSpPr>
            <a:spLocks noGrp="1"/>
          </p:cNvSpPr>
          <p:nvPr>
            <p:ph type="title"/>
          </p:nvPr>
        </p:nvSpPr>
        <p:spPr>
          <a:xfrm>
            <a:off x="166688" y="903618"/>
            <a:ext cx="5897228" cy="470568"/>
          </a:xfrm>
        </p:spPr>
        <p:txBody>
          <a:bodyPr/>
          <a:lstStyle/>
          <a:p>
            <a:pPr marL="0" indent="0">
              <a:buNone/>
            </a:pPr>
            <a:r>
              <a:rPr lang="fr-FR" dirty="0"/>
              <a:t>POWERCIAT</a:t>
            </a:r>
            <a:br>
              <a:rPr lang="fr-FR" dirty="0"/>
            </a:br>
            <a:r>
              <a:rPr lang="en-US" dirty="0">
                <a:solidFill>
                  <a:schemeClr val="bg1">
                    <a:lumMod val="50000"/>
                  </a:schemeClr>
                </a:solidFill>
              </a:rPr>
              <a:t>ENERGY EFFICIENT </a:t>
            </a:r>
            <a:br>
              <a:rPr lang="en-US" dirty="0">
                <a:solidFill>
                  <a:schemeClr val="bg1">
                    <a:lumMod val="50000"/>
                  </a:schemeClr>
                </a:solidFill>
              </a:rPr>
            </a:br>
            <a:r>
              <a:rPr lang="en-US" dirty="0">
                <a:solidFill>
                  <a:schemeClr val="bg1">
                    <a:lumMod val="50000"/>
                  </a:schemeClr>
                </a:solidFill>
              </a:rPr>
              <a:t>MULTI-PURPOSE COOLING </a:t>
            </a:r>
            <a:br>
              <a:rPr lang="en-US" dirty="0">
                <a:solidFill>
                  <a:schemeClr val="bg1">
                    <a:lumMod val="50000"/>
                  </a:schemeClr>
                </a:solidFill>
              </a:rPr>
            </a:br>
            <a:endParaRPr lang="fr-FR" dirty="0">
              <a:solidFill>
                <a:schemeClr val="bg2">
                  <a:lumMod val="50000"/>
                </a:schemeClr>
              </a:solidFill>
            </a:endParaRPr>
          </a:p>
        </p:txBody>
      </p:sp>
      <p:sp>
        <p:nvSpPr>
          <p:cNvPr id="9" name="ZoneTexte 8">
            <a:extLst>
              <a:ext uri="{FF2B5EF4-FFF2-40B4-BE49-F238E27FC236}">
                <a16:creationId xmlns:a16="http://schemas.microsoft.com/office/drawing/2014/main" id="{0CD80807-951B-43FB-B32C-BE568F0DC79E}"/>
              </a:ext>
            </a:extLst>
          </p:cNvPr>
          <p:cNvSpPr txBox="1"/>
          <p:nvPr/>
        </p:nvSpPr>
        <p:spPr>
          <a:xfrm>
            <a:off x="1307891" y="2668489"/>
            <a:ext cx="3407898" cy="265357"/>
          </a:xfrm>
          <a:prstGeom prst="rect">
            <a:avLst/>
          </a:prstGeom>
          <a:noFill/>
        </p:spPr>
        <p:txBody>
          <a:bodyPr wrap="square" rtlCol="0">
            <a:spAutoFit/>
          </a:bodyPr>
          <a:lstStyle/>
          <a:p>
            <a:pPr marL="625475"/>
            <a:r>
              <a:rPr lang="en-US" sz="1100" b="1" cap="all" dirty="0">
                <a:solidFill>
                  <a:srgbClr val="000000"/>
                </a:solidFill>
              </a:rPr>
              <a:t>High energy efficiency </a:t>
            </a:r>
            <a:endParaRPr lang="en-US" sz="600" b="1" cap="all" dirty="0">
              <a:solidFill>
                <a:srgbClr val="000000"/>
              </a:solidFill>
            </a:endParaRPr>
          </a:p>
        </p:txBody>
      </p:sp>
      <p:sp>
        <p:nvSpPr>
          <p:cNvPr id="17" name="ZoneTexte 16">
            <a:extLst>
              <a:ext uri="{FF2B5EF4-FFF2-40B4-BE49-F238E27FC236}">
                <a16:creationId xmlns:a16="http://schemas.microsoft.com/office/drawing/2014/main" id="{4CC52365-F7C6-4699-9A64-3079FCF1B4BF}"/>
              </a:ext>
            </a:extLst>
          </p:cNvPr>
          <p:cNvSpPr txBox="1"/>
          <p:nvPr/>
        </p:nvSpPr>
        <p:spPr>
          <a:xfrm>
            <a:off x="1307891" y="3217700"/>
            <a:ext cx="3152732" cy="384721"/>
          </a:xfrm>
          <a:prstGeom prst="rect">
            <a:avLst/>
          </a:prstGeom>
          <a:noFill/>
        </p:spPr>
        <p:txBody>
          <a:bodyPr wrap="square" rtlCol="0">
            <a:spAutoFit/>
          </a:bodyPr>
          <a:lstStyle/>
          <a:p>
            <a:pPr marL="625475"/>
            <a:r>
              <a:rPr lang="en-US" sz="1100" b="1" cap="all" dirty="0">
                <a:solidFill>
                  <a:srgbClr val="000000"/>
                </a:solidFill>
              </a:rPr>
              <a:t>ENERGY SAVINGS</a:t>
            </a:r>
          </a:p>
          <a:p>
            <a:pPr marL="625475"/>
            <a:endParaRPr lang="en-US" sz="800" b="1" cap="all" dirty="0">
              <a:solidFill>
                <a:srgbClr val="000000"/>
              </a:solidFill>
            </a:endParaRPr>
          </a:p>
        </p:txBody>
      </p:sp>
      <p:sp>
        <p:nvSpPr>
          <p:cNvPr id="23" name="ZoneTexte 22">
            <a:extLst>
              <a:ext uri="{FF2B5EF4-FFF2-40B4-BE49-F238E27FC236}">
                <a16:creationId xmlns:a16="http://schemas.microsoft.com/office/drawing/2014/main" id="{1EA83C25-3CF4-4911-9550-5391C7045693}"/>
              </a:ext>
            </a:extLst>
          </p:cNvPr>
          <p:cNvSpPr txBox="1"/>
          <p:nvPr/>
        </p:nvSpPr>
        <p:spPr>
          <a:xfrm>
            <a:off x="1307891" y="3771848"/>
            <a:ext cx="3169864" cy="369332"/>
          </a:xfrm>
          <a:prstGeom prst="rect">
            <a:avLst/>
          </a:prstGeom>
          <a:noFill/>
        </p:spPr>
        <p:txBody>
          <a:bodyPr wrap="square" rtlCol="0">
            <a:spAutoFit/>
          </a:bodyPr>
          <a:lstStyle/>
          <a:p>
            <a:pPr marL="625475"/>
            <a:r>
              <a:rPr lang="en-US" sz="1100" b="1" cap="all" dirty="0">
                <a:solidFill>
                  <a:srgbClr val="000000"/>
                </a:solidFill>
              </a:rPr>
              <a:t>Acoustic comfort</a:t>
            </a:r>
            <a:endParaRPr lang="en-US" sz="800" b="1" cap="all" dirty="0">
              <a:solidFill>
                <a:srgbClr val="000000"/>
              </a:solidFill>
            </a:endParaRPr>
          </a:p>
          <a:p>
            <a:pPr algn="ctr"/>
            <a:endParaRPr lang="en-US" sz="700" b="1" cap="all" dirty="0">
              <a:solidFill>
                <a:srgbClr val="000000"/>
              </a:solidFill>
            </a:endParaRPr>
          </a:p>
        </p:txBody>
      </p:sp>
      <p:pic>
        <p:nvPicPr>
          <p:cNvPr id="29" name="Image 28" descr="Une image contenant jeu, dessin&#10;&#10;Description générée automatiquement">
            <a:extLst>
              <a:ext uri="{FF2B5EF4-FFF2-40B4-BE49-F238E27FC236}">
                <a16:creationId xmlns:a16="http://schemas.microsoft.com/office/drawing/2014/main" id="{36116735-357C-40F2-B8D5-6AC92490981C}"/>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05306" y="3192184"/>
            <a:ext cx="395115" cy="358237"/>
          </a:xfrm>
          <a:prstGeom prst="rect">
            <a:avLst/>
          </a:prstGeom>
        </p:spPr>
      </p:pic>
      <p:sp>
        <p:nvSpPr>
          <p:cNvPr id="30" name="Espace réservé de la date 3">
            <a:extLst>
              <a:ext uri="{FF2B5EF4-FFF2-40B4-BE49-F238E27FC236}">
                <a16:creationId xmlns:a16="http://schemas.microsoft.com/office/drawing/2014/main" id="{2E275DEF-C907-4665-A8D5-7ABC2AC8928C}"/>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32" name="Espace réservé du pied de page 7">
            <a:extLst>
              <a:ext uri="{FF2B5EF4-FFF2-40B4-BE49-F238E27FC236}">
                <a16:creationId xmlns:a16="http://schemas.microsoft.com/office/drawing/2014/main" id="{6D673099-DA88-44EA-AA66-F2E2A09956E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11" name="Image 10">
            <a:extLst>
              <a:ext uri="{FF2B5EF4-FFF2-40B4-BE49-F238E27FC236}">
                <a16:creationId xmlns:a16="http://schemas.microsoft.com/office/drawing/2014/main" id="{B083DA00-A867-4666-86AD-5E30F42BCF06}"/>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33935" y="3802843"/>
            <a:ext cx="403620" cy="297109"/>
          </a:xfrm>
          <a:prstGeom prst="rect">
            <a:avLst/>
          </a:prstGeom>
        </p:spPr>
      </p:pic>
      <p:sp>
        <p:nvSpPr>
          <p:cNvPr id="19" name="Rectangle 18">
            <a:extLst>
              <a:ext uri="{FF2B5EF4-FFF2-40B4-BE49-F238E27FC236}">
                <a16:creationId xmlns:a16="http://schemas.microsoft.com/office/drawing/2014/main" id="{D04F808D-331D-4399-94ED-F12EAB06A6D9}"/>
              </a:ext>
            </a:extLst>
          </p:cNvPr>
          <p:cNvSpPr/>
          <p:nvPr/>
        </p:nvSpPr>
        <p:spPr>
          <a:xfrm>
            <a:off x="1310555" y="4257298"/>
            <a:ext cx="3072402"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1D97BFE1-41F4-4613-8891-107063564B32}"/>
              </a:ext>
            </a:extLst>
          </p:cNvPr>
          <p:cNvSpPr txBox="1"/>
          <p:nvPr/>
        </p:nvSpPr>
        <p:spPr>
          <a:xfrm>
            <a:off x="1307891" y="4348253"/>
            <a:ext cx="3169864" cy="369332"/>
          </a:xfrm>
          <a:prstGeom prst="rect">
            <a:avLst/>
          </a:prstGeom>
          <a:noFill/>
        </p:spPr>
        <p:txBody>
          <a:bodyPr wrap="square" rtlCol="0">
            <a:spAutoFit/>
          </a:bodyPr>
          <a:lstStyle/>
          <a:p>
            <a:pPr marL="625475"/>
            <a:r>
              <a:rPr lang="en-US" sz="1100" b="1" cap="all" dirty="0">
                <a:solidFill>
                  <a:srgbClr val="000000"/>
                </a:solidFill>
              </a:rPr>
              <a:t>Simplicity &amp; connectivity	</a:t>
            </a:r>
            <a:endParaRPr lang="en-US" sz="800" b="1" cap="all" dirty="0">
              <a:solidFill>
                <a:srgbClr val="000000"/>
              </a:solidFill>
            </a:endParaRPr>
          </a:p>
          <a:p>
            <a:pPr algn="ctr"/>
            <a:endParaRPr lang="en-US" sz="700" b="1" cap="all" dirty="0">
              <a:solidFill>
                <a:srgbClr val="000000"/>
              </a:solidFill>
            </a:endParaRPr>
          </a:p>
        </p:txBody>
      </p:sp>
      <p:pic>
        <p:nvPicPr>
          <p:cNvPr id="21" name="Image 20">
            <a:extLst>
              <a:ext uri="{FF2B5EF4-FFF2-40B4-BE49-F238E27FC236}">
                <a16:creationId xmlns:a16="http://schemas.microsoft.com/office/drawing/2014/main" id="{5089F599-985F-4381-90AA-FD543A2904E6}"/>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24405" y="2656683"/>
            <a:ext cx="376016" cy="306384"/>
          </a:xfrm>
          <a:prstGeom prst="rect">
            <a:avLst/>
          </a:prstGeom>
        </p:spPr>
      </p:pic>
      <p:pic>
        <p:nvPicPr>
          <p:cNvPr id="22" name="Image 21">
            <a:extLst>
              <a:ext uri="{FF2B5EF4-FFF2-40B4-BE49-F238E27FC236}">
                <a16:creationId xmlns:a16="http://schemas.microsoft.com/office/drawing/2014/main" id="{EDBA034A-0BF2-47AE-95C6-1C421EFA806F}"/>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71963" y="4362888"/>
            <a:ext cx="527567" cy="273554"/>
          </a:xfrm>
          <a:prstGeom prst="rect">
            <a:avLst/>
          </a:prstGeom>
        </p:spPr>
      </p:pic>
      <p:sp>
        <p:nvSpPr>
          <p:cNvPr id="26" name="Rectangle 25">
            <a:extLst>
              <a:ext uri="{FF2B5EF4-FFF2-40B4-BE49-F238E27FC236}">
                <a16:creationId xmlns:a16="http://schemas.microsoft.com/office/drawing/2014/main" id="{1AB30FAA-9783-4F3B-9058-444CF089428A}"/>
              </a:ext>
            </a:extLst>
          </p:cNvPr>
          <p:cNvSpPr/>
          <p:nvPr/>
        </p:nvSpPr>
        <p:spPr>
          <a:xfrm>
            <a:off x="1307891" y="4838282"/>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1AEEA1DC-ACA1-4F60-B18C-48F49FD1411F}"/>
              </a:ext>
            </a:extLst>
          </p:cNvPr>
          <p:cNvSpPr txBox="1"/>
          <p:nvPr/>
        </p:nvSpPr>
        <p:spPr>
          <a:xfrm>
            <a:off x="1307891" y="4932048"/>
            <a:ext cx="3169864" cy="369332"/>
          </a:xfrm>
          <a:prstGeom prst="rect">
            <a:avLst/>
          </a:prstGeom>
          <a:noFill/>
        </p:spPr>
        <p:txBody>
          <a:bodyPr wrap="square" rtlCol="0">
            <a:spAutoFit/>
          </a:bodyPr>
          <a:lstStyle/>
          <a:p>
            <a:pPr marL="625475"/>
            <a:r>
              <a:rPr lang="en-US" sz="1100" b="1" cap="all" dirty="0">
                <a:solidFill>
                  <a:srgbClr val="000000"/>
                </a:solidFill>
              </a:rPr>
              <a:t>Advanced system control</a:t>
            </a:r>
            <a:endParaRPr lang="en-US" sz="800" b="1" cap="all" dirty="0">
              <a:solidFill>
                <a:srgbClr val="000000"/>
              </a:solidFill>
            </a:endParaRPr>
          </a:p>
          <a:p>
            <a:pPr algn="ctr"/>
            <a:endParaRPr lang="en-US" sz="700" b="1" cap="all" dirty="0">
              <a:solidFill>
                <a:srgbClr val="000000"/>
              </a:solidFill>
            </a:endParaRPr>
          </a:p>
        </p:txBody>
      </p:sp>
      <p:pic>
        <p:nvPicPr>
          <p:cNvPr id="28" name="Graphique 27">
            <a:extLst>
              <a:ext uri="{FF2B5EF4-FFF2-40B4-BE49-F238E27FC236}">
                <a16:creationId xmlns:a16="http://schemas.microsoft.com/office/drawing/2014/main" id="{8BA38F86-1B09-4891-BA18-313A8059C65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41925" y="4909843"/>
            <a:ext cx="587641" cy="387842"/>
          </a:xfrm>
          <a:prstGeom prst="rect">
            <a:avLst/>
          </a:prstGeom>
        </p:spPr>
      </p:pic>
    </p:spTree>
    <p:extLst>
      <p:ext uri="{BB962C8B-B14F-4D97-AF65-F5344CB8AC3E}">
        <p14:creationId xmlns:p14="http://schemas.microsoft.com/office/powerpoint/2010/main" val="3852813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31800"/>
            <a:ext cx="10863864" cy="249238"/>
          </a:xfrm>
        </p:spPr>
        <p:txBody>
          <a:bodyPr/>
          <a:lstStyle/>
          <a:p>
            <a:pPr marL="0" indent="0">
              <a:buNone/>
            </a:pPr>
            <a:r>
              <a:rPr lang="fr-FR" dirty="0"/>
              <a:t>POWERCIAT</a:t>
            </a: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278832" y="2641694"/>
            <a:ext cx="9133068" cy="910966"/>
          </a:xfrm>
        </p:spPr>
        <p:txBody>
          <a:bodyPr>
            <a:normAutofit/>
          </a:bodyPr>
          <a:lstStyle/>
          <a:p>
            <a:pPr lvl="1" algn="just"/>
            <a:r>
              <a:rPr lang="en-US" sz="1600" b="1" dirty="0"/>
              <a:t>We strive to conform to your highest environmental commitments</a:t>
            </a:r>
            <a:r>
              <a:rPr lang="en-US" sz="1600" dirty="0"/>
              <a:t>. Starting in January 2021, new energy efficiency requirements will come into effect with the latest European Ecodesign regulations for chillers. We have concentrated our efforts on making our units more efficient and environmentally responsible to comply with these new regulations.</a:t>
            </a:r>
          </a:p>
          <a:p>
            <a:pPr lvl="1"/>
            <a:endParaRPr lang="en-US" sz="1600" dirty="0"/>
          </a:p>
          <a:p>
            <a:pPr lvl="1"/>
            <a:endParaRPr lang="en-US" sz="1600" dirty="0"/>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12</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92066" y="1506985"/>
            <a:ext cx="8014348" cy="1080000"/>
          </a:xfrm>
        </p:spPr>
        <p:txBody>
          <a:bodyPr anchor="ctr"/>
          <a:lstStyle/>
          <a:p>
            <a:pPr marL="0" indent="0">
              <a:spcBef>
                <a:spcPts val="0"/>
              </a:spcBef>
              <a:buNone/>
            </a:pPr>
            <a:r>
              <a:rPr lang="en-US" b="1" dirty="0"/>
              <a:t>High energy efficiency</a:t>
            </a:r>
          </a:p>
        </p:txBody>
      </p:sp>
      <p:pic>
        <p:nvPicPr>
          <p:cNvPr id="17"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13717" y="3940745"/>
            <a:ext cx="1798679" cy="165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a:extLst>
              <a:ext uri="{FF2B5EF4-FFF2-40B4-BE49-F238E27FC236}">
                <a16:creationId xmlns:a16="http://schemas.microsoft.com/office/drawing/2014/main" id="{3A78FE93-2DBD-41EA-B75E-2BE539D7DA93}"/>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24" name="Espace réservé de la date 3">
            <a:extLst>
              <a:ext uri="{FF2B5EF4-FFF2-40B4-BE49-F238E27FC236}">
                <a16:creationId xmlns:a16="http://schemas.microsoft.com/office/drawing/2014/main" id="{38EAEB67-99BC-48D6-BBB4-5033CC28879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5" name="Espace réservé du pied de page 7">
            <a:extLst>
              <a:ext uri="{FF2B5EF4-FFF2-40B4-BE49-F238E27FC236}">
                <a16:creationId xmlns:a16="http://schemas.microsoft.com/office/drawing/2014/main" id="{7AEF1F7E-C9BD-44A4-81FE-A0D7F1E5DDF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a:t>
            </a:r>
            <a:r>
              <a:rPr lang="fr-FR" dirty="0" err="1"/>
              <a:t>customer</a:t>
            </a:r>
            <a:r>
              <a:rPr lang="fr-FR" dirty="0"/>
              <a:t> presentation</a:t>
            </a:r>
          </a:p>
        </p:txBody>
      </p:sp>
      <p:sp>
        <p:nvSpPr>
          <p:cNvPr id="15" name="Ellipse 14">
            <a:extLst>
              <a:ext uri="{FF2B5EF4-FFF2-40B4-BE49-F238E27FC236}">
                <a16:creationId xmlns:a16="http://schemas.microsoft.com/office/drawing/2014/main" id="{13BF5202-B961-4459-8590-617D15E66775}"/>
              </a:ext>
            </a:extLst>
          </p:cNvPr>
          <p:cNvSpPr/>
          <p:nvPr/>
        </p:nvSpPr>
        <p:spPr>
          <a:xfrm>
            <a:off x="4399269" y="3987219"/>
            <a:ext cx="1411961" cy="1460459"/>
          </a:xfrm>
          <a:prstGeom prst="ellipse">
            <a:avLst/>
          </a:prstGeom>
          <a:solidFill>
            <a:srgbClr val="BABFD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solidFill>
                  <a:schemeClr val="bg1"/>
                </a:solidFill>
              </a:rPr>
              <a:t>SEER</a:t>
            </a:r>
          </a:p>
          <a:p>
            <a:pPr algn="ctr"/>
            <a:r>
              <a:rPr lang="en-US" sz="1600" b="1" dirty="0">
                <a:solidFill>
                  <a:schemeClr val="bg1"/>
                </a:solidFill>
              </a:rPr>
              <a:t>up to </a:t>
            </a:r>
            <a:r>
              <a:rPr lang="en-US" sz="2800" b="1" dirty="0">
                <a:solidFill>
                  <a:schemeClr val="bg1"/>
                </a:solidFill>
              </a:rPr>
              <a:t>4,62</a:t>
            </a:r>
            <a:endParaRPr lang="en-US" sz="1400" b="1" dirty="0">
              <a:solidFill>
                <a:schemeClr val="bg1"/>
              </a:solidFill>
            </a:endParaRPr>
          </a:p>
        </p:txBody>
      </p:sp>
      <p:sp>
        <p:nvSpPr>
          <p:cNvPr id="5" name="Rectangle 4">
            <a:extLst>
              <a:ext uri="{FF2B5EF4-FFF2-40B4-BE49-F238E27FC236}">
                <a16:creationId xmlns:a16="http://schemas.microsoft.com/office/drawing/2014/main" id="{D7C1CFC5-64EA-47C8-95F7-1AB6FA0EC8A7}"/>
              </a:ext>
            </a:extLst>
          </p:cNvPr>
          <p:cNvSpPr/>
          <p:nvPr/>
        </p:nvSpPr>
        <p:spPr>
          <a:xfrm>
            <a:off x="4236549" y="3649918"/>
            <a:ext cx="1864613" cy="276999"/>
          </a:xfrm>
          <a:prstGeom prst="rect">
            <a:avLst/>
          </a:prstGeom>
        </p:spPr>
        <p:txBody>
          <a:bodyPr wrap="none">
            <a:spAutoFit/>
          </a:bodyPr>
          <a:lstStyle/>
          <a:p>
            <a:r>
              <a:rPr lang="fr-FR" sz="1200" b="1" dirty="0"/>
              <a:t>High-</a:t>
            </a:r>
            <a:r>
              <a:rPr lang="fr-FR" sz="1200" b="1" dirty="0" err="1"/>
              <a:t>efficiency</a:t>
            </a:r>
            <a:r>
              <a:rPr lang="fr-FR" sz="1200" b="1" dirty="0"/>
              <a:t> version (HE)</a:t>
            </a:r>
          </a:p>
        </p:txBody>
      </p:sp>
      <p:sp>
        <p:nvSpPr>
          <p:cNvPr id="18" name="Ellipse 17">
            <a:extLst>
              <a:ext uri="{FF2B5EF4-FFF2-40B4-BE49-F238E27FC236}">
                <a16:creationId xmlns:a16="http://schemas.microsoft.com/office/drawing/2014/main" id="{E362DA64-C2A6-4C32-9A45-2F40C38812B1}"/>
              </a:ext>
            </a:extLst>
          </p:cNvPr>
          <p:cNvSpPr/>
          <p:nvPr/>
        </p:nvSpPr>
        <p:spPr>
          <a:xfrm>
            <a:off x="6171411" y="3987219"/>
            <a:ext cx="1411961" cy="1460459"/>
          </a:xfrm>
          <a:prstGeom prst="ellipse">
            <a:avLst/>
          </a:prstGeom>
          <a:solidFill>
            <a:srgbClr val="5F71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solidFill>
                  <a:schemeClr val="bg1"/>
                </a:solidFill>
              </a:rPr>
              <a:t>SEER</a:t>
            </a:r>
          </a:p>
          <a:p>
            <a:pPr algn="ctr"/>
            <a:r>
              <a:rPr lang="en-US" sz="1600" b="1" dirty="0">
                <a:solidFill>
                  <a:schemeClr val="bg1"/>
                </a:solidFill>
              </a:rPr>
              <a:t>up to </a:t>
            </a:r>
            <a:r>
              <a:rPr lang="en-US" sz="2800" b="1" dirty="0">
                <a:solidFill>
                  <a:schemeClr val="bg1"/>
                </a:solidFill>
              </a:rPr>
              <a:t>4,77</a:t>
            </a:r>
            <a:endParaRPr lang="en-US" sz="1400" b="1" dirty="0">
              <a:solidFill>
                <a:schemeClr val="bg1"/>
              </a:solidFill>
            </a:endParaRPr>
          </a:p>
        </p:txBody>
      </p:sp>
      <p:sp>
        <p:nvSpPr>
          <p:cNvPr id="9" name="Rectangle 8">
            <a:extLst>
              <a:ext uri="{FF2B5EF4-FFF2-40B4-BE49-F238E27FC236}">
                <a16:creationId xmlns:a16="http://schemas.microsoft.com/office/drawing/2014/main" id="{FF2CAC53-7BAB-46DB-99CF-644B041ACAB2}"/>
              </a:ext>
            </a:extLst>
          </p:cNvPr>
          <p:cNvSpPr/>
          <p:nvPr/>
        </p:nvSpPr>
        <p:spPr>
          <a:xfrm>
            <a:off x="6149467" y="3649917"/>
            <a:ext cx="1535998" cy="276999"/>
          </a:xfrm>
          <a:prstGeom prst="rect">
            <a:avLst/>
          </a:prstGeom>
        </p:spPr>
        <p:txBody>
          <a:bodyPr wrap="none">
            <a:spAutoFit/>
          </a:bodyPr>
          <a:lstStyle/>
          <a:p>
            <a:r>
              <a:rPr lang="fr-FR" sz="1200" b="1" dirty="0"/>
              <a:t>Premium version (XE) </a:t>
            </a:r>
          </a:p>
        </p:txBody>
      </p:sp>
      <p:pic>
        <p:nvPicPr>
          <p:cNvPr id="19" name="Image 18">
            <a:extLst>
              <a:ext uri="{FF2B5EF4-FFF2-40B4-BE49-F238E27FC236}">
                <a16:creationId xmlns:a16="http://schemas.microsoft.com/office/drawing/2014/main" id="{A31B0963-D54B-4903-87DE-3AC156B35857}"/>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22485" y="1664486"/>
            <a:ext cx="859562" cy="700384"/>
          </a:xfrm>
          <a:prstGeom prst="rect">
            <a:avLst/>
          </a:prstGeom>
        </p:spPr>
      </p:pic>
    </p:spTree>
    <p:extLst>
      <p:ext uri="{BB962C8B-B14F-4D97-AF65-F5344CB8AC3E}">
        <p14:creationId xmlns:p14="http://schemas.microsoft.com/office/powerpoint/2010/main" val="1190516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a:extLst>
              <a:ext uri="{FF2B5EF4-FFF2-40B4-BE49-F238E27FC236}">
                <a16:creationId xmlns:a16="http://schemas.microsoft.com/office/drawing/2014/main" id="{0A27C3F1-FF8F-4D23-80D0-C53A8D568C5D}"/>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27285"/>
            <a:ext cx="10863864" cy="249238"/>
          </a:xfrm>
        </p:spPr>
        <p:txBody>
          <a:bodyPr/>
          <a:lstStyle/>
          <a:p>
            <a:pPr marL="0" indent="0">
              <a:buNone/>
            </a:pPr>
            <a:r>
              <a:rPr lang="fr-FR" dirty="0"/>
              <a:t>POWERCIAT</a:t>
            </a: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278832" y="2645953"/>
            <a:ext cx="9589194" cy="1080000"/>
          </a:xfrm>
        </p:spPr>
        <p:txBody>
          <a:bodyPr>
            <a:normAutofit/>
          </a:bodyPr>
          <a:lstStyle/>
          <a:p>
            <a:r>
              <a:rPr lang="en-US" sz="1600" b="1" dirty="0">
                <a:solidFill>
                  <a:schemeClr val="tx1"/>
                </a:solidFill>
              </a:rPr>
              <a:t>We develop energy-efficient solutions that provide substantial savings. </a:t>
            </a:r>
            <a:r>
              <a:rPr lang="en-US" sz="1600" dirty="0" err="1">
                <a:solidFill>
                  <a:schemeClr val="tx1"/>
                </a:solidFill>
              </a:rPr>
              <a:t>Powerciat</a:t>
            </a:r>
            <a:r>
              <a:rPr lang="en-US" sz="1600" dirty="0">
                <a:solidFill>
                  <a:schemeClr val="tx1"/>
                </a:solidFill>
              </a:rPr>
              <a:t> units have been designed to reduce energy consumption with advanced features: variable ventilation, free-cooling, low-pressure drop filters and </a:t>
            </a:r>
            <a:r>
              <a:rPr lang="en-US" sz="1600" b="1" dirty="0">
                <a:solidFill>
                  <a:schemeClr val="tx1"/>
                </a:solidFill>
              </a:rPr>
              <a:t>energy recovery systems</a:t>
            </a:r>
            <a:r>
              <a:rPr lang="en-US" sz="1600" dirty="0">
                <a:solidFill>
                  <a:schemeClr val="tx1"/>
                </a:solidFill>
              </a:rPr>
              <a:t>.</a:t>
            </a:r>
            <a:r>
              <a:rPr lang="en-US" sz="1600" b="1" dirty="0">
                <a:solidFill>
                  <a:schemeClr val="tx1"/>
                </a:solidFill>
              </a:rPr>
              <a:t> </a:t>
            </a:r>
            <a:r>
              <a:rPr lang="en-US" sz="1600" dirty="0">
                <a:solidFill>
                  <a:schemeClr val="tx1"/>
                </a:solidFill>
              </a:rPr>
              <a:t>The heat recovery feature can even provide </a:t>
            </a:r>
            <a:r>
              <a:rPr lang="en-US" sz="1600" b="1" dirty="0">
                <a:solidFill>
                  <a:schemeClr val="tx1"/>
                </a:solidFill>
              </a:rPr>
              <a:t>hot water up to 65°C.</a:t>
            </a:r>
          </a:p>
          <a:p>
            <a:endParaRPr lang="en-US" sz="1600" b="1" dirty="0">
              <a:solidFill>
                <a:schemeClr val="tx1"/>
              </a:solidFill>
            </a:endParaRPr>
          </a:p>
          <a:p>
            <a:endParaRPr lang="en-US" sz="1600" dirty="0">
              <a:solidFill>
                <a:schemeClr val="tx1"/>
              </a:solidFill>
            </a:endParaRPr>
          </a:p>
          <a:p>
            <a:endParaRPr lang="en-US" sz="1600" dirty="0">
              <a:solidFill>
                <a:schemeClr val="tx1"/>
              </a:solidFill>
            </a:endParaRP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13</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66593" y="1503054"/>
            <a:ext cx="5457534" cy="1080000"/>
          </a:xfrm>
        </p:spPr>
        <p:txBody>
          <a:bodyPr anchor="ctr"/>
          <a:lstStyle/>
          <a:p>
            <a:pPr marL="0" indent="0">
              <a:buNone/>
            </a:pPr>
            <a:r>
              <a:rPr lang="fr-FR" b="1" dirty="0"/>
              <a:t>Energy </a:t>
            </a:r>
            <a:r>
              <a:rPr lang="fr-FR" b="1" dirty="0" err="1"/>
              <a:t>savings</a:t>
            </a:r>
            <a:endParaRPr lang="fr-FR" b="1" dirty="0"/>
          </a:p>
        </p:txBody>
      </p:sp>
      <p:pic>
        <p:nvPicPr>
          <p:cNvPr id="7" name="Image 6" descr="Une image contenant jeu, dessin&#10;&#10;Description générée automatiquement">
            <a:extLst>
              <a:ext uri="{FF2B5EF4-FFF2-40B4-BE49-F238E27FC236}">
                <a16:creationId xmlns:a16="http://schemas.microsoft.com/office/drawing/2014/main" id="{375011B9-3CCD-41C4-87E9-B13C50185785}"/>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68181" y="1679526"/>
            <a:ext cx="768170" cy="696474"/>
          </a:xfrm>
          <a:prstGeom prst="rect">
            <a:avLst/>
          </a:prstGeom>
        </p:spPr>
      </p:pic>
      <p:sp>
        <p:nvSpPr>
          <p:cNvPr id="17" name="Espace réservé de la date 3">
            <a:extLst>
              <a:ext uri="{FF2B5EF4-FFF2-40B4-BE49-F238E27FC236}">
                <a16:creationId xmlns:a16="http://schemas.microsoft.com/office/drawing/2014/main" id="{09627F7C-C51A-44E4-A100-6CA5E0834C5A}"/>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18" name="Espace réservé du pied de page 7">
            <a:extLst>
              <a:ext uri="{FF2B5EF4-FFF2-40B4-BE49-F238E27FC236}">
                <a16:creationId xmlns:a16="http://schemas.microsoft.com/office/drawing/2014/main" id="{49EEBDB8-7135-4AB0-B34B-788CE8BFFE58}"/>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15" name="Picture 6">
            <a:extLst>
              <a:ext uri="{FF2B5EF4-FFF2-40B4-BE49-F238E27FC236}">
                <a16:creationId xmlns:a16="http://schemas.microsoft.com/office/drawing/2014/main" id="{3187AE56-072C-463C-85DE-27ED2BCDCD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253" r="4556"/>
          <a:stretch/>
        </p:blipFill>
        <p:spPr>
          <a:xfrm>
            <a:off x="3086775" y="3827470"/>
            <a:ext cx="3541135" cy="2154989"/>
          </a:xfrm>
          <a:prstGeom prst="rect">
            <a:avLst/>
          </a:prstGeom>
        </p:spPr>
      </p:pic>
      <p:sp>
        <p:nvSpPr>
          <p:cNvPr id="28" name="Ellipse 27"/>
          <p:cNvSpPr/>
          <p:nvPr/>
        </p:nvSpPr>
        <p:spPr>
          <a:xfrm>
            <a:off x="7131154" y="4121419"/>
            <a:ext cx="1379945" cy="1274652"/>
          </a:xfrm>
          <a:prstGeom prst="ellipse">
            <a:avLst/>
          </a:prstGeom>
          <a:solidFill>
            <a:srgbClr val="5FB650"/>
          </a:solidFill>
          <a:ln>
            <a:solidFill>
              <a:srgbClr val="00AF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bg1"/>
                </a:solidFill>
              </a:rPr>
              <a:t>Up to </a:t>
            </a:r>
            <a:r>
              <a:rPr lang="en-US" sz="2400" b="1" dirty="0">
                <a:solidFill>
                  <a:schemeClr val="bg1"/>
                </a:solidFill>
              </a:rPr>
              <a:t>30%</a:t>
            </a:r>
          </a:p>
          <a:p>
            <a:pPr algn="ctr"/>
            <a:r>
              <a:rPr lang="en-US" sz="1400" b="1" dirty="0">
                <a:solidFill>
                  <a:schemeClr val="bg1"/>
                </a:solidFill>
              </a:rPr>
              <a:t>energy savings*</a:t>
            </a:r>
          </a:p>
        </p:txBody>
      </p:sp>
      <p:sp>
        <p:nvSpPr>
          <p:cNvPr id="2" name="Rectangle 1">
            <a:extLst>
              <a:ext uri="{FF2B5EF4-FFF2-40B4-BE49-F238E27FC236}">
                <a16:creationId xmlns:a16="http://schemas.microsoft.com/office/drawing/2014/main" id="{86948E50-8AAD-4C0A-A2AD-89196268E16A}"/>
              </a:ext>
            </a:extLst>
          </p:cNvPr>
          <p:cNvSpPr/>
          <p:nvPr/>
        </p:nvSpPr>
        <p:spPr>
          <a:xfrm>
            <a:off x="8511099" y="6393299"/>
            <a:ext cx="2387192" cy="338554"/>
          </a:xfrm>
          <a:prstGeom prst="rect">
            <a:avLst/>
          </a:prstGeom>
        </p:spPr>
        <p:txBody>
          <a:bodyPr wrap="none">
            <a:spAutoFit/>
          </a:bodyPr>
          <a:lstStyle/>
          <a:p>
            <a:r>
              <a:rPr lang="en-US" sz="1600" dirty="0"/>
              <a:t>*with energy recovery options</a:t>
            </a:r>
            <a:endParaRPr lang="fr-FR" sz="1600" dirty="0"/>
          </a:p>
        </p:txBody>
      </p:sp>
    </p:spTree>
    <p:extLst>
      <p:ext uri="{BB962C8B-B14F-4D97-AF65-F5344CB8AC3E}">
        <p14:creationId xmlns:p14="http://schemas.microsoft.com/office/powerpoint/2010/main" val="156864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1806489-7264-4544-A3E2-1A79E676DCBC}"/>
              </a:ext>
            </a:extLst>
          </p:cNvPr>
          <p:cNvSpPr/>
          <p:nvPr/>
        </p:nvSpPr>
        <p:spPr>
          <a:xfrm>
            <a:off x="7341186" y="3287324"/>
            <a:ext cx="2748337" cy="1943411"/>
          </a:xfrm>
          <a:prstGeom prst="rect">
            <a:avLst/>
          </a:pr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E6B9D9A7-E84D-4C84-8A4C-26BE2BE966A9}"/>
              </a:ext>
            </a:extLst>
          </p:cNvPr>
          <p:cNvSpPr/>
          <p:nvPr/>
        </p:nvSpPr>
        <p:spPr>
          <a:xfrm>
            <a:off x="4315850" y="3287323"/>
            <a:ext cx="2748337" cy="1943411"/>
          </a:xfrm>
          <a:prstGeom prst="rect">
            <a:avLst/>
          </a:pr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E8F3C48-61F0-45CE-A597-1ABF78BE7EFB}"/>
              </a:ext>
            </a:extLst>
          </p:cNvPr>
          <p:cNvSpPr/>
          <p:nvPr/>
        </p:nvSpPr>
        <p:spPr>
          <a:xfrm>
            <a:off x="1305336" y="3287325"/>
            <a:ext cx="2748337" cy="1943411"/>
          </a:xfrm>
          <a:prstGeom prst="rect">
            <a:avLst/>
          </a:pr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BDB9FF04-B0EE-4B3F-9AB8-A62ECA8556A6}"/>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POWERCIAT</a:t>
            </a: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278832" y="2648309"/>
            <a:ext cx="8994624" cy="2755146"/>
          </a:xfrm>
        </p:spPr>
        <p:txBody>
          <a:bodyPr>
            <a:normAutofit/>
          </a:bodyPr>
          <a:lstStyle/>
          <a:p>
            <a:r>
              <a:rPr lang="en-US" sz="1600" b="1" dirty="0">
                <a:solidFill>
                  <a:schemeClr val="tx1"/>
                </a:solidFill>
              </a:rPr>
              <a:t>We guarantee low noise levels during operation</a:t>
            </a:r>
            <a:r>
              <a:rPr lang="en-US" sz="1600" dirty="0">
                <a:solidFill>
                  <a:schemeClr val="tx1"/>
                </a:solidFill>
              </a:rPr>
              <a:t> thanks to design optimization and the latest technology to meet the most stringent requirements.</a:t>
            </a:r>
            <a:endParaRPr lang="en-US" sz="1600" dirty="0">
              <a:solidFill>
                <a:srgbClr val="000000"/>
              </a:solidFill>
            </a:endParaRP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14</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46314" y="1484920"/>
            <a:ext cx="5457534" cy="1080000"/>
          </a:xfrm>
        </p:spPr>
        <p:txBody>
          <a:bodyPr anchor="ctr"/>
          <a:lstStyle/>
          <a:p>
            <a:pPr marL="0" indent="0">
              <a:buNone/>
            </a:pPr>
            <a:r>
              <a:rPr lang="en-US" b="1" dirty="0"/>
              <a:t>Acoustic comfort</a:t>
            </a:r>
          </a:p>
        </p:txBody>
      </p:sp>
      <p:sp>
        <p:nvSpPr>
          <p:cNvPr id="17" name="Rectángulo 17">
            <a:extLst>
              <a:ext uri="{FF2B5EF4-FFF2-40B4-BE49-F238E27FC236}">
                <a16:creationId xmlns:a16="http://schemas.microsoft.com/office/drawing/2014/main" id="{B1583CFC-5792-42CA-AD68-21CD1E3EFD97}"/>
              </a:ext>
            </a:extLst>
          </p:cNvPr>
          <p:cNvSpPr/>
          <p:nvPr/>
        </p:nvSpPr>
        <p:spPr>
          <a:xfrm>
            <a:off x="1278832" y="3287325"/>
            <a:ext cx="2748338" cy="1508105"/>
          </a:xfrm>
          <a:prstGeom prst="rect">
            <a:avLst/>
          </a:prstGeom>
          <a:noFill/>
          <a:effectLst/>
        </p:spPr>
        <p:txBody>
          <a:bodyPr wrap="square">
            <a:spAutoFit/>
          </a:bodyPr>
          <a:lstStyle/>
          <a:p>
            <a:pPr algn="ctr">
              <a:lnSpc>
                <a:spcPct val="150000"/>
              </a:lnSpc>
            </a:pPr>
            <a:r>
              <a:rPr lang="en-US" sz="2000" b="1" dirty="0">
                <a:solidFill>
                  <a:srgbClr val="FF0000"/>
                </a:solidFill>
              </a:rPr>
              <a:t>LOW NOISE</a:t>
            </a:r>
          </a:p>
          <a:p>
            <a:pPr algn="ctr">
              <a:lnSpc>
                <a:spcPct val="150000"/>
              </a:lnSpc>
            </a:pPr>
            <a:endParaRPr lang="en-US" sz="2000" b="1" dirty="0">
              <a:solidFill>
                <a:srgbClr val="FF0000"/>
              </a:solidFill>
            </a:endParaRPr>
          </a:p>
          <a:p>
            <a:pPr algn="ctr"/>
            <a:r>
              <a:rPr lang="fr-FR" b="1" dirty="0">
                <a:solidFill>
                  <a:schemeClr val="accent1"/>
                </a:solidFill>
              </a:rPr>
              <a:t>-4 to -6dB(A)*</a:t>
            </a:r>
          </a:p>
          <a:p>
            <a:pPr algn="ctr"/>
            <a:r>
              <a:rPr lang="fr-FR" sz="1200" dirty="0" err="1">
                <a:solidFill>
                  <a:srgbClr val="000000"/>
                </a:solidFill>
              </a:rPr>
              <a:t>Thanks</a:t>
            </a:r>
            <a:r>
              <a:rPr lang="fr-FR" sz="1200" dirty="0">
                <a:solidFill>
                  <a:srgbClr val="000000"/>
                </a:solidFill>
              </a:rPr>
              <a:t> to the </a:t>
            </a:r>
            <a:r>
              <a:rPr lang="fr-FR" sz="1200" dirty="0" err="1">
                <a:solidFill>
                  <a:srgbClr val="000000"/>
                </a:solidFill>
              </a:rPr>
              <a:t>compressor</a:t>
            </a:r>
            <a:r>
              <a:rPr lang="fr-FR" sz="1200" dirty="0">
                <a:solidFill>
                  <a:srgbClr val="000000"/>
                </a:solidFill>
              </a:rPr>
              <a:t> enclosure</a:t>
            </a:r>
            <a:endParaRPr lang="en-US" sz="1200" dirty="0"/>
          </a:p>
        </p:txBody>
      </p:sp>
      <p:sp>
        <p:nvSpPr>
          <p:cNvPr id="19" name="Espace réservé de la date 3">
            <a:extLst>
              <a:ext uri="{FF2B5EF4-FFF2-40B4-BE49-F238E27FC236}">
                <a16:creationId xmlns:a16="http://schemas.microsoft.com/office/drawing/2014/main" id="{232B6616-AB4E-4DE4-ABEB-C4DDAE8C5FB7}"/>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0" name="Espace réservé du pied de page 7">
            <a:extLst>
              <a:ext uri="{FF2B5EF4-FFF2-40B4-BE49-F238E27FC236}">
                <a16:creationId xmlns:a16="http://schemas.microsoft.com/office/drawing/2014/main" id="{7CA5291B-BC01-409F-A2A8-BDC51093CD82}"/>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21" name="Image 20">
            <a:extLst>
              <a:ext uri="{FF2B5EF4-FFF2-40B4-BE49-F238E27FC236}">
                <a16:creationId xmlns:a16="http://schemas.microsoft.com/office/drawing/2014/main" id="{40F60630-4FC6-457B-B595-61D90B29D5EE}"/>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58569" y="1724874"/>
            <a:ext cx="787393" cy="579608"/>
          </a:xfrm>
          <a:prstGeom prst="rect">
            <a:avLst/>
          </a:prstGeom>
        </p:spPr>
      </p:pic>
      <p:sp>
        <p:nvSpPr>
          <p:cNvPr id="29" name="Rectángulo 17">
            <a:extLst>
              <a:ext uri="{FF2B5EF4-FFF2-40B4-BE49-F238E27FC236}">
                <a16:creationId xmlns:a16="http://schemas.microsoft.com/office/drawing/2014/main" id="{DEA4C21A-C8FD-4C5C-9FBF-876A82266C20}"/>
              </a:ext>
            </a:extLst>
          </p:cNvPr>
          <p:cNvSpPr/>
          <p:nvPr/>
        </p:nvSpPr>
        <p:spPr>
          <a:xfrm>
            <a:off x="4300991" y="3265279"/>
            <a:ext cx="2748338" cy="1661993"/>
          </a:xfrm>
          <a:prstGeom prst="rect">
            <a:avLst/>
          </a:prstGeom>
          <a:noFill/>
          <a:effectLst/>
        </p:spPr>
        <p:txBody>
          <a:bodyPr wrap="square">
            <a:spAutoFit/>
          </a:bodyPr>
          <a:lstStyle/>
          <a:p>
            <a:pPr algn="ctr">
              <a:lnSpc>
                <a:spcPct val="150000"/>
              </a:lnSpc>
            </a:pPr>
            <a:r>
              <a:rPr lang="en-US" sz="2000" b="1" dirty="0">
                <a:solidFill>
                  <a:srgbClr val="FF0000"/>
                </a:solidFill>
              </a:rPr>
              <a:t>XTRA LOW NOISE</a:t>
            </a:r>
          </a:p>
          <a:p>
            <a:pPr algn="ctr">
              <a:lnSpc>
                <a:spcPct val="150000"/>
              </a:lnSpc>
            </a:pPr>
            <a:endParaRPr lang="en-US" sz="2000" b="1" dirty="0">
              <a:solidFill>
                <a:srgbClr val="FF0000"/>
              </a:solidFill>
            </a:endParaRPr>
          </a:p>
          <a:p>
            <a:pPr algn="ctr"/>
            <a:r>
              <a:rPr lang="fr-FR" b="1" dirty="0">
                <a:solidFill>
                  <a:schemeClr val="accent1"/>
                </a:solidFill>
              </a:rPr>
              <a:t>-7 to -10 dB(A)*</a:t>
            </a:r>
          </a:p>
          <a:p>
            <a:pPr algn="ctr"/>
            <a:r>
              <a:rPr lang="fr-FR" sz="1200" dirty="0" err="1">
                <a:solidFill>
                  <a:srgbClr val="000000"/>
                </a:solidFill>
              </a:rPr>
              <a:t>Thanks</a:t>
            </a:r>
            <a:r>
              <a:rPr lang="fr-FR" sz="1200" dirty="0">
                <a:solidFill>
                  <a:srgbClr val="000000"/>
                </a:solidFill>
              </a:rPr>
              <a:t> to the </a:t>
            </a:r>
            <a:r>
              <a:rPr lang="fr-FR" sz="1200" dirty="0" err="1">
                <a:solidFill>
                  <a:srgbClr val="000000"/>
                </a:solidFill>
              </a:rPr>
              <a:t>compressor</a:t>
            </a:r>
            <a:r>
              <a:rPr lang="fr-FR" sz="1200" dirty="0">
                <a:solidFill>
                  <a:srgbClr val="000000"/>
                </a:solidFill>
              </a:rPr>
              <a:t> enclosure and </a:t>
            </a:r>
            <a:r>
              <a:rPr lang="fr-FR" sz="1200" dirty="0" err="1">
                <a:solidFill>
                  <a:srgbClr val="000000"/>
                </a:solidFill>
              </a:rPr>
              <a:t>low</a:t>
            </a:r>
            <a:r>
              <a:rPr lang="fr-FR" sz="1200" dirty="0">
                <a:solidFill>
                  <a:srgbClr val="000000"/>
                </a:solidFill>
              </a:rPr>
              <a:t>-speed fans</a:t>
            </a:r>
            <a:endParaRPr lang="en-US" sz="1200" dirty="0"/>
          </a:p>
        </p:txBody>
      </p:sp>
      <p:sp>
        <p:nvSpPr>
          <p:cNvPr id="32" name="Rectángulo 17">
            <a:extLst>
              <a:ext uri="{FF2B5EF4-FFF2-40B4-BE49-F238E27FC236}">
                <a16:creationId xmlns:a16="http://schemas.microsoft.com/office/drawing/2014/main" id="{8A41CD2F-179E-4DD7-A675-99E9243FF8D1}"/>
              </a:ext>
            </a:extLst>
          </p:cNvPr>
          <p:cNvSpPr/>
          <p:nvPr/>
        </p:nvSpPr>
        <p:spPr>
          <a:xfrm>
            <a:off x="7311506" y="3287323"/>
            <a:ext cx="2748338" cy="1846659"/>
          </a:xfrm>
          <a:prstGeom prst="rect">
            <a:avLst/>
          </a:prstGeom>
          <a:noFill/>
          <a:effectLst/>
        </p:spPr>
        <p:txBody>
          <a:bodyPr wrap="square">
            <a:spAutoFit/>
          </a:bodyPr>
          <a:lstStyle/>
          <a:p>
            <a:pPr algn="ctr">
              <a:lnSpc>
                <a:spcPct val="150000"/>
              </a:lnSpc>
            </a:pPr>
            <a:r>
              <a:rPr lang="en-US" sz="2000" b="1" dirty="0">
                <a:solidFill>
                  <a:srgbClr val="FF0000"/>
                </a:solidFill>
              </a:rPr>
              <a:t>SUPER LOW NOISE</a:t>
            </a:r>
          </a:p>
          <a:p>
            <a:pPr algn="ctr">
              <a:lnSpc>
                <a:spcPct val="150000"/>
              </a:lnSpc>
            </a:pPr>
            <a:endParaRPr lang="en-US" sz="2000" b="1" dirty="0">
              <a:solidFill>
                <a:srgbClr val="FF0000"/>
              </a:solidFill>
            </a:endParaRPr>
          </a:p>
          <a:p>
            <a:pPr algn="ctr"/>
            <a:r>
              <a:rPr lang="fr-FR" b="1" dirty="0">
                <a:solidFill>
                  <a:schemeClr val="accent1"/>
                </a:solidFill>
              </a:rPr>
              <a:t>-9 to -12 dB(A)*</a:t>
            </a:r>
          </a:p>
          <a:p>
            <a:pPr algn="ctr"/>
            <a:r>
              <a:rPr lang="fr-FR" sz="1200" dirty="0" err="1">
                <a:solidFill>
                  <a:srgbClr val="000000"/>
                </a:solidFill>
              </a:rPr>
              <a:t>Thanks</a:t>
            </a:r>
            <a:r>
              <a:rPr lang="fr-FR" sz="1200" dirty="0">
                <a:solidFill>
                  <a:srgbClr val="000000"/>
                </a:solidFill>
              </a:rPr>
              <a:t> to the </a:t>
            </a:r>
            <a:r>
              <a:rPr lang="fr-FR" sz="1200" dirty="0" err="1">
                <a:solidFill>
                  <a:srgbClr val="000000"/>
                </a:solidFill>
              </a:rPr>
              <a:t>compressor</a:t>
            </a:r>
            <a:r>
              <a:rPr lang="fr-FR" sz="1200" dirty="0">
                <a:solidFill>
                  <a:srgbClr val="000000"/>
                </a:solidFill>
              </a:rPr>
              <a:t> enclosure and </a:t>
            </a:r>
            <a:r>
              <a:rPr lang="fr-FR" sz="1200" dirty="0" err="1">
                <a:solidFill>
                  <a:srgbClr val="000000"/>
                </a:solidFill>
              </a:rPr>
              <a:t>low</a:t>
            </a:r>
            <a:r>
              <a:rPr lang="fr-FR" sz="1200" dirty="0">
                <a:solidFill>
                  <a:srgbClr val="000000"/>
                </a:solidFill>
              </a:rPr>
              <a:t>-speed fans as </a:t>
            </a:r>
            <a:r>
              <a:rPr lang="fr-FR" sz="1200" dirty="0" err="1">
                <a:solidFill>
                  <a:srgbClr val="000000"/>
                </a:solidFill>
              </a:rPr>
              <a:t>well</a:t>
            </a:r>
            <a:r>
              <a:rPr lang="fr-FR" sz="1200" dirty="0">
                <a:solidFill>
                  <a:srgbClr val="000000"/>
                </a:solidFill>
              </a:rPr>
              <a:t> as </a:t>
            </a:r>
            <a:r>
              <a:rPr lang="fr-FR" sz="1200" dirty="0" err="1">
                <a:solidFill>
                  <a:srgbClr val="000000"/>
                </a:solidFill>
              </a:rPr>
              <a:t>enhanced</a:t>
            </a:r>
            <a:r>
              <a:rPr lang="fr-FR" sz="1200" dirty="0">
                <a:solidFill>
                  <a:srgbClr val="000000"/>
                </a:solidFill>
              </a:rPr>
              <a:t> </a:t>
            </a:r>
            <a:r>
              <a:rPr lang="fr-FR" sz="1200" dirty="0" err="1">
                <a:solidFill>
                  <a:srgbClr val="000000"/>
                </a:solidFill>
              </a:rPr>
              <a:t>sound</a:t>
            </a:r>
            <a:r>
              <a:rPr lang="fr-FR" sz="1200" dirty="0">
                <a:solidFill>
                  <a:srgbClr val="000000"/>
                </a:solidFill>
              </a:rPr>
              <a:t> insulation for the main sources of noise</a:t>
            </a:r>
            <a:endParaRPr lang="en-US" sz="1200" dirty="0"/>
          </a:p>
        </p:txBody>
      </p:sp>
      <p:pic>
        <p:nvPicPr>
          <p:cNvPr id="27" name="Picture 1">
            <a:extLst>
              <a:ext uri="{FF2B5EF4-FFF2-40B4-BE49-F238E27FC236}">
                <a16:creationId xmlns:a16="http://schemas.microsoft.com/office/drawing/2014/main" id="{1264362A-5B5A-4F07-8E12-34DA0550653B}"/>
              </a:ext>
            </a:extLst>
          </p:cNvPr>
          <p:cNvPicPr>
            <a:picLocks noChangeAspect="1"/>
          </p:cNvPicPr>
          <p:nvPr/>
        </p:nvPicPr>
        <p:blipFill rotWithShape="1">
          <a:blip r:embed="rId3" cstate="screen">
            <a:clrChange>
              <a:clrFrom>
                <a:srgbClr val="EDEFF0"/>
              </a:clrFrom>
              <a:clrTo>
                <a:srgbClr val="EDEFF0">
                  <a:alpha val="0"/>
                </a:srgbClr>
              </a:clrTo>
            </a:clrChange>
            <a:extLst>
              <a:ext uri="{28A0092B-C50C-407E-A947-70E740481C1C}">
                <a14:useLocalDpi xmlns:a14="http://schemas.microsoft.com/office/drawing/2010/main"/>
              </a:ext>
            </a:extLst>
          </a:blip>
          <a:srcRect/>
          <a:stretch/>
        </p:blipFill>
        <p:spPr>
          <a:xfrm>
            <a:off x="8457730" y="3749449"/>
            <a:ext cx="455890" cy="478308"/>
          </a:xfrm>
          <a:prstGeom prst="rect">
            <a:avLst/>
          </a:prstGeom>
        </p:spPr>
      </p:pic>
      <p:pic>
        <p:nvPicPr>
          <p:cNvPr id="34" name="Image 33">
            <a:extLst>
              <a:ext uri="{FF2B5EF4-FFF2-40B4-BE49-F238E27FC236}">
                <a16:creationId xmlns:a16="http://schemas.microsoft.com/office/drawing/2014/main" id="{2CBAF03A-3F53-49AC-8024-771ED7ABEC0C}"/>
              </a:ext>
            </a:extLst>
          </p:cNvPr>
          <p:cNvPicPr>
            <a:picLocks noChangeAspect="1"/>
          </p:cNvPicPr>
          <p:nvPr/>
        </p:nvPicPr>
        <p:blipFill rotWithShape="1">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2454955" y="3754170"/>
            <a:ext cx="396091" cy="473587"/>
          </a:xfrm>
          <a:prstGeom prst="rect">
            <a:avLst/>
          </a:prstGeom>
        </p:spPr>
      </p:pic>
      <p:pic>
        <p:nvPicPr>
          <p:cNvPr id="35" name="Image 34">
            <a:extLst>
              <a:ext uri="{FF2B5EF4-FFF2-40B4-BE49-F238E27FC236}">
                <a16:creationId xmlns:a16="http://schemas.microsoft.com/office/drawing/2014/main" id="{98AFBE96-B1FE-44F9-90EF-2E89F26DAF03}"/>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77114" y="3754170"/>
            <a:ext cx="396091" cy="473587"/>
          </a:xfrm>
          <a:prstGeom prst="rect">
            <a:avLst/>
          </a:prstGeom>
        </p:spPr>
      </p:pic>
      <p:sp>
        <p:nvSpPr>
          <p:cNvPr id="23" name="Rectangle 22">
            <a:extLst>
              <a:ext uri="{FF2B5EF4-FFF2-40B4-BE49-F238E27FC236}">
                <a16:creationId xmlns:a16="http://schemas.microsoft.com/office/drawing/2014/main" id="{90E4DACB-E206-478D-9F53-9C2BDC8C9FF6}"/>
              </a:ext>
            </a:extLst>
          </p:cNvPr>
          <p:cNvSpPr/>
          <p:nvPr/>
        </p:nvSpPr>
        <p:spPr>
          <a:xfrm>
            <a:off x="8511099" y="6393299"/>
            <a:ext cx="2355132" cy="338554"/>
          </a:xfrm>
          <a:prstGeom prst="rect">
            <a:avLst/>
          </a:prstGeom>
        </p:spPr>
        <p:txBody>
          <a:bodyPr wrap="none">
            <a:spAutoFit/>
          </a:bodyPr>
          <a:lstStyle/>
          <a:p>
            <a:r>
              <a:rPr lang="en-US" sz="1600" dirty="0"/>
              <a:t>*compared with standard unit</a:t>
            </a:r>
            <a:endParaRPr lang="fr-FR" sz="1600" dirty="0"/>
          </a:p>
        </p:txBody>
      </p:sp>
    </p:spTree>
    <p:extLst>
      <p:ext uri="{BB962C8B-B14F-4D97-AF65-F5344CB8AC3E}">
        <p14:creationId xmlns:p14="http://schemas.microsoft.com/office/powerpoint/2010/main" val="1010939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a:extLst>
              <a:ext uri="{FF2B5EF4-FFF2-40B4-BE49-F238E27FC236}">
                <a16:creationId xmlns:a16="http://schemas.microsoft.com/office/drawing/2014/main" id="{BDB9FF04-B0EE-4B3F-9AB8-A62ECA8556A6}"/>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POWERCIAT</a:t>
            </a: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89089" y="2638743"/>
            <a:ext cx="9084367" cy="2578834"/>
          </a:xfrm>
        </p:spPr>
        <p:txBody>
          <a:bodyPr>
            <a:normAutofit/>
          </a:bodyPr>
          <a:lstStyle/>
          <a:p>
            <a:r>
              <a:rPr lang="en-US" sz="1600" b="1" dirty="0">
                <a:solidFill>
                  <a:schemeClr val="tx1"/>
                </a:solidFill>
              </a:rPr>
              <a:t>We provide an all-in-one solution </a:t>
            </a:r>
            <a:r>
              <a:rPr lang="en-US" sz="1600" dirty="0">
                <a:solidFill>
                  <a:schemeClr val="tx1"/>
                </a:solidFill>
              </a:rPr>
              <a:t>thanks to the integrated hydraulic module which contains all the water circuit components needed for the system to operate correctly. </a:t>
            </a:r>
          </a:p>
          <a:p>
            <a:endParaRPr lang="en-US" sz="1600" dirty="0">
              <a:solidFill>
                <a:schemeClr val="tx1"/>
              </a:solidFill>
            </a:endParaRPr>
          </a:p>
          <a:p>
            <a:pPr>
              <a:spcBef>
                <a:spcPts val="0"/>
              </a:spcBef>
              <a:spcAft>
                <a:spcPts val="0"/>
              </a:spcAft>
            </a:pPr>
            <a:r>
              <a:rPr lang="en-US" sz="1600" dirty="0">
                <a:solidFill>
                  <a:schemeClr val="tx1"/>
                </a:solidFill>
              </a:rPr>
              <a:t>Hydraulic modules </a:t>
            </a:r>
            <a:r>
              <a:rPr lang="en-US" sz="1600" b="1" dirty="0">
                <a:solidFill>
                  <a:schemeClr val="tx1"/>
                </a:solidFill>
              </a:rPr>
              <a:t>are available from sizes 270 to 400 kW </a:t>
            </a:r>
            <a:r>
              <a:rPr lang="en-US" sz="1600" dirty="0">
                <a:solidFill>
                  <a:schemeClr val="tx1"/>
                </a:solidFill>
              </a:rPr>
              <a:t>and can be equipped with a large choice of pumps: </a:t>
            </a:r>
          </a:p>
          <a:p>
            <a:pPr marL="285750" indent="-285750">
              <a:spcBef>
                <a:spcPts val="0"/>
              </a:spcBef>
              <a:spcAft>
                <a:spcPts val="0"/>
              </a:spcAft>
              <a:buFont typeface="Arial" panose="020B0604020202020204" pitchFamily="34" charset="0"/>
              <a:buChar char="•"/>
            </a:pPr>
            <a:r>
              <a:rPr lang="en-US" sz="1600" dirty="0">
                <a:solidFill>
                  <a:schemeClr val="tx1"/>
                </a:solidFill>
              </a:rPr>
              <a:t>Single or twin pumps.</a:t>
            </a:r>
          </a:p>
          <a:p>
            <a:pPr marL="285750" indent="-285750">
              <a:spcBef>
                <a:spcPts val="0"/>
              </a:spcBef>
              <a:spcAft>
                <a:spcPts val="0"/>
              </a:spcAft>
              <a:buFont typeface="Arial" panose="020B0604020202020204" pitchFamily="34" charset="0"/>
              <a:buChar char="•"/>
            </a:pPr>
            <a:r>
              <a:rPr lang="en-US" sz="1600" dirty="0">
                <a:solidFill>
                  <a:schemeClr val="tx1"/>
                </a:solidFill>
              </a:rPr>
              <a:t>Fixed speed high / low-pressure pumps.</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15</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46314" y="1484920"/>
            <a:ext cx="5457534" cy="1080000"/>
          </a:xfrm>
        </p:spPr>
        <p:txBody>
          <a:bodyPr anchor="ctr"/>
          <a:lstStyle/>
          <a:p>
            <a:pPr marL="0" indent="0">
              <a:buNone/>
            </a:pPr>
            <a:r>
              <a:rPr lang="en-US" b="1" dirty="0"/>
              <a:t>SIMPLICITY</a:t>
            </a:r>
          </a:p>
        </p:txBody>
      </p:sp>
      <p:sp>
        <p:nvSpPr>
          <p:cNvPr id="19" name="Espace réservé de la date 3">
            <a:extLst>
              <a:ext uri="{FF2B5EF4-FFF2-40B4-BE49-F238E27FC236}">
                <a16:creationId xmlns:a16="http://schemas.microsoft.com/office/drawing/2014/main" id="{232B6616-AB4E-4DE4-ABEB-C4DDAE8C5FB7}"/>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0" name="Espace réservé du pied de page 7">
            <a:extLst>
              <a:ext uri="{FF2B5EF4-FFF2-40B4-BE49-F238E27FC236}">
                <a16:creationId xmlns:a16="http://schemas.microsoft.com/office/drawing/2014/main" id="{7CA5291B-BC01-409F-A2A8-BDC51093CD82}"/>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5" name="Image 4">
            <a:extLst>
              <a:ext uri="{FF2B5EF4-FFF2-40B4-BE49-F238E27FC236}">
                <a16:creationId xmlns:a16="http://schemas.microsoft.com/office/drawing/2014/main" id="{554397F1-6AB2-4E2F-A3C5-ED356D05E790}"/>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27313" y="1752721"/>
            <a:ext cx="1049905" cy="544397"/>
          </a:xfrm>
          <a:prstGeom prst="rect">
            <a:avLst/>
          </a:prstGeom>
        </p:spPr>
      </p:pic>
    </p:spTree>
    <p:extLst>
      <p:ext uri="{BB962C8B-B14F-4D97-AF65-F5344CB8AC3E}">
        <p14:creationId xmlns:p14="http://schemas.microsoft.com/office/powerpoint/2010/main" val="62278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31800"/>
            <a:ext cx="10863864" cy="249238"/>
          </a:xfrm>
        </p:spPr>
        <p:txBody>
          <a:bodyPr/>
          <a:lstStyle/>
          <a:p>
            <a:pPr marL="0" indent="0">
              <a:buNone/>
            </a:pPr>
            <a:r>
              <a:rPr lang="fr-FR" dirty="0"/>
              <a:t>POWERCIAT</a:t>
            </a:r>
            <a:endParaRPr lang="fr-FR" baseline="30000" dirty="0"/>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16</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92066" y="1506985"/>
            <a:ext cx="8014348" cy="1080000"/>
          </a:xfrm>
        </p:spPr>
        <p:txBody>
          <a:bodyPr anchor="ctr"/>
          <a:lstStyle/>
          <a:p>
            <a:pPr marL="0" indent="0">
              <a:spcBef>
                <a:spcPts val="0"/>
              </a:spcBef>
              <a:buNone/>
            </a:pPr>
            <a:r>
              <a:rPr lang="en-US" b="1" dirty="0"/>
              <a:t>ADVANCED SYSTEM CONTROL</a:t>
            </a:r>
          </a:p>
        </p:txBody>
      </p:sp>
      <p:sp>
        <p:nvSpPr>
          <p:cNvPr id="21" name="ZoneTexte 20">
            <a:extLst>
              <a:ext uri="{FF2B5EF4-FFF2-40B4-BE49-F238E27FC236}">
                <a16:creationId xmlns:a16="http://schemas.microsoft.com/office/drawing/2014/main" id="{3A78FE93-2DBD-41EA-B75E-2BE539D7DA93}"/>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24" name="Espace réservé de la date 3">
            <a:extLst>
              <a:ext uri="{FF2B5EF4-FFF2-40B4-BE49-F238E27FC236}">
                <a16:creationId xmlns:a16="http://schemas.microsoft.com/office/drawing/2014/main" id="{38EAEB67-99BC-48D6-BBB4-5033CC28879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5" name="Espace réservé du pied de page 7">
            <a:extLst>
              <a:ext uri="{FF2B5EF4-FFF2-40B4-BE49-F238E27FC236}">
                <a16:creationId xmlns:a16="http://schemas.microsoft.com/office/drawing/2014/main" id="{7AEF1F7E-C9BD-44A4-81FE-A0D7F1E5DDF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9" name="Graphique 8">
            <a:extLst>
              <a:ext uri="{FF2B5EF4-FFF2-40B4-BE49-F238E27FC236}">
                <a16:creationId xmlns:a16="http://schemas.microsoft.com/office/drawing/2014/main" id="{981DA457-BF9A-43C2-BD05-9EC530DFE5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4443" y="1540915"/>
            <a:ext cx="1435646" cy="947526"/>
          </a:xfrm>
          <a:prstGeom prst="rect">
            <a:avLst/>
          </a:prstGeom>
        </p:spPr>
      </p:pic>
      <p:sp>
        <p:nvSpPr>
          <p:cNvPr id="10" name="Rectangle 9">
            <a:extLst>
              <a:ext uri="{FF2B5EF4-FFF2-40B4-BE49-F238E27FC236}">
                <a16:creationId xmlns:a16="http://schemas.microsoft.com/office/drawing/2014/main" id="{E1832884-C405-4038-8640-A475C11A88E0}"/>
              </a:ext>
            </a:extLst>
          </p:cNvPr>
          <p:cNvSpPr/>
          <p:nvPr/>
        </p:nvSpPr>
        <p:spPr>
          <a:xfrm>
            <a:off x="2350129" y="3785953"/>
            <a:ext cx="3063836"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F75669B5-81FB-4051-A364-178B89936035}"/>
              </a:ext>
            </a:extLst>
          </p:cNvPr>
          <p:cNvSpPr/>
          <p:nvPr/>
        </p:nvSpPr>
        <p:spPr>
          <a:xfrm>
            <a:off x="2350129" y="4360554"/>
            <a:ext cx="3063836"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A173B41A-70CF-48EE-A991-B96631AD3443}"/>
              </a:ext>
            </a:extLst>
          </p:cNvPr>
          <p:cNvSpPr/>
          <p:nvPr/>
        </p:nvSpPr>
        <p:spPr>
          <a:xfrm>
            <a:off x="5594995" y="3785953"/>
            <a:ext cx="3063836"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5D00145-D0C3-4D0F-87BC-B0B562178A92}"/>
              </a:ext>
            </a:extLst>
          </p:cNvPr>
          <p:cNvSpPr txBox="1"/>
          <p:nvPr/>
        </p:nvSpPr>
        <p:spPr>
          <a:xfrm>
            <a:off x="2228663" y="3902316"/>
            <a:ext cx="3526700" cy="338554"/>
          </a:xfrm>
          <a:prstGeom prst="rect">
            <a:avLst/>
          </a:prstGeom>
          <a:noFill/>
        </p:spPr>
        <p:txBody>
          <a:bodyPr wrap="square" rtlCol="0">
            <a:spAutoFit/>
          </a:bodyPr>
          <a:lstStyle/>
          <a:p>
            <a:pPr marL="625475"/>
            <a:r>
              <a:rPr lang="en-US" sz="1600" b="1" cap="all" dirty="0">
                <a:solidFill>
                  <a:srgbClr val="000000"/>
                </a:solidFill>
                <a:hlinkClick r:id="rId4" action="ppaction://hlinksldjump"/>
              </a:rPr>
              <a:t>CONECT TOUCH</a:t>
            </a:r>
            <a:endParaRPr lang="en-US" sz="1600" b="1" cap="all" dirty="0">
              <a:solidFill>
                <a:srgbClr val="000000"/>
              </a:solidFill>
            </a:endParaRPr>
          </a:p>
        </p:txBody>
      </p:sp>
      <p:sp>
        <p:nvSpPr>
          <p:cNvPr id="17" name="ZoneTexte 16">
            <a:extLst>
              <a:ext uri="{FF2B5EF4-FFF2-40B4-BE49-F238E27FC236}">
                <a16:creationId xmlns:a16="http://schemas.microsoft.com/office/drawing/2014/main" id="{0E257A7F-D2BC-41DB-A7F2-0092C6B06426}"/>
              </a:ext>
            </a:extLst>
          </p:cNvPr>
          <p:cNvSpPr txBox="1"/>
          <p:nvPr/>
        </p:nvSpPr>
        <p:spPr>
          <a:xfrm>
            <a:off x="5508763" y="3865788"/>
            <a:ext cx="2375381" cy="446276"/>
          </a:xfrm>
          <a:prstGeom prst="rect">
            <a:avLst/>
          </a:prstGeom>
          <a:noFill/>
        </p:spPr>
        <p:txBody>
          <a:bodyPr wrap="square" rtlCol="0">
            <a:spAutoFit/>
          </a:bodyPr>
          <a:lstStyle/>
          <a:p>
            <a:pPr marL="625475"/>
            <a:r>
              <a:rPr lang="en-US" sz="1600" b="1" cap="all" dirty="0">
                <a:solidFill>
                  <a:srgbClr val="000000"/>
                </a:solidFill>
                <a:hlinkClick r:id="rId5" action="ppaction://hlinksldjump"/>
              </a:rPr>
              <a:t>Power control</a:t>
            </a:r>
            <a:endParaRPr lang="en-US" sz="1600" b="1" cap="all" dirty="0">
              <a:solidFill>
                <a:srgbClr val="000000"/>
              </a:solidFill>
            </a:endParaRPr>
          </a:p>
          <a:p>
            <a:pPr algn="ctr"/>
            <a:endParaRPr lang="en-US" sz="700" b="1" cap="all" dirty="0">
              <a:solidFill>
                <a:srgbClr val="000000"/>
              </a:solidFill>
            </a:endParaRPr>
          </a:p>
        </p:txBody>
      </p:sp>
      <p:sp>
        <p:nvSpPr>
          <p:cNvPr id="20" name="Rectangle 19">
            <a:extLst>
              <a:ext uri="{FF2B5EF4-FFF2-40B4-BE49-F238E27FC236}">
                <a16:creationId xmlns:a16="http://schemas.microsoft.com/office/drawing/2014/main" id="{C0DE7ECF-D546-46A4-A0A7-1FE07C65BEE7}"/>
              </a:ext>
            </a:extLst>
          </p:cNvPr>
          <p:cNvSpPr/>
          <p:nvPr/>
        </p:nvSpPr>
        <p:spPr>
          <a:xfrm>
            <a:off x="5594995" y="4351238"/>
            <a:ext cx="3072402"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FDB9DF6E-BB2B-42F9-AE5B-0696F811F52D}"/>
              </a:ext>
            </a:extLst>
          </p:cNvPr>
          <p:cNvSpPr txBox="1"/>
          <p:nvPr/>
        </p:nvSpPr>
        <p:spPr>
          <a:xfrm>
            <a:off x="5508763" y="4442193"/>
            <a:ext cx="3253432" cy="446276"/>
          </a:xfrm>
          <a:prstGeom prst="rect">
            <a:avLst/>
          </a:prstGeom>
          <a:noFill/>
        </p:spPr>
        <p:txBody>
          <a:bodyPr wrap="square" rtlCol="0">
            <a:spAutoFit/>
          </a:bodyPr>
          <a:lstStyle/>
          <a:p>
            <a:pPr marL="625475"/>
            <a:r>
              <a:rPr lang="en-US" sz="1600" b="1" cap="all" dirty="0">
                <a:solidFill>
                  <a:srgbClr val="000000"/>
                </a:solidFill>
                <a:hlinkClick r:id="rId6" action="ppaction://hlinksldjump"/>
              </a:rPr>
              <a:t>CRISTO control</a:t>
            </a:r>
            <a:endParaRPr lang="en-US" sz="1600" b="1" cap="all" dirty="0">
              <a:solidFill>
                <a:srgbClr val="000000"/>
              </a:solidFill>
            </a:endParaRPr>
          </a:p>
          <a:p>
            <a:pPr algn="ctr"/>
            <a:endParaRPr lang="en-US" sz="700" b="1" cap="all" dirty="0">
              <a:solidFill>
                <a:srgbClr val="000000"/>
              </a:solidFill>
            </a:endParaRPr>
          </a:p>
        </p:txBody>
      </p:sp>
      <p:sp>
        <p:nvSpPr>
          <p:cNvPr id="18" name="Espace réservé du contenu 12">
            <a:extLst>
              <a:ext uri="{FF2B5EF4-FFF2-40B4-BE49-F238E27FC236}">
                <a16:creationId xmlns:a16="http://schemas.microsoft.com/office/drawing/2014/main" id="{81AE9601-8D61-4660-9050-2B17878371AD}"/>
              </a:ext>
            </a:extLst>
          </p:cNvPr>
          <p:cNvSpPr>
            <a:spLocks noGrp="1"/>
          </p:cNvSpPr>
          <p:nvPr>
            <p:ph idx="1"/>
          </p:nvPr>
        </p:nvSpPr>
        <p:spPr>
          <a:xfrm>
            <a:off x="1278831" y="2638743"/>
            <a:ext cx="8811100" cy="2578834"/>
          </a:xfrm>
        </p:spPr>
        <p:txBody>
          <a:bodyPr>
            <a:normAutofit/>
          </a:bodyPr>
          <a:lstStyle/>
          <a:p>
            <a:r>
              <a:rPr lang="en-US" sz="1600" b="1" dirty="0">
                <a:solidFill>
                  <a:schemeClr val="tx1"/>
                </a:solidFill>
              </a:rPr>
              <a:t>We optimize energy consumption </a:t>
            </a:r>
            <a:r>
              <a:rPr lang="en-US" sz="1600" dirty="0">
                <a:solidFill>
                  <a:schemeClr val="tx1"/>
                </a:solidFill>
              </a:rPr>
              <a:t>while ensuring optimal occupant comfort using a set of interconnected services that simultaneously monitor all energy and water loop components.</a:t>
            </a:r>
          </a:p>
        </p:txBody>
      </p:sp>
      <p:sp>
        <p:nvSpPr>
          <p:cNvPr id="2" name="ZoneTexte 1">
            <a:extLst>
              <a:ext uri="{FF2B5EF4-FFF2-40B4-BE49-F238E27FC236}">
                <a16:creationId xmlns:a16="http://schemas.microsoft.com/office/drawing/2014/main" id="{AA91C866-728A-B078-AD31-36F96157DFDE}"/>
              </a:ext>
            </a:extLst>
          </p:cNvPr>
          <p:cNvSpPr txBox="1"/>
          <p:nvPr/>
        </p:nvSpPr>
        <p:spPr>
          <a:xfrm>
            <a:off x="1802674" y="4451525"/>
            <a:ext cx="3697523" cy="461665"/>
          </a:xfrm>
          <a:prstGeom prst="rect">
            <a:avLst/>
          </a:prstGeom>
          <a:noFill/>
        </p:spPr>
        <p:txBody>
          <a:bodyPr wrap="square" rtlCol="0">
            <a:spAutoFit/>
          </a:bodyPr>
          <a:lstStyle/>
          <a:p>
            <a:pPr marL="625475"/>
            <a:r>
              <a:rPr lang="en-US" sz="1600" b="1" u="sng" cap="all" dirty="0">
                <a:solidFill>
                  <a:schemeClr val="accent5">
                    <a:lumMod val="50000"/>
                  </a:schemeClr>
                </a:solidFill>
              </a:rPr>
              <a:t>Abound HVAC </a:t>
            </a:r>
            <a:r>
              <a:rPr lang="en-US" sz="1600" b="1" u="sng" cap="all" dirty="0" err="1">
                <a:solidFill>
                  <a:schemeClr val="accent5">
                    <a:lumMod val="50000"/>
                  </a:schemeClr>
                </a:solidFill>
              </a:rPr>
              <a:t>Perfomance</a:t>
            </a:r>
            <a:r>
              <a:rPr lang="en-US" sz="1600" b="1" u="sng" cap="all" dirty="0">
                <a:solidFill>
                  <a:schemeClr val="accent5">
                    <a:lumMod val="50000"/>
                  </a:schemeClr>
                </a:solidFill>
              </a:rPr>
              <a:t> </a:t>
            </a:r>
          </a:p>
          <a:p>
            <a:pPr marL="625475"/>
            <a:endParaRPr lang="en-US" sz="800" b="1" cap="all" dirty="0">
              <a:solidFill>
                <a:srgbClr val="000000"/>
              </a:solidFill>
            </a:endParaRPr>
          </a:p>
        </p:txBody>
      </p:sp>
    </p:spTree>
    <p:extLst>
      <p:ext uri="{BB962C8B-B14F-4D97-AF65-F5344CB8AC3E}">
        <p14:creationId xmlns:p14="http://schemas.microsoft.com/office/powerpoint/2010/main" val="3716531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17</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a:t>A COMBINATION OF TECHNOLOGIES</a:t>
            </a:r>
          </a:p>
        </p:txBody>
      </p:sp>
      <p:pic>
        <p:nvPicPr>
          <p:cNvPr id="6" name="Image 5">
            <a:extLst>
              <a:ext uri="{FF2B5EF4-FFF2-40B4-BE49-F238E27FC236}">
                <a16:creationId xmlns:a16="http://schemas.microsoft.com/office/drawing/2014/main" id="{2E34BC7D-0272-4D56-8E7B-17E202905EA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Tree>
    <p:extLst>
      <p:ext uri="{BB962C8B-B14F-4D97-AF65-F5344CB8AC3E}">
        <p14:creationId xmlns:p14="http://schemas.microsoft.com/office/powerpoint/2010/main" val="2392944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12">
            <a:extLst>
              <a:ext uri="{FF2B5EF4-FFF2-40B4-BE49-F238E27FC236}">
                <a16:creationId xmlns:a16="http://schemas.microsoft.com/office/drawing/2014/main" id="{AF335330-CC59-4E05-81DE-01167436E61C}"/>
              </a:ext>
            </a:extLst>
          </p:cNvPr>
          <p:cNvPicPr>
            <a:picLocks noChangeAspect="1"/>
          </p:cNvPicPr>
          <p:nvPr/>
        </p:nvPicPr>
        <p:blipFill>
          <a:blip r:embed="rId2"/>
          <a:stretch>
            <a:fillRect/>
          </a:stretch>
        </p:blipFill>
        <p:spPr>
          <a:xfrm>
            <a:off x="3271909" y="2410384"/>
            <a:ext cx="5481544" cy="3345876"/>
          </a:xfrm>
          <a:prstGeom prst="rect">
            <a:avLst/>
          </a:prstGeom>
        </p:spPr>
      </p:pic>
      <p:sp>
        <p:nvSpPr>
          <p:cNvPr id="2" name="Titre 1">
            <a:extLst>
              <a:ext uri="{FF2B5EF4-FFF2-40B4-BE49-F238E27FC236}">
                <a16:creationId xmlns:a16="http://schemas.microsoft.com/office/drawing/2014/main" id="{5CE2EF5E-75AC-495F-BC90-2C3AEA1872DB}"/>
              </a:ext>
            </a:extLst>
          </p:cNvPr>
          <p:cNvSpPr>
            <a:spLocks noGrp="1"/>
          </p:cNvSpPr>
          <p:nvPr>
            <p:ph type="title"/>
          </p:nvPr>
        </p:nvSpPr>
        <p:spPr/>
        <p:txBody>
          <a:bodyPr/>
          <a:lstStyle/>
          <a:p>
            <a:pPr marL="0" indent="0">
              <a:buNone/>
            </a:pPr>
            <a:r>
              <a:rPr lang="fr-FR" dirty="0"/>
              <a:t>A COMBINATION OF TECHNOLOGIES</a:t>
            </a:r>
          </a:p>
        </p:txBody>
      </p:sp>
      <p:sp>
        <p:nvSpPr>
          <p:cNvPr id="7" name="Espace réservé du numéro de diapositive 6">
            <a:extLst>
              <a:ext uri="{FF2B5EF4-FFF2-40B4-BE49-F238E27FC236}">
                <a16:creationId xmlns:a16="http://schemas.microsoft.com/office/drawing/2014/main" id="{FEB97B9B-2C17-4D39-AA06-B9480FB3B1D5}"/>
              </a:ext>
            </a:extLst>
          </p:cNvPr>
          <p:cNvSpPr>
            <a:spLocks noGrp="1"/>
          </p:cNvSpPr>
          <p:nvPr>
            <p:ph type="sldNum" sz="quarter" idx="12"/>
          </p:nvPr>
        </p:nvSpPr>
        <p:spPr/>
        <p:txBody>
          <a:bodyPr/>
          <a:lstStyle/>
          <a:p>
            <a:fld id="{391C56C8-480A-4BEA-BD3F-551A9BCB35B7}" type="slidenum">
              <a:rPr lang="fr-FR" smtClean="0"/>
              <a:pPr/>
              <a:t>18</a:t>
            </a:fld>
            <a:endParaRPr lang="fr-FR"/>
          </a:p>
        </p:txBody>
      </p:sp>
      <p:grpSp>
        <p:nvGrpSpPr>
          <p:cNvPr id="21" name="Groupe 20"/>
          <p:cNvGrpSpPr/>
          <p:nvPr/>
        </p:nvGrpSpPr>
        <p:grpSpPr>
          <a:xfrm>
            <a:off x="465127" y="2935722"/>
            <a:ext cx="760728" cy="812776"/>
            <a:chOff x="4283968" y="1677864"/>
            <a:chExt cx="1872208" cy="1630063"/>
          </a:xfrm>
        </p:grpSpPr>
        <p:grpSp>
          <p:nvGrpSpPr>
            <p:cNvPr id="23" name="Groupe 22"/>
            <p:cNvGrpSpPr/>
            <p:nvPr/>
          </p:nvGrpSpPr>
          <p:grpSpPr>
            <a:xfrm>
              <a:off x="4283968" y="1677864"/>
              <a:ext cx="1872208" cy="1630063"/>
              <a:chOff x="1257167" y="2830828"/>
              <a:chExt cx="1570308" cy="1384613"/>
            </a:xfrm>
          </p:grpSpPr>
          <p:pic>
            <p:nvPicPr>
              <p:cNvPr id="25" name="Image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7167" y="2830828"/>
                <a:ext cx="1570308" cy="1384613"/>
              </a:xfrm>
              <a:prstGeom prst="rect">
                <a:avLst/>
              </a:prstGeom>
            </p:spPr>
          </p:pic>
          <p:sp>
            <p:nvSpPr>
              <p:cNvPr id="26" name="Rectangle 25"/>
              <p:cNvSpPr/>
              <p:nvPr/>
            </p:nvSpPr>
            <p:spPr>
              <a:xfrm>
                <a:off x="1458769" y="3208285"/>
                <a:ext cx="1132031" cy="5393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pic>
          <p:nvPicPr>
            <p:cNvPr id="24" name="Picture 3" descr="C:\Users\DaBuathi\Desktop\InProgress CIAT\capture_001_17072015_095017.bmp"/>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49053" y="2161626"/>
              <a:ext cx="1319091" cy="595614"/>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Image 43" descr="Flying bird ventilator.jpg"/>
          <p:cNvPicPr>
            <a:picLocks noChangeAspect="1"/>
          </p:cNvPicPr>
          <p:nvPr/>
        </p:nvPicPr>
        <p:blipFill>
          <a:blip r:embed="rId5" cstate="email"/>
          <a:srcRect/>
          <a:stretch>
            <a:fillRect/>
          </a:stretch>
        </p:blipFill>
        <p:spPr>
          <a:xfrm>
            <a:off x="503164" y="1710417"/>
            <a:ext cx="838153" cy="499079"/>
          </a:xfrm>
          <a:prstGeom prst="rect">
            <a:avLst/>
          </a:prstGeom>
          <a:ln w="3175">
            <a:noFill/>
          </a:ln>
        </p:spPr>
      </p:pic>
      <p:sp>
        <p:nvSpPr>
          <p:cNvPr id="78" name="ZoneTexte 77"/>
          <p:cNvSpPr txBox="1"/>
          <p:nvPr/>
        </p:nvSpPr>
        <p:spPr>
          <a:xfrm>
            <a:off x="1401930" y="1681792"/>
            <a:ext cx="3317928" cy="830997"/>
          </a:xfrm>
          <a:prstGeom prst="rect">
            <a:avLst/>
          </a:prstGeom>
          <a:noFill/>
        </p:spPr>
        <p:txBody>
          <a:bodyPr wrap="square" rtlCol="0">
            <a:spAutoFit/>
          </a:bodyPr>
          <a:lstStyle/>
          <a:p>
            <a:pPr fontAlgn="b"/>
            <a:r>
              <a:rPr lang="en-US" sz="1600" b="1" dirty="0">
                <a:solidFill>
                  <a:srgbClr val="000000"/>
                </a:solidFill>
              </a:rPr>
              <a:t>Variable speed fans </a:t>
            </a:r>
          </a:p>
          <a:p>
            <a:pPr fontAlgn="b"/>
            <a:r>
              <a:rPr lang="en-US" sz="1600" dirty="0">
                <a:solidFill>
                  <a:srgbClr val="000000"/>
                </a:solidFill>
              </a:rPr>
              <a:t>AC motor + drive (HE version)</a:t>
            </a:r>
          </a:p>
          <a:p>
            <a:pPr fontAlgn="b"/>
            <a:r>
              <a:rPr lang="en-US" sz="1600" dirty="0">
                <a:solidFill>
                  <a:srgbClr val="000000"/>
                </a:solidFill>
              </a:rPr>
              <a:t>EC motor (XE version)</a:t>
            </a:r>
          </a:p>
        </p:txBody>
      </p:sp>
      <p:sp>
        <p:nvSpPr>
          <p:cNvPr id="33" name="Freeform 5">
            <a:extLst>
              <a:ext uri="{FF2B5EF4-FFF2-40B4-BE49-F238E27FC236}">
                <a16:creationId xmlns:a16="http://schemas.microsoft.com/office/drawing/2014/main" id="{C4BA4EFB-1DFA-46A8-80A9-E3E5156DD60B}"/>
              </a:ext>
            </a:extLst>
          </p:cNvPr>
          <p:cNvSpPr>
            <a:spLocks/>
          </p:cNvSpPr>
          <p:nvPr/>
        </p:nvSpPr>
        <p:spPr bwMode="auto">
          <a:xfrm>
            <a:off x="1435031" y="2564932"/>
            <a:ext cx="3766822" cy="268069"/>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Freeform 5">
            <a:extLst>
              <a:ext uri="{FF2B5EF4-FFF2-40B4-BE49-F238E27FC236}">
                <a16:creationId xmlns:a16="http://schemas.microsoft.com/office/drawing/2014/main" id="{D4CE42FA-8473-493C-9E2B-AACF89F057A9}"/>
              </a:ext>
            </a:extLst>
          </p:cNvPr>
          <p:cNvSpPr>
            <a:spLocks/>
          </p:cNvSpPr>
          <p:nvPr/>
        </p:nvSpPr>
        <p:spPr bwMode="auto">
          <a:xfrm flipH="1">
            <a:off x="7587025" y="2288926"/>
            <a:ext cx="3311233" cy="972601"/>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a:extLst>
              <a:ext uri="{FF2B5EF4-FFF2-40B4-BE49-F238E27FC236}">
                <a16:creationId xmlns:a16="http://schemas.microsoft.com/office/drawing/2014/main" id="{1806DADF-451A-4921-A1D6-43C83EE72596}"/>
              </a:ext>
            </a:extLst>
          </p:cNvPr>
          <p:cNvSpPr/>
          <p:nvPr/>
        </p:nvSpPr>
        <p:spPr>
          <a:xfrm>
            <a:off x="9493476" y="1720596"/>
            <a:ext cx="1539378" cy="584775"/>
          </a:xfrm>
          <a:prstGeom prst="rect">
            <a:avLst/>
          </a:prstGeom>
        </p:spPr>
        <p:txBody>
          <a:bodyPr wrap="square">
            <a:spAutoFit/>
          </a:bodyPr>
          <a:lstStyle/>
          <a:p>
            <a:pPr algn="ctr"/>
            <a:r>
              <a:rPr lang="en-US" sz="1600" b="1" dirty="0"/>
              <a:t>Micro-channel </a:t>
            </a:r>
          </a:p>
          <a:p>
            <a:pPr algn="ctr"/>
            <a:r>
              <a:rPr lang="en-US" sz="1600" dirty="0"/>
              <a:t>condenser coil</a:t>
            </a:r>
          </a:p>
        </p:txBody>
      </p:sp>
      <p:sp>
        <p:nvSpPr>
          <p:cNvPr id="38" name="Freeform 5">
            <a:extLst>
              <a:ext uri="{FF2B5EF4-FFF2-40B4-BE49-F238E27FC236}">
                <a16:creationId xmlns:a16="http://schemas.microsoft.com/office/drawing/2014/main" id="{E08D3ACA-78AE-46B6-9054-5D918029C6B0}"/>
              </a:ext>
            </a:extLst>
          </p:cNvPr>
          <p:cNvSpPr>
            <a:spLocks/>
          </p:cNvSpPr>
          <p:nvPr/>
        </p:nvSpPr>
        <p:spPr bwMode="auto">
          <a:xfrm flipV="1">
            <a:off x="1341636" y="3439123"/>
            <a:ext cx="2176327" cy="238018"/>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 name="Rectangle 39">
            <a:extLst>
              <a:ext uri="{FF2B5EF4-FFF2-40B4-BE49-F238E27FC236}">
                <a16:creationId xmlns:a16="http://schemas.microsoft.com/office/drawing/2014/main" id="{A5823C7E-5FEF-4FF1-A059-F203E85A367B}"/>
              </a:ext>
            </a:extLst>
          </p:cNvPr>
          <p:cNvSpPr/>
          <p:nvPr/>
        </p:nvSpPr>
        <p:spPr>
          <a:xfrm>
            <a:off x="1287258" y="3081050"/>
            <a:ext cx="2332843" cy="584775"/>
          </a:xfrm>
          <a:prstGeom prst="rect">
            <a:avLst/>
          </a:prstGeom>
        </p:spPr>
        <p:txBody>
          <a:bodyPr wrap="square">
            <a:spAutoFit/>
          </a:bodyPr>
          <a:lstStyle/>
          <a:p>
            <a:r>
              <a:rPr lang="en-US" sz="1600" b="1" dirty="0"/>
              <a:t>Connect Touch </a:t>
            </a:r>
          </a:p>
          <a:p>
            <a:r>
              <a:rPr lang="en-US" sz="1600" dirty="0"/>
              <a:t>control</a:t>
            </a:r>
            <a:endParaRPr lang="en-US" sz="1600" b="1" dirty="0"/>
          </a:p>
        </p:txBody>
      </p:sp>
      <p:sp>
        <p:nvSpPr>
          <p:cNvPr id="46" name="Freeform 5">
            <a:extLst>
              <a:ext uri="{FF2B5EF4-FFF2-40B4-BE49-F238E27FC236}">
                <a16:creationId xmlns:a16="http://schemas.microsoft.com/office/drawing/2014/main" id="{0FA68CA2-3C59-4D38-A22F-E0915C93F518}"/>
              </a:ext>
            </a:extLst>
          </p:cNvPr>
          <p:cNvSpPr>
            <a:spLocks/>
          </p:cNvSpPr>
          <p:nvPr/>
        </p:nvSpPr>
        <p:spPr bwMode="auto">
          <a:xfrm flipH="1" flipV="1">
            <a:off x="5927637" y="5067970"/>
            <a:ext cx="4970622" cy="760186"/>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Rectangle 9">
            <a:extLst>
              <a:ext uri="{FF2B5EF4-FFF2-40B4-BE49-F238E27FC236}">
                <a16:creationId xmlns:a16="http://schemas.microsoft.com/office/drawing/2014/main" id="{87FDBBA2-F637-48A2-9D8D-11CF8950C82A}"/>
              </a:ext>
            </a:extLst>
          </p:cNvPr>
          <p:cNvSpPr/>
          <p:nvPr/>
        </p:nvSpPr>
        <p:spPr>
          <a:xfrm>
            <a:off x="1307827" y="4469583"/>
            <a:ext cx="2243944" cy="584775"/>
          </a:xfrm>
          <a:prstGeom prst="rect">
            <a:avLst/>
          </a:prstGeom>
        </p:spPr>
        <p:txBody>
          <a:bodyPr wrap="square">
            <a:spAutoFit/>
          </a:bodyPr>
          <a:lstStyle/>
          <a:p>
            <a:r>
              <a:rPr lang="en-US" sz="1600" b="1" dirty="0"/>
              <a:t>Flooded shell &amp; tubes </a:t>
            </a:r>
          </a:p>
          <a:p>
            <a:r>
              <a:rPr lang="en-US" sz="1600" dirty="0"/>
              <a:t>evaporator</a:t>
            </a:r>
          </a:p>
        </p:txBody>
      </p:sp>
      <p:sp>
        <p:nvSpPr>
          <p:cNvPr id="47" name="Freeform 5">
            <a:extLst>
              <a:ext uri="{FF2B5EF4-FFF2-40B4-BE49-F238E27FC236}">
                <a16:creationId xmlns:a16="http://schemas.microsoft.com/office/drawing/2014/main" id="{F99C26AE-BE9D-481D-9587-4CA9350C208C}"/>
              </a:ext>
            </a:extLst>
          </p:cNvPr>
          <p:cNvSpPr>
            <a:spLocks/>
          </p:cNvSpPr>
          <p:nvPr/>
        </p:nvSpPr>
        <p:spPr bwMode="auto">
          <a:xfrm flipH="1">
            <a:off x="8240889" y="3880846"/>
            <a:ext cx="2657370" cy="651259"/>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Rectangle 10">
            <a:extLst>
              <a:ext uri="{FF2B5EF4-FFF2-40B4-BE49-F238E27FC236}">
                <a16:creationId xmlns:a16="http://schemas.microsoft.com/office/drawing/2014/main" id="{56883D29-8F6E-4255-8078-1A1B6F9C8AA5}"/>
              </a:ext>
            </a:extLst>
          </p:cNvPr>
          <p:cNvSpPr/>
          <p:nvPr/>
        </p:nvSpPr>
        <p:spPr>
          <a:xfrm>
            <a:off x="9338977" y="3579221"/>
            <a:ext cx="1626580" cy="338554"/>
          </a:xfrm>
          <a:prstGeom prst="rect">
            <a:avLst/>
          </a:prstGeom>
        </p:spPr>
        <p:txBody>
          <a:bodyPr wrap="square">
            <a:spAutoFit/>
          </a:bodyPr>
          <a:lstStyle/>
          <a:p>
            <a:pPr algn="ctr"/>
            <a:r>
              <a:rPr lang="en-US" sz="1600" b="1" dirty="0"/>
              <a:t>Screw </a:t>
            </a:r>
            <a:r>
              <a:rPr lang="en-US" sz="1600" dirty="0"/>
              <a:t>compressor</a:t>
            </a:r>
          </a:p>
        </p:txBody>
      </p:sp>
      <p:sp>
        <p:nvSpPr>
          <p:cNvPr id="48" name="Freeform 5">
            <a:extLst>
              <a:ext uri="{FF2B5EF4-FFF2-40B4-BE49-F238E27FC236}">
                <a16:creationId xmlns:a16="http://schemas.microsoft.com/office/drawing/2014/main" id="{8C4D97BF-0538-43E1-A995-0E419775AC94}"/>
              </a:ext>
            </a:extLst>
          </p:cNvPr>
          <p:cNvSpPr>
            <a:spLocks/>
          </p:cNvSpPr>
          <p:nvPr/>
        </p:nvSpPr>
        <p:spPr bwMode="auto">
          <a:xfrm flipV="1">
            <a:off x="1341317" y="4637727"/>
            <a:ext cx="2571990" cy="430244"/>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0" name="Rectangle 49">
            <a:extLst>
              <a:ext uri="{FF2B5EF4-FFF2-40B4-BE49-F238E27FC236}">
                <a16:creationId xmlns:a16="http://schemas.microsoft.com/office/drawing/2014/main" id="{74DB22E0-A480-450C-9F28-8099CFC57A26}"/>
              </a:ext>
            </a:extLst>
          </p:cNvPr>
          <p:cNvSpPr/>
          <p:nvPr/>
        </p:nvSpPr>
        <p:spPr>
          <a:xfrm>
            <a:off x="7906575" y="5417706"/>
            <a:ext cx="2991684" cy="338554"/>
          </a:xfrm>
          <a:prstGeom prst="rect">
            <a:avLst/>
          </a:prstGeom>
        </p:spPr>
        <p:txBody>
          <a:bodyPr wrap="square">
            <a:spAutoFit/>
          </a:bodyPr>
          <a:lstStyle/>
          <a:p>
            <a:pPr algn="r"/>
            <a:r>
              <a:rPr lang="en-US" sz="1600" b="1" dirty="0"/>
              <a:t>Economiser</a:t>
            </a:r>
          </a:p>
        </p:txBody>
      </p:sp>
      <p:sp>
        <p:nvSpPr>
          <p:cNvPr id="36" name="Espace réservé de la date 3">
            <a:extLst>
              <a:ext uri="{FF2B5EF4-FFF2-40B4-BE49-F238E27FC236}">
                <a16:creationId xmlns:a16="http://schemas.microsoft.com/office/drawing/2014/main" id="{C3395A5E-2524-4FED-8EEF-AC3BC4D53187}"/>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51" name="Espace réservé du pied de page 7">
            <a:extLst>
              <a:ext uri="{FF2B5EF4-FFF2-40B4-BE49-F238E27FC236}">
                <a16:creationId xmlns:a16="http://schemas.microsoft.com/office/drawing/2014/main" id="{57CE2240-FAE1-4C4F-8046-1BD6F92BA853}"/>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53" name="Picture 2" descr="06T_DD_TS_001">
            <a:extLst>
              <a:ext uri="{FF2B5EF4-FFF2-40B4-BE49-F238E27FC236}">
                <a16:creationId xmlns:a16="http://schemas.microsoft.com/office/drawing/2014/main" id="{7FCF0130-177A-428D-9E6F-496A526B05D5}"/>
              </a:ext>
            </a:extLst>
          </p:cNvPr>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38141" y="3537259"/>
            <a:ext cx="710226" cy="4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Image 53">
            <a:extLst>
              <a:ext uri="{FF2B5EF4-FFF2-40B4-BE49-F238E27FC236}">
                <a16:creationId xmlns:a16="http://schemas.microsoft.com/office/drawing/2014/main" id="{48F80D01-774A-4B20-89E5-799BD8D98F61}"/>
              </a:ext>
            </a:extLst>
          </p:cNvPr>
          <p:cNvPicPr>
            <a:picLocks noChangeAspect="1"/>
          </p:cNvPicPr>
          <p:nvPr/>
        </p:nvPicPr>
        <p:blipFill rotWithShape="1">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1067523" y="1720596"/>
            <a:ext cx="941409" cy="801716"/>
          </a:xfrm>
          <a:prstGeom prst="rect">
            <a:avLst/>
          </a:prstGeom>
        </p:spPr>
      </p:pic>
      <p:pic>
        <p:nvPicPr>
          <p:cNvPr id="55" name="Picture 4" descr="module-eco">
            <a:extLst>
              <a:ext uri="{FF2B5EF4-FFF2-40B4-BE49-F238E27FC236}">
                <a16:creationId xmlns:a16="http://schemas.microsoft.com/office/drawing/2014/main" id="{100A5F8B-F432-4E2F-BDC3-B5F769DEEF75}"/>
              </a:ext>
            </a:extLst>
          </p:cNvPr>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29319" y="5279478"/>
            <a:ext cx="591145" cy="60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6">
            <a:extLst>
              <a:ext uri="{FF2B5EF4-FFF2-40B4-BE49-F238E27FC236}">
                <a16:creationId xmlns:a16="http://schemas.microsoft.com/office/drawing/2014/main" id="{28B15AE8-33F0-474A-8385-01F204022A02}"/>
              </a:ext>
            </a:extLst>
          </p:cNvPr>
          <p:cNvPicPr>
            <a:picLocks noChangeAspect="1" noChangeArrowheads="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688" y="4563988"/>
            <a:ext cx="983207" cy="60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42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endParaRPr lang="fr-FR"/>
          </a:p>
        </p:txBody>
      </p:sp>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19</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en-US" dirty="0"/>
              <a:t>MAXIMUM EFFICIENCY</a:t>
            </a:r>
            <a:endParaRPr lang="fr-FR" dirty="0"/>
          </a:p>
        </p:txBody>
      </p:sp>
      <p:pic>
        <p:nvPicPr>
          <p:cNvPr id="6" name="Image 5">
            <a:extLst>
              <a:ext uri="{FF2B5EF4-FFF2-40B4-BE49-F238E27FC236}">
                <a16:creationId xmlns:a16="http://schemas.microsoft.com/office/drawing/2014/main" id="{399DEC67-8E0A-4493-9E22-6BA7C90BB26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Tree>
    <p:extLst>
      <p:ext uri="{BB962C8B-B14F-4D97-AF65-F5344CB8AC3E}">
        <p14:creationId xmlns:p14="http://schemas.microsoft.com/office/powerpoint/2010/main" val="1826104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20</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2"/>
          <a:stretch>
            <a:fillRect/>
          </a:stretch>
        </p:blipFill>
        <p:spPr>
          <a:xfrm>
            <a:off x="10248263" y="4956997"/>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8809881" y="5503365"/>
            <a:ext cx="2876765" cy="738664"/>
          </a:xfrm>
          <a:prstGeom prst="rect">
            <a:avLst/>
          </a:prstGeom>
        </p:spPr>
        <p:txBody>
          <a:bodyPr wrap="square">
            <a:spAutoFit/>
          </a:bodyPr>
          <a:lstStyle/>
          <a:p>
            <a:pPr algn="r"/>
            <a:r>
              <a:rPr lang="en-US" sz="700" dirty="0"/>
              <a:t>(1) In accordance with EN 14511-2013 EUROVENT Chilled water = 12°C/7°C Outside air = 35°C</a:t>
            </a:r>
          </a:p>
          <a:p>
            <a:pPr algn="r"/>
            <a:r>
              <a:rPr lang="en-US" sz="700" dirty="0"/>
              <a:t>Pf = Cooling capacity</a:t>
            </a:r>
          </a:p>
          <a:p>
            <a:pPr algn="r"/>
            <a:r>
              <a:rPr lang="en-US" sz="700" dirty="0"/>
              <a:t>EER = Full load performance coefficient</a:t>
            </a:r>
          </a:p>
          <a:p>
            <a:pPr algn="r"/>
            <a:r>
              <a:rPr lang="en-US" sz="700" dirty="0"/>
              <a:t>SEER12/7-SEPR12/7 = Seasonal performance coefficient in accordance with applicable Ecodesign regulation (EU) No 2016/2281</a:t>
            </a:r>
          </a:p>
        </p:txBody>
      </p:sp>
      <p:pic>
        <p:nvPicPr>
          <p:cNvPr id="4" name="Image 3" descr="Une image contenant table&#10;&#10;Description générée automatiquement">
            <a:extLst>
              <a:ext uri="{FF2B5EF4-FFF2-40B4-BE49-F238E27FC236}">
                <a16:creationId xmlns:a16="http://schemas.microsoft.com/office/drawing/2014/main" id="{D8F359A9-78A1-4479-BD71-1105F9E7D8B6}"/>
              </a:ext>
            </a:extLst>
          </p:cNvPr>
          <p:cNvPicPr>
            <a:picLocks noChangeAspect="1"/>
          </p:cNvPicPr>
          <p:nvPr/>
        </p:nvPicPr>
        <p:blipFill rotWithShape="1">
          <a:blip r:embed="rId3">
            <a:extLst>
              <a:ext uri="{28A0092B-C50C-407E-A947-70E740481C1C}">
                <a14:useLocalDpi xmlns:a14="http://schemas.microsoft.com/office/drawing/2010/main" val="0"/>
              </a:ext>
            </a:extLst>
          </a:blip>
          <a:srcRect b="11780"/>
          <a:stretch/>
        </p:blipFill>
        <p:spPr>
          <a:xfrm>
            <a:off x="3363079" y="810573"/>
            <a:ext cx="5465841" cy="5516672"/>
          </a:xfrm>
          <a:prstGeom prst="rect">
            <a:avLst/>
          </a:prstGeom>
        </p:spPr>
      </p:pic>
    </p:spTree>
    <p:extLst>
      <p:ext uri="{BB962C8B-B14F-4D97-AF65-F5344CB8AC3E}">
        <p14:creationId xmlns:p14="http://schemas.microsoft.com/office/powerpoint/2010/main" val="3462680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table&#10;&#10;Description générée automatiquement">
            <a:extLst>
              <a:ext uri="{FF2B5EF4-FFF2-40B4-BE49-F238E27FC236}">
                <a16:creationId xmlns:a16="http://schemas.microsoft.com/office/drawing/2014/main" id="{8A25DA0F-423D-4AEE-8310-72EC9D32FCB9}"/>
              </a:ext>
            </a:extLst>
          </p:cNvPr>
          <p:cNvPicPr>
            <a:picLocks noChangeAspect="1"/>
          </p:cNvPicPr>
          <p:nvPr/>
        </p:nvPicPr>
        <p:blipFill rotWithShape="1">
          <a:blip r:embed="rId2">
            <a:extLst>
              <a:ext uri="{28A0092B-C50C-407E-A947-70E740481C1C}">
                <a14:useLocalDpi xmlns:a14="http://schemas.microsoft.com/office/drawing/2010/main" val="0"/>
              </a:ext>
            </a:extLst>
          </a:blip>
          <a:srcRect b="11311"/>
          <a:stretch/>
        </p:blipFill>
        <p:spPr>
          <a:xfrm>
            <a:off x="3363079" y="810413"/>
            <a:ext cx="5446802" cy="5561821"/>
          </a:xfrm>
          <a:prstGeom prst="rect">
            <a:avLst/>
          </a:prstGeom>
        </p:spPr>
      </p:pic>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21</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3"/>
          <a:stretch>
            <a:fillRect/>
          </a:stretch>
        </p:blipFill>
        <p:spPr>
          <a:xfrm>
            <a:off x="10248263" y="4956997"/>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8809881" y="5503365"/>
            <a:ext cx="2876765" cy="738664"/>
          </a:xfrm>
          <a:prstGeom prst="rect">
            <a:avLst/>
          </a:prstGeom>
        </p:spPr>
        <p:txBody>
          <a:bodyPr wrap="square">
            <a:spAutoFit/>
          </a:bodyPr>
          <a:lstStyle/>
          <a:p>
            <a:pPr algn="r"/>
            <a:r>
              <a:rPr lang="en-US" sz="700" dirty="0"/>
              <a:t>(1) In accordance with EN 14511-2013 EUROVENT Chilled water = 12°C/7°C Outside air = 35°C</a:t>
            </a:r>
          </a:p>
          <a:p>
            <a:pPr algn="r"/>
            <a:r>
              <a:rPr lang="en-US" sz="700" dirty="0"/>
              <a:t>Pf = Cooling capacity</a:t>
            </a:r>
          </a:p>
          <a:p>
            <a:pPr algn="r"/>
            <a:r>
              <a:rPr lang="en-US" sz="700" dirty="0"/>
              <a:t>EER = Full load performance coefficient</a:t>
            </a:r>
          </a:p>
          <a:p>
            <a:pPr algn="r"/>
            <a:r>
              <a:rPr lang="en-US" sz="700" dirty="0"/>
              <a:t>SEER12/7-SEPR12/7 = Seasonal performance coefficient in accordance with applicable Ecodesign regulation (EU) No 2016/2281</a:t>
            </a:r>
          </a:p>
        </p:txBody>
      </p:sp>
    </p:spTree>
    <p:extLst>
      <p:ext uri="{BB962C8B-B14F-4D97-AF65-F5344CB8AC3E}">
        <p14:creationId xmlns:p14="http://schemas.microsoft.com/office/powerpoint/2010/main" val="2528273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able&#10;&#10;Description générée automatiquement">
            <a:extLst>
              <a:ext uri="{FF2B5EF4-FFF2-40B4-BE49-F238E27FC236}">
                <a16:creationId xmlns:a16="http://schemas.microsoft.com/office/drawing/2014/main" id="{D00FB4D1-B4EF-4901-978F-461BA8ACA7AA}"/>
              </a:ext>
            </a:extLst>
          </p:cNvPr>
          <p:cNvPicPr>
            <a:picLocks noChangeAspect="1"/>
          </p:cNvPicPr>
          <p:nvPr/>
        </p:nvPicPr>
        <p:blipFill rotWithShape="1">
          <a:blip r:embed="rId2">
            <a:extLst>
              <a:ext uri="{28A0092B-C50C-407E-A947-70E740481C1C}">
                <a14:useLocalDpi xmlns:a14="http://schemas.microsoft.com/office/drawing/2010/main" val="0"/>
              </a:ext>
            </a:extLst>
          </a:blip>
          <a:srcRect b="11817"/>
          <a:stretch/>
        </p:blipFill>
        <p:spPr>
          <a:xfrm>
            <a:off x="3316623" y="810413"/>
            <a:ext cx="5493257" cy="5596733"/>
          </a:xfrm>
          <a:prstGeom prst="rect">
            <a:avLst/>
          </a:prstGeom>
        </p:spPr>
      </p:pic>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22</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3"/>
          <a:stretch>
            <a:fillRect/>
          </a:stretch>
        </p:blipFill>
        <p:spPr>
          <a:xfrm>
            <a:off x="10248263" y="4956997"/>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8809881" y="5503365"/>
            <a:ext cx="2876765" cy="738664"/>
          </a:xfrm>
          <a:prstGeom prst="rect">
            <a:avLst/>
          </a:prstGeom>
        </p:spPr>
        <p:txBody>
          <a:bodyPr wrap="square">
            <a:spAutoFit/>
          </a:bodyPr>
          <a:lstStyle/>
          <a:p>
            <a:pPr algn="r"/>
            <a:r>
              <a:rPr lang="en-US" sz="700" dirty="0"/>
              <a:t>(1) In accordance with EN 14511-2013 EUROVENT Chilled water = 12°C/7°C Outside air = 35°C</a:t>
            </a:r>
          </a:p>
          <a:p>
            <a:pPr algn="r"/>
            <a:r>
              <a:rPr lang="en-US" sz="700" dirty="0"/>
              <a:t>Pf = Cooling capacity</a:t>
            </a:r>
          </a:p>
          <a:p>
            <a:pPr algn="r"/>
            <a:r>
              <a:rPr lang="en-US" sz="700" dirty="0"/>
              <a:t>EER = Full load performance coefficient</a:t>
            </a:r>
          </a:p>
          <a:p>
            <a:pPr algn="r"/>
            <a:r>
              <a:rPr lang="en-US" sz="700" dirty="0"/>
              <a:t>SEER12/7-SEPR12/7 = Seasonal performance coefficient in accordance with applicable Ecodesign regulation (EU) No 2016/2281</a:t>
            </a:r>
          </a:p>
        </p:txBody>
      </p:sp>
    </p:spTree>
    <p:extLst>
      <p:ext uri="{BB962C8B-B14F-4D97-AF65-F5344CB8AC3E}">
        <p14:creationId xmlns:p14="http://schemas.microsoft.com/office/powerpoint/2010/main" val="937135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able&#10;&#10;Description générée automatiquement">
            <a:extLst>
              <a:ext uri="{FF2B5EF4-FFF2-40B4-BE49-F238E27FC236}">
                <a16:creationId xmlns:a16="http://schemas.microsoft.com/office/drawing/2014/main" id="{6419BB62-B765-43B6-96DB-AB3E6C283B08}"/>
              </a:ext>
            </a:extLst>
          </p:cNvPr>
          <p:cNvPicPr>
            <a:picLocks noChangeAspect="1"/>
          </p:cNvPicPr>
          <p:nvPr/>
        </p:nvPicPr>
        <p:blipFill rotWithShape="1">
          <a:blip r:embed="rId2">
            <a:extLst>
              <a:ext uri="{28A0092B-C50C-407E-A947-70E740481C1C}">
                <a14:useLocalDpi xmlns:a14="http://schemas.microsoft.com/office/drawing/2010/main" val="0"/>
              </a:ext>
            </a:extLst>
          </a:blip>
          <a:srcRect b="11817"/>
          <a:stretch/>
        </p:blipFill>
        <p:spPr>
          <a:xfrm>
            <a:off x="3340800" y="810413"/>
            <a:ext cx="5529159" cy="5615787"/>
          </a:xfrm>
          <a:prstGeom prst="rect">
            <a:avLst/>
          </a:prstGeom>
        </p:spPr>
      </p:pic>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23</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3"/>
          <a:stretch>
            <a:fillRect/>
          </a:stretch>
        </p:blipFill>
        <p:spPr>
          <a:xfrm>
            <a:off x="10248263" y="4956997"/>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8809881" y="5503365"/>
            <a:ext cx="2876765" cy="738664"/>
          </a:xfrm>
          <a:prstGeom prst="rect">
            <a:avLst/>
          </a:prstGeom>
        </p:spPr>
        <p:txBody>
          <a:bodyPr wrap="square">
            <a:spAutoFit/>
          </a:bodyPr>
          <a:lstStyle/>
          <a:p>
            <a:pPr algn="r"/>
            <a:r>
              <a:rPr lang="en-US" sz="700" dirty="0"/>
              <a:t>(1) In accordance with EN 14511-2013 EUROVENT Chilled water = 12°C/7°C Outside air = 35°C</a:t>
            </a:r>
          </a:p>
          <a:p>
            <a:pPr algn="r"/>
            <a:r>
              <a:rPr lang="en-US" sz="700" dirty="0"/>
              <a:t>Pf = Cooling capacity</a:t>
            </a:r>
          </a:p>
          <a:p>
            <a:pPr algn="r"/>
            <a:r>
              <a:rPr lang="en-US" sz="700" dirty="0"/>
              <a:t>EER = Full load performance coefficient</a:t>
            </a:r>
          </a:p>
          <a:p>
            <a:pPr algn="r"/>
            <a:r>
              <a:rPr lang="en-US" sz="700" dirty="0"/>
              <a:t>SEER12/7-SEPR12/7 = Seasonal performance coefficient in accordance with applicable Ecodesign regulation (EU) No 2016/2281</a:t>
            </a:r>
          </a:p>
        </p:txBody>
      </p:sp>
    </p:spTree>
    <p:extLst>
      <p:ext uri="{BB962C8B-B14F-4D97-AF65-F5344CB8AC3E}">
        <p14:creationId xmlns:p14="http://schemas.microsoft.com/office/powerpoint/2010/main" val="4118791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FEATURES AVAILABILITY</a:t>
            </a: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24</a:t>
            </a:fld>
            <a:endParaRPr lang="fr-FR"/>
          </a:p>
        </p:txBody>
      </p:sp>
      <p:graphicFrame>
        <p:nvGraphicFramePr>
          <p:cNvPr id="5" name="Tableau 4"/>
          <p:cNvGraphicFramePr>
            <a:graphicFrameLocks noGrp="1"/>
          </p:cNvGraphicFramePr>
          <p:nvPr>
            <p:extLst>
              <p:ext uri="{D42A27DB-BD31-4B8C-83A1-F6EECF244321}">
                <p14:modId xmlns:p14="http://schemas.microsoft.com/office/powerpoint/2010/main" val="1394918991"/>
              </p:ext>
            </p:extLst>
          </p:nvPr>
        </p:nvGraphicFramePr>
        <p:xfrm>
          <a:off x="345634" y="1195366"/>
          <a:ext cx="11341012" cy="4455989"/>
        </p:xfrm>
        <a:graphic>
          <a:graphicData uri="http://schemas.openxmlformats.org/drawingml/2006/table">
            <a:tbl>
              <a:tblPr firstRow="1" bandRow="1">
                <a:tableStyleId>{5C22544A-7EE6-4342-B048-85BDC9FD1C3A}</a:tableStyleId>
              </a:tblPr>
              <a:tblGrid>
                <a:gridCol w="3187275">
                  <a:extLst>
                    <a:ext uri="{9D8B030D-6E8A-4147-A177-3AD203B41FA5}">
                      <a16:colId xmlns:a16="http://schemas.microsoft.com/office/drawing/2014/main" val="20000"/>
                    </a:ext>
                  </a:extLst>
                </a:gridCol>
                <a:gridCol w="858116">
                  <a:extLst>
                    <a:ext uri="{9D8B030D-6E8A-4147-A177-3AD203B41FA5}">
                      <a16:colId xmlns:a16="http://schemas.microsoft.com/office/drawing/2014/main" val="20001"/>
                    </a:ext>
                  </a:extLst>
                </a:gridCol>
                <a:gridCol w="2633230">
                  <a:extLst>
                    <a:ext uri="{9D8B030D-6E8A-4147-A177-3AD203B41FA5}">
                      <a16:colId xmlns:a16="http://schemas.microsoft.com/office/drawing/2014/main" val="20002"/>
                    </a:ext>
                  </a:extLst>
                </a:gridCol>
                <a:gridCol w="928254">
                  <a:extLst>
                    <a:ext uri="{9D8B030D-6E8A-4147-A177-3AD203B41FA5}">
                      <a16:colId xmlns:a16="http://schemas.microsoft.com/office/drawing/2014/main" val="20003"/>
                    </a:ext>
                  </a:extLst>
                </a:gridCol>
                <a:gridCol w="2632364">
                  <a:extLst>
                    <a:ext uri="{9D8B030D-6E8A-4147-A177-3AD203B41FA5}">
                      <a16:colId xmlns:a16="http://schemas.microsoft.com/office/drawing/2014/main" val="3167299868"/>
                    </a:ext>
                  </a:extLst>
                </a:gridCol>
                <a:gridCol w="1101773">
                  <a:extLst>
                    <a:ext uri="{9D8B030D-6E8A-4147-A177-3AD203B41FA5}">
                      <a16:colId xmlns:a16="http://schemas.microsoft.com/office/drawing/2014/main" val="1094569325"/>
                    </a:ext>
                  </a:extLst>
                </a:gridCol>
              </a:tblGrid>
              <a:tr h="341189">
                <a:tc gridSpan="6">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0" u="none" strike="noStrike" kern="1200" baseline="0" dirty="0">
                          <a:solidFill>
                            <a:schemeClr val="lt1"/>
                          </a:solidFill>
                          <a:latin typeface="+mn-lt"/>
                          <a:ea typeface="+mn-ea"/>
                          <a:cs typeface="+mn-cs"/>
                        </a:rPr>
                        <a:t>POWERCIAT</a:t>
                      </a:r>
                      <a:endParaRPr lang="fr-FR" sz="1600" b="1" i="0" u="none" strike="noStrike" kern="1200" baseline="30000" dirty="0">
                        <a:solidFill>
                          <a:schemeClr val="lt1"/>
                        </a:solidFill>
                        <a:latin typeface="+mn-lt"/>
                        <a:ea typeface="+mn-ea"/>
                        <a:cs typeface="+mn-cs"/>
                      </a:endParaRPr>
                    </a:p>
                  </a:txBody>
                  <a:tcPr>
                    <a:solidFill>
                      <a:srgbClr val="EA0000"/>
                    </a:solidFill>
                  </a:tcPr>
                </a:tc>
                <a:tc hMerge="1">
                  <a:txBody>
                    <a:bodyPr/>
                    <a:lstStyle/>
                    <a:p>
                      <a:endParaRPr lang="fr-FR" sz="800" dirty="0"/>
                    </a:p>
                  </a:txBody>
                  <a:tcPr/>
                </a:tc>
                <a:tc hMerge="1">
                  <a:txBody>
                    <a:bodyPr/>
                    <a:lstStyle/>
                    <a:p>
                      <a:endParaRPr lang="fr-FR" sz="800" dirty="0"/>
                    </a:p>
                  </a:txBody>
                  <a:tcPr/>
                </a:tc>
                <a:tc hMerge="1">
                  <a:txBody>
                    <a:bodyPr/>
                    <a:lstStyle/>
                    <a:p>
                      <a:endParaRPr lang="fr-FR" sz="8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600" b="1" i="0" u="none" strike="noStrike" kern="1200" baseline="30000" dirty="0">
                        <a:solidFill>
                          <a:schemeClr val="lt1"/>
                        </a:solidFill>
                        <a:latin typeface="+mn-lt"/>
                        <a:ea typeface="+mn-ea"/>
                        <a:cs typeface="+mn-cs"/>
                      </a:endParaRPr>
                    </a:p>
                  </a:txBody>
                  <a:tcPr>
                    <a:solidFill>
                      <a:srgbClr val="EA0000"/>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600" b="1" i="0" u="none" strike="noStrike" kern="1200" baseline="30000" dirty="0">
                        <a:solidFill>
                          <a:schemeClr val="lt1"/>
                        </a:solidFill>
                        <a:latin typeface="+mn-lt"/>
                        <a:ea typeface="+mn-ea"/>
                        <a:cs typeface="+mn-cs"/>
                      </a:endParaRPr>
                    </a:p>
                  </a:txBody>
                  <a:tcPr>
                    <a:solidFill>
                      <a:srgbClr val="EA0000"/>
                    </a:solidFill>
                  </a:tcPr>
                </a:tc>
                <a:extLst>
                  <a:ext uri="{0D108BD9-81ED-4DB2-BD59-A6C34878D82A}">
                    <a16:rowId xmlns:a16="http://schemas.microsoft.com/office/drawing/2014/main" val="10000"/>
                  </a:ext>
                </a:extLst>
              </a:tr>
              <a:tr h="121926">
                <a:tc>
                  <a:txBody>
                    <a:bodyPr/>
                    <a:lstStyle/>
                    <a:p>
                      <a:pPr algn="l" fontAlgn="b"/>
                      <a:r>
                        <a:rPr lang="en-US" sz="1300" b="0" i="0" u="none" strike="noStrike" noProof="0" dirty="0">
                          <a:solidFill>
                            <a:srgbClr val="000000"/>
                          </a:solidFill>
                          <a:effectLst/>
                          <a:latin typeface="+mj-lt"/>
                          <a:cs typeface="Calibri" panose="020F0502020204030204" pitchFamily="34" charset="0"/>
                        </a:rPr>
                        <a:t>Medium-temperature brine solution</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300" b="0" i="0" u="none" strike="noStrike" kern="1200" dirty="0">
                          <a:solidFill>
                            <a:srgbClr val="000000"/>
                          </a:solidFill>
                          <a:effectLst/>
                          <a:latin typeface="+mj-lt"/>
                          <a:ea typeface="+mn-ea"/>
                          <a:cs typeface="+mn-cs"/>
                        </a:rPr>
                        <a:t>Total </a:t>
                      </a:r>
                      <a:r>
                        <a:rPr lang="fr-FR" sz="1300" b="0" i="0" u="none" strike="noStrike" kern="1200" dirty="0" err="1">
                          <a:solidFill>
                            <a:srgbClr val="000000"/>
                          </a:solidFill>
                          <a:effectLst/>
                          <a:latin typeface="+mj-lt"/>
                          <a:ea typeface="+mn-ea"/>
                          <a:cs typeface="+mn-cs"/>
                        </a:rPr>
                        <a:t>heat</a:t>
                      </a:r>
                      <a:r>
                        <a:rPr lang="fr-FR" sz="1300" b="0" i="0" u="none" strike="noStrike" kern="1200" dirty="0">
                          <a:solidFill>
                            <a:srgbClr val="000000"/>
                          </a:solidFill>
                          <a:effectLst/>
                          <a:latin typeface="+mj-lt"/>
                          <a:ea typeface="+mn-ea"/>
                          <a:cs typeface="+mn-cs"/>
                        </a:rPr>
                        <a:t> </a:t>
                      </a:r>
                      <a:r>
                        <a:rPr lang="fr-FR" sz="1300" b="0" i="0" u="none" strike="noStrike" kern="1200" dirty="0" err="1">
                          <a:solidFill>
                            <a:srgbClr val="000000"/>
                          </a:solidFill>
                          <a:effectLst/>
                          <a:latin typeface="+mj-lt"/>
                          <a:ea typeface="+mn-ea"/>
                          <a:cs typeface="+mn-cs"/>
                        </a:rPr>
                        <a:t>recovery</a:t>
                      </a:r>
                      <a:endParaRPr lang="en-US" sz="1300" b="0" i="0" u="none" strike="noStrike" kern="1200" noProof="0" dirty="0">
                        <a:solidFill>
                          <a:srgbClr val="000000"/>
                        </a:solidFill>
                        <a:effectLst/>
                        <a:latin typeface="+mj-lt"/>
                        <a:ea typeface="+mn-ea"/>
                        <a:cs typeface="+mn-cs"/>
                      </a:endParaRP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808-3028</a:t>
                      </a: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300" b="0" i="0" u="none" strike="noStrike" kern="1200" noProof="0" dirty="0">
                          <a:solidFill>
                            <a:srgbClr val="000000"/>
                          </a:solidFill>
                          <a:effectLst/>
                          <a:latin typeface="+mn-lt"/>
                          <a:ea typeface="+mn-ea"/>
                          <a:cs typeface="+mn-cs"/>
                        </a:rPr>
                        <a:t>LP single-pump hydraulic module</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808 -1108</a:t>
                      </a:r>
                    </a:p>
                  </a:txBody>
                  <a:tcPr>
                    <a:solidFill>
                      <a:schemeClr val="accent6">
                        <a:lumMod val="95000"/>
                      </a:schemeClr>
                    </a:solidFill>
                  </a:tcPr>
                </a:tc>
                <a:extLst>
                  <a:ext uri="{0D108BD9-81ED-4DB2-BD59-A6C34878D82A}">
                    <a16:rowId xmlns:a16="http://schemas.microsoft.com/office/drawing/2014/main" val="10001"/>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Low-temperature brine solution</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Evaporator with one pass less</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808-3028</a:t>
                      </a: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300" b="0" i="0" u="none" strike="noStrike" kern="1200" noProof="0" dirty="0">
                          <a:solidFill>
                            <a:srgbClr val="000000"/>
                          </a:solidFill>
                          <a:effectLst/>
                          <a:latin typeface="+mn-lt"/>
                          <a:ea typeface="+mn-ea"/>
                          <a:cs typeface="+mn-cs"/>
                        </a:rPr>
                        <a:t>LP dual-pump hydraulic module</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808 -1108</a:t>
                      </a:r>
                    </a:p>
                  </a:txBody>
                  <a:tcPr>
                    <a:solidFill>
                      <a:schemeClr val="accent6">
                        <a:lumMod val="95000"/>
                      </a:schemeClr>
                    </a:solidFill>
                  </a:tcPr>
                </a:tc>
                <a:extLst>
                  <a:ext uri="{0D108BD9-81ED-4DB2-BD59-A6C34878D82A}">
                    <a16:rowId xmlns:a16="http://schemas.microsoft.com/office/drawing/2014/main" val="10002"/>
                  </a:ext>
                </a:extLst>
              </a:tr>
              <a:tr h="189115">
                <a:tc>
                  <a:txBody>
                    <a:bodyPr/>
                    <a:lstStyle/>
                    <a:p>
                      <a:pPr algn="l" fontAlgn="b"/>
                      <a:r>
                        <a:rPr lang="en-US" sz="1300" u="none" strike="noStrike" noProof="0" dirty="0">
                          <a:effectLst/>
                          <a:latin typeface="+mj-lt"/>
                          <a:cs typeface="Calibri" panose="020F0502020204030204" pitchFamily="34" charset="0"/>
                        </a:rPr>
                        <a:t>Light-brine solution, down to -3°C</a:t>
                      </a:r>
                      <a:endParaRPr lang="en-US" sz="1300" b="0" i="0" u="none" strike="noStrike" noProof="0" dirty="0">
                        <a:solidFill>
                          <a:srgbClr val="000000"/>
                        </a:solidFill>
                        <a:effectLst/>
                        <a:latin typeface="+mj-lt"/>
                        <a:cs typeface="Calibri" panose="020F0502020204030204" pitchFamily="34" charset="0"/>
                      </a:endParaRP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Master/slave operation</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Dual relief valves on 3-way valve</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808 -3028</a:t>
                      </a:r>
                    </a:p>
                  </a:txBody>
                  <a:tcPr>
                    <a:solidFill>
                      <a:schemeClr val="accent6">
                        <a:lumMod val="95000"/>
                      </a:schemeClr>
                    </a:solidFill>
                  </a:tcPr>
                </a:tc>
                <a:extLst>
                  <a:ext uri="{0D108BD9-81ED-4DB2-BD59-A6C34878D82A}">
                    <a16:rowId xmlns:a16="http://schemas.microsoft.com/office/drawing/2014/main" val="10003"/>
                  </a:ext>
                </a:extLst>
              </a:tr>
              <a:tr h="189115">
                <a:tc>
                  <a:txBody>
                    <a:bodyPr/>
                    <a:lstStyle/>
                    <a:p>
                      <a:pPr algn="l" fontAlgn="b"/>
                      <a:r>
                        <a:rPr lang="en-US" sz="1300" u="none" strike="noStrike" noProof="0" dirty="0">
                          <a:effectLst/>
                          <a:latin typeface="+mj-lt"/>
                          <a:cs typeface="Calibri" panose="020F0502020204030204" pitchFamily="34" charset="0"/>
                        </a:rPr>
                        <a:t>Unit equipped for air discharge ducting</a:t>
                      </a:r>
                      <a:endParaRPr lang="en-US" sz="1300" b="0" i="0" u="none" strike="noStrike" noProof="0" dirty="0">
                        <a:solidFill>
                          <a:srgbClr val="000000"/>
                        </a:solidFill>
                        <a:effectLst/>
                        <a:latin typeface="+mj-lt"/>
                        <a:cs typeface="Calibri" panose="020F0502020204030204" pitchFamily="34" charset="0"/>
                      </a:endParaRP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21 bar evaporator</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Compliance with Swiss regulations</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4"/>
                  </a:ext>
                </a:extLst>
              </a:tr>
              <a:tr h="189115">
                <a:tc>
                  <a:txBody>
                    <a:bodyPr/>
                    <a:lstStyle/>
                    <a:p>
                      <a:pPr algn="l" fontAlgn="b"/>
                      <a:r>
                        <a:rPr lang="en-US" sz="1300" u="none" strike="noStrike" noProof="0" dirty="0">
                          <a:effectLst/>
                          <a:latin typeface="+mj-lt"/>
                          <a:cs typeface="Calibri" panose="020F0502020204030204" pitchFamily="34" charset="0"/>
                        </a:rPr>
                        <a:t>Low noise</a:t>
                      </a:r>
                      <a:endParaRPr lang="en-US" sz="1300" b="0" i="0" u="none" strike="noStrike" noProof="0" dirty="0">
                        <a:solidFill>
                          <a:srgbClr val="000000"/>
                        </a:solidFill>
                        <a:effectLst/>
                        <a:latin typeface="+mj-lt"/>
                        <a:cs typeface="Calibri" panose="020F0502020204030204" pitchFamily="34" charset="0"/>
                      </a:endParaRP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cs typeface="Calibri" panose="020F0502020204030204" pitchFamily="34" charset="0"/>
                        </a:rPr>
                        <a:t>Single power connection point</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3428-4608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Compliance with Russian regulations</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5"/>
                  </a:ext>
                </a:extLst>
              </a:tr>
              <a:tr h="189115">
                <a:tc>
                  <a:txBody>
                    <a:bodyPr/>
                    <a:lstStyle/>
                    <a:p>
                      <a:pPr algn="l" fontAlgn="b"/>
                      <a:r>
                        <a:rPr lang="en-US" sz="1300" b="0" i="0" u="none" strike="noStrike" noProof="0" dirty="0" err="1">
                          <a:solidFill>
                            <a:srgbClr val="000000"/>
                          </a:solidFill>
                          <a:effectLst/>
                          <a:latin typeface="+mj-lt"/>
                          <a:cs typeface="Calibri" panose="020F0502020204030204" pitchFamily="34" charset="0"/>
                        </a:rPr>
                        <a:t>Xtra</a:t>
                      </a:r>
                      <a:r>
                        <a:rPr lang="en-US" sz="1300" b="0" i="0" u="none" strike="noStrike" noProof="0" dirty="0">
                          <a:solidFill>
                            <a:srgbClr val="000000"/>
                          </a:solidFill>
                          <a:effectLst/>
                          <a:latin typeface="+mj-lt"/>
                          <a:cs typeface="Calibri" panose="020F0502020204030204" pitchFamily="34" charset="0"/>
                        </a:rPr>
                        <a:t> Low Noise</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cs typeface="Calibri" panose="020F0502020204030204" pitchFamily="34" charset="0"/>
                        </a:rPr>
                        <a:t>Evap. and pumps with aluminum jacket</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0808-1108</a:t>
                      </a:r>
                    </a:p>
                  </a:txBody>
                  <a:tcPr>
                    <a:solidFill>
                      <a:schemeClr val="accent6">
                        <a:lumMod val="95000"/>
                      </a:schemeClr>
                    </a:solidFill>
                  </a:tcPr>
                </a:tc>
                <a:tc>
                  <a:txBody>
                    <a:bodyPr/>
                    <a:lstStyle/>
                    <a:p>
                      <a:pPr algn="l" fontAlgn="b"/>
                      <a:r>
                        <a:rPr lang="en-US" sz="1300" b="0" i="0" u="none" strike="noStrike" noProof="0" dirty="0" err="1">
                          <a:solidFill>
                            <a:srgbClr val="000000"/>
                          </a:solidFill>
                          <a:effectLst/>
                          <a:latin typeface="+mj-lt"/>
                        </a:rPr>
                        <a:t>Bacnet</a:t>
                      </a:r>
                      <a:r>
                        <a:rPr lang="en-US" sz="1300" b="0" i="0" u="none" strike="noStrike" noProof="0" dirty="0">
                          <a:solidFill>
                            <a:srgbClr val="000000"/>
                          </a:solidFill>
                          <a:effectLst/>
                          <a:latin typeface="+mj-lt"/>
                        </a:rPr>
                        <a:t> over IP</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6"/>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Super Low Noise</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rPr>
                        <a:t>1308-4608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Reversed evaporator water connections</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Energy Management Module</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7"/>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IP54 control box</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Service valve set</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7" user interface</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8"/>
                  </a:ext>
                </a:extLst>
              </a:tr>
              <a:tr h="189115">
                <a:tc>
                  <a:txBody>
                    <a:bodyPr/>
                    <a:lstStyle/>
                    <a:p>
                      <a:pPr algn="l" fontAlgn="b"/>
                      <a:r>
                        <a:rPr lang="en-US" sz="1300" b="0" i="0" u="none" strike="noStrike" noProof="0" dirty="0" err="1">
                          <a:solidFill>
                            <a:srgbClr val="000000"/>
                          </a:solidFill>
                          <a:effectLst/>
                          <a:latin typeface="+mj-lt"/>
                          <a:cs typeface="Calibri" panose="020F0502020204030204" pitchFamily="34" charset="0"/>
                        </a:rPr>
                        <a:t>Tropicalisation</a:t>
                      </a:r>
                      <a:r>
                        <a:rPr lang="en-US" sz="1300" b="0" i="0" u="none" strike="noStrike" noProof="0" dirty="0">
                          <a:solidFill>
                            <a:srgbClr val="000000"/>
                          </a:solidFill>
                          <a:effectLst/>
                          <a:latin typeface="+mj-lt"/>
                          <a:cs typeface="Calibri" panose="020F0502020204030204" pitchFamily="34" charset="0"/>
                        </a:rPr>
                        <a:t> of the electric box</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Evaporator with one pass more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Input contact for Refrigerant leak detection</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9"/>
                  </a:ext>
                </a:extLst>
              </a:tr>
              <a:tr h="189115">
                <a:tc>
                  <a:txBody>
                    <a:bodyPr/>
                    <a:lstStyle/>
                    <a:p>
                      <a:pPr algn="l" fontAlgn="b"/>
                      <a:r>
                        <a:rPr lang="en-US" sz="1300" b="0" i="0" u="none" strike="noStrike" noProof="0" dirty="0" err="1">
                          <a:solidFill>
                            <a:srgbClr val="000000"/>
                          </a:solidFill>
                          <a:effectLst/>
                          <a:latin typeface="+mj-lt"/>
                          <a:cs typeface="Calibri" panose="020F0502020204030204" pitchFamily="34" charset="0"/>
                        </a:rPr>
                        <a:t>Proctection</a:t>
                      </a:r>
                      <a:r>
                        <a:rPr lang="en-US" sz="1300" b="0" i="0" u="none" strike="noStrike" noProof="0" dirty="0">
                          <a:solidFill>
                            <a:srgbClr val="000000"/>
                          </a:solidFill>
                          <a:effectLst/>
                          <a:latin typeface="+mj-lt"/>
                          <a:cs typeface="Calibri" panose="020F0502020204030204" pitchFamily="34" charset="0"/>
                        </a:rPr>
                        <a:t> grilles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Set point adjustment by 4-20mA signal</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Compliance with Australian regulations</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10"/>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230 V electrical plug</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Lon gateway</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Insulation of the evap. in/out </a:t>
                      </a:r>
                      <a:r>
                        <a:rPr lang="en-US" sz="1300" b="0" i="0" u="none" strike="noStrike" noProof="0" dirty="0" err="1">
                          <a:solidFill>
                            <a:srgbClr val="000000"/>
                          </a:solidFill>
                          <a:effectLst/>
                          <a:latin typeface="+mj-lt"/>
                        </a:rPr>
                        <a:t>ref.lines</a:t>
                      </a:r>
                      <a:endParaRPr lang="en-US" sz="1300" b="0" i="0" u="none" strike="noStrike" noProof="0" dirty="0">
                        <a:solidFill>
                          <a:srgbClr val="000000"/>
                        </a:solidFill>
                        <a:effectLst/>
                        <a:latin typeface="+mj-lt"/>
                      </a:endParaRP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11"/>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Water exchanger frost protection</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HP single-pump hydraulic module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808 -1108</a:t>
                      </a: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300" b="0" i="0" u="none" strike="noStrike" noProof="0" dirty="0">
                          <a:solidFill>
                            <a:srgbClr val="000000"/>
                          </a:solidFill>
                          <a:effectLst/>
                          <a:latin typeface="+mj-lt"/>
                        </a:rPr>
                        <a:t>MCHE anti-corrosion protection Protect2</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217219544"/>
                  </a:ext>
                </a:extLst>
              </a:tr>
              <a:tr h="0">
                <a:tc>
                  <a:txBody>
                    <a:bodyPr/>
                    <a:lstStyle/>
                    <a:p>
                      <a:pPr algn="l" fontAlgn="b"/>
                      <a:r>
                        <a:rPr lang="en-US" sz="1300" b="0" i="0" u="none" strike="noStrike" noProof="0" dirty="0">
                          <a:solidFill>
                            <a:srgbClr val="000000"/>
                          </a:solidFill>
                          <a:effectLst/>
                          <a:latin typeface="+mj-lt"/>
                        </a:rPr>
                        <a:t>Evaporator &amp; hydraulic module frost protection</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808 - 1108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HP dual-pump hydraulic module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808 -1108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MCHE anti-</a:t>
                      </a:r>
                      <a:r>
                        <a:rPr lang="en-US" sz="1300" b="0" i="0" u="none" strike="noStrike" noProof="0" dirty="0" err="1">
                          <a:solidFill>
                            <a:srgbClr val="000000"/>
                          </a:solidFill>
                          <a:effectLst/>
                          <a:latin typeface="+mj-lt"/>
                        </a:rPr>
                        <a:t>corosionprotection</a:t>
                      </a:r>
                      <a:r>
                        <a:rPr lang="en-US" sz="1300" b="0" i="0" u="none" strike="noStrike" noProof="0" dirty="0">
                          <a:solidFill>
                            <a:srgbClr val="000000"/>
                          </a:solidFill>
                          <a:effectLst/>
                          <a:latin typeface="+mj-lt"/>
                        </a:rPr>
                        <a:t> Protect4</a:t>
                      </a:r>
                    </a:p>
                  </a:txBody>
                  <a:tcPr marL="7996" marR="7996" marT="7996" marB="0" anchor="b">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rgbClr val="F2F2F2"/>
                    </a:solidFill>
                  </a:tcPr>
                </a:tc>
                <a:extLst>
                  <a:ext uri="{0D108BD9-81ED-4DB2-BD59-A6C34878D82A}">
                    <a16:rowId xmlns:a16="http://schemas.microsoft.com/office/drawing/2014/main" val="3672795283"/>
                  </a:ext>
                </a:extLst>
              </a:tr>
              <a:tr h="0">
                <a:tc>
                  <a:txBody>
                    <a:bodyPr/>
                    <a:lstStyle/>
                    <a:p>
                      <a:pPr algn="l" fontAlgn="b"/>
                      <a:r>
                        <a:rPr lang="en-US" sz="1300" b="0" i="0" u="none" strike="noStrike" noProof="0" dirty="0">
                          <a:solidFill>
                            <a:srgbClr val="000000"/>
                          </a:solidFill>
                          <a:effectLst/>
                          <a:latin typeface="+mj-lt"/>
                        </a:rPr>
                        <a:t>Evaporator with aluminum jacket</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Expansion tank</a:t>
                      </a:r>
                    </a:p>
                  </a:txBody>
                  <a:tcPr marL="7996" marR="7996" marT="7996" marB="0" anchor="b">
                    <a:solidFill>
                      <a:schemeClr val="accent6">
                        <a:lumMod val="6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808 - 1108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Anti-vibration mounts</a:t>
                      </a:r>
                    </a:p>
                  </a:txBody>
                  <a:tcPr marL="7996" marR="7996" marT="7996" marB="0" anchor="b">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rgbClr val="F2F2F2"/>
                    </a:solidFill>
                  </a:tcPr>
                </a:tc>
                <a:extLst>
                  <a:ext uri="{0D108BD9-81ED-4DB2-BD59-A6C34878D82A}">
                    <a16:rowId xmlns:a16="http://schemas.microsoft.com/office/drawing/2014/main" val="312842217"/>
                  </a:ext>
                </a:extLst>
              </a:tr>
              <a:tr h="0">
                <a:tc>
                  <a:txBody>
                    <a:bodyPr/>
                    <a:lstStyle/>
                    <a:p>
                      <a:pPr algn="l" fontAlgn="b"/>
                      <a:r>
                        <a:rPr lang="en-US" sz="1300" b="0" i="0" u="none" strike="noStrike" noProof="0" dirty="0">
                          <a:solidFill>
                            <a:srgbClr val="000000"/>
                          </a:solidFill>
                          <a:effectLst/>
                          <a:latin typeface="+mj-lt"/>
                        </a:rPr>
                        <a:t>Free cooling </a:t>
                      </a:r>
                      <a:r>
                        <a:rPr lang="en-US" sz="1300" b="0" i="0" u="none" strike="noStrike" noProof="0" dirty="0" err="1">
                          <a:solidFill>
                            <a:srgbClr val="000000"/>
                          </a:solidFill>
                          <a:effectLst/>
                          <a:latin typeface="+mj-lt"/>
                        </a:rPr>
                        <a:t>drycooler</a:t>
                      </a:r>
                      <a:r>
                        <a:rPr lang="en-US" sz="1300" b="0" i="0" u="none" strike="noStrike" noProof="0" dirty="0">
                          <a:solidFill>
                            <a:srgbClr val="000000"/>
                          </a:solidFill>
                          <a:effectLst/>
                          <a:latin typeface="+mj-lt"/>
                        </a:rPr>
                        <a:t> management</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Variable Water Flow control</a:t>
                      </a:r>
                    </a:p>
                  </a:txBody>
                  <a:tcPr marL="7996" marR="7996" marT="7996" marB="0" anchor="b">
                    <a:solidFill>
                      <a:schemeClr val="accent6">
                        <a:lumMod val="6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rPr>
                        <a:t>808 - 1108</a:t>
                      </a: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solidFill>
                      <a:schemeClr val="accent2"/>
                    </a:solidFill>
                  </a:tcPr>
                </a:tc>
                <a:extLst>
                  <a:ext uri="{0D108BD9-81ED-4DB2-BD59-A6C34878D82A}">
                    <a16:rowId xmlns:a16="http://schemas.microsoft.com/office/drawing/2014/main" val="2559127976"/>
                  </a:ext>
                </a:extLst>
              </a:tr>
            </a:tbl>
          </a:graphicData>
        </a:graphic>
      </p:graphicFrame>
      <p:sp>
        <p:nvSpPr>
          <p:cNvPr id="7" name="Espace réservé de la date 4">
            <a:extLst>
              <a:ext uri="{FF2B5EF4-FFF2-40B4-BE49-F238E27FC236}">
                <a16:creationId xmlns:a16="http://schemas.microsoft.com/office/drawing/2014/main" id="{6D6E82C3-C671-4455-8830-55FB3135011C}"/>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8" name="Espace réservé du pied de page 7">
            <a:extLst>
              <a:ext uri="{FF2B5EF4-FFF2-40B4-BE49-F238E27FC236}">
                <a16:creationId xmlns:a16="http://schemas.microsoft.com/office/drawing/2014/main" id="{90F6774B-680F-4BF1-807D-2E603D6F10A4}"/>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customer presentation</a:t>
            </a:r>
          </a:p>
        </p:txBody>
      </p:sp>
      <p:graphicFrame>
        <p:nvGraphicFramePr>
          <p:cNvPr id="6" name="Tableau 5">
            <a:extLst>
              <a:ext uri="{FF2B5EF4-FFF2-40B4-BE49-F238E27FC236}">
                <a16:creationId xmlns:a16="http://schemas.microsoft.com/office/drawing/2014/main" id="{FD7308F8-D793-431B-A945-BBB368C5F5EC}"/>
              </a:ext>
            </a:extLst>
          </p:cNvPr>
          <p:cNvGraphicFramePr>
            <a:graphicFrameLocks noGrp="1"/>
          </p:cNvGraphicFramePr>
          <p:nvPr>
            <p:extLst>
              <p:ext uri="{D42A27DB-BD31-4B8C-83A1-F6EECF244321}">
                <p14:modId xmlns:p14="http://schemas.microsoft.com/office/powerpoint/2010/main" val="1458154362"/>
              </p:ext>
            </p:extLst>
          </p:nvPr>
        </p:nvGraphicFramePr>
        <p:xfrm>
          <a:off x="9079392" y="5519974"/>
          <a:ext cx="2607254" cy="274320"/>
        </p:xfrm>
        <a:graphic>
          <a:graphicData uri="http://schemas.openxmlformats.org/drawingml/2006/table">
            <a:tbl>
              <a:tblPr firstRow="1" bandRow="1">
                <a:tableStyleId>{5C22544A-7EE6-4342-B048-85BDC9FD1C3A}</a:tableStyleId>
              </a:tblPr>
              <a:tblGrid>
                <a:gridCol w="1529868">
                  <a:extLst>
                    <a:ext uri="{9D8B030D-6E8A-4147-A177-3AD203B41FA5}">
                      <a16:colId xmlns:a16="http://schemas.microsoft.com/office/drawing/2014/main" val="3379177374"/>
                    </a:ext>
                  </a:extLst>
                </a:gridCol>
                <a:gridCol w="1077386">
                  <a:extLst>
                    <a:ext uri="{9D8B030D-6E8A-4147-A177-3AD203B41FA5}">
                      <a16:colId xmlns:a16="http://schemas.microsoft.com/office/drawing/2014/main" val="2094485918"/>
                    </a:ext>
                  </a:extLst>
                </a:gridCol>
              </a:tblGrid>
              <a:tr h="18589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sz="1200" b="0" i="1" u="none" strike="noStrike" kern="1200" baseline="0" dirty="0" err="1">
                          <a:solidFill>
                            <a:schemeClr val="dk1"/>
                          </a:solidFill>
                          <a:latin typeface="+mn-lt"/>
                          <a:ea typeface="+mn-ea"/>
                          <a:cs typeface="+mn-cs"/>
                        </a:rPr>
                        <a:t>Supplied</a:t>
                      </a:r>
                      <a:r>
                        <a:rPr lang="fr-FR" sz="1200" b="0" i="1" u="none" strike="noStrike" kern="1200" baseline="0" dirty="0">
                          <a:solidFill>
                            <a:schemeClr val="dk1"/>
                          </a:solidFill>
                          <a:latin typeface="+mn-lt"/>
                          <a:ea typeface="+mn-ea"/>
                          <a:cs typeface="+mn-cs"/>
                        </a:rPr>
                        <a:t> as standard</a:t>
                      </a: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2431783429"/>
                  </a:ext>
                </a:extLst>
              </a:tr>
            </a:tbl>
          </a:graphicData>
        </a:graphic>
      </p:graphicFrame>
    </p:spTree>
    <p:extLst>
      <p:ext uri="{BB962C8B-B14F-4D97-AF65-F5344CB8AC3E}">
        <p14:creationId xmlns:p14="http://schemas.microsoft.com/office/powerpoint/2010/main" val="2377546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pPr marL="0" indent="0">
              <a:buNone/>
            </a:pPr>
            <a:r>
              <a:rPr lang="en-US" dirty="0">
                <a:solidFill>
                  <a:schemeClr val="bg1">
                    <a:lumMod val="50000"/>
                  </a:schemeClr>
                </a:solidFill>
              </a:rPr>
              <a:t>HIGH EFFICIENCY IN A FLEXIBLE AND COMPACT SOLUTION</a:t>
            </a:r>
            <a:endParaRPr lang="fr-FR" dirty="0"/>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25</a:t>
            </a:fld>
            <a:endParaRPr lang="fr-FR" dirty="0"/>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err="1"/>
              <a:t>HydroCIAT</a:t>
            </a:r>
            <a:endParaRPr lang="fr-FR" dirty="0"/>
          </a:p>
        </p:txBody>
      </p:sp>
      <p:pic>
        <p:nvPicPr>
          <p:cNvPr id="6" name="Image 5">
            <a:extLst>
              <a:ext uri="{FF2B5EF4-FFF2-40B4-BE49-F238E27FC236}">
                <a16:creationId xmlns:a16="http://schemas.microsoft.com/office/drawing/2014/main" id="{4243339F-4190-4086-858F-AE095665BBA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511207"/>
            <a:ext cx="12192000" cy="1431200"/>
          </a:xfrm>
          <a:prstGeom prst="rect">
            <a:avLst/>
          </a:prstGeom>
        </p:spPr>
      </p:pic>
    </p:spTree>
    <p:extLst>
      <p:ext uri="{BB962C8B-B14F-4D97-AF65-F5344CB8AC3E}">
        <p14:creationId xmlns:p14="http://schemas.microsoft.com/office/powerpoint/2010/main" val="2170897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7EA3D6-2B6B-4DD4-ABCC-224D515C93F3}"/>
              </a:ext>
            </a:extLst>
          </p:cNvPr>
          <p:cNvSpPr/>
          <p:nvPr/>
        </p:nvSpPr>
        <p:spPr>
          <a:xfrm>
            <a:off x="1189089" y="2591050"/>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F666E5C7-53EB-43BD-9815-DAC2E204C789}"/>
              </a:ext>
            </a:extLst>
          </p:cNvPr>
          <p:cNvSpPr/>
          <p:nvPr/>
        </p:nvSpPr>
        <p:spPr>
          <a:xfrm>
            <a:off x="1189089" y="3160134"/>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9BE57D36-DD26-4463-8B3D-A176C1CD047C}"/>
              </a:ext>
            </a:extLst>
          </p:cNvPr>
          <p:cNvSpPr/>
          <p:nvPr/>
        </p:nvSpPr>
        <p:spPr>
          <a:xfrm>
            <a:off x="1189089" y="3739087"/>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a:ln>
            <a:solidFill>
              <a:schemeClr val="bg1"/>
            </a:solidFill>
          </a:ln>
        </p:spPr>
        <p:txBody>
          <a:bodyPr/>
          <a:lstStyle/>
          <a:p>
            <a:pPr algn="ctr"/>
            <a:fld id="{703D33BA-6F8E-4DE4-A584-A0A018AFF0E7}" type="slidenum">
              <a:rPr lang="fr-FR" smtClean="0">
                <a:solidFill>
                  <a:schemeClr val="bg1"/>
                </a:solidFill>
              </a:rPr>
              <a:pPr algn="ctr"/>
              <a:t>26</a:t>
            </a:fld>
            <a:endParaRPr lang="fr-FR" dirty="0">
              <a:solidFill>
                <a:schemeClr val="bg1"/>
              </a:solidFill>
            </a:endParaRPr>
          </a:p>
        </p:txBody>
      </p:sp>
      <p:sp>
        <p:nvSpPr>
          <p:cNvPr id="10" name="Titre 26">
            <a:extLst>
              <a:ext uri="{FF2B5EF4-FFF2-40B4-BE49-F238E27FC236}">
                <a16:creationId xmlns:a16="http://schemas.microsoft.com/office/drawing/2014/main" id="{0AF36F6F-B747-4BA2-84A8-D95E86F3EA0E}"/>
              </a:ext>
            </a:extLst>
          </p:cNvPr>
          <p:cNvSpPr>
            <a:spLocks noGrp="1"/>
          </p:cNvSpPr>
          <p:nvPr>
            <p:ph type="title"/>
          </p:nvPr>
        </p:nvSpPr>
        <p:spPr>
          <a:xfrm>
            <a:off x="166688" y="1090274"/>
            <a:ext cx="5002168" cy="470568"/>
          </a:xfrm>
        </p:spPr>
        <p:txBody>
          <a:bodyPr/>
          <a:lstStyle/>
          <a:p>
            <a:pPr marL="0" indent="0">
              <a:buNone/>
            </a:pPr>
            <a:r>
              <a:rPr lang="fr-FR" dirty="0"/>
              <a:t>HYDROCIAT</a:t>
            </a:r>
            <a:br>
              <a:rPr lang="fr-FR" dirty="0"/>
            </a:br>
            <a:r>
              <a:rPr lang="en-US" dirty="0">
                <a:solidFill>
                  <a:schemeClr val="bg1">
                    <a:lumMod val="50000"/>
                  </a:schemeClr>
                </a:solidFill>
              </a:rPr>
              <a:t>HIGH EFFICIENCY </a:t>
            </a:r>
            <a:br>
              <a:rPr lang="en-US" dirty="0">
                <a:solidFill>
                  <a:schemeClr val="bg1">
                    <a:lumMod val="50000"/>
                  </a:schemeClr>
                </a:solidFill>
              </a:rPr>
            </a:br>
            <a:r>
              <a:rPr lang="en-US" dirty="0">
                <a:solidFill>
                  <a:schemeClr val="bg1">
                    <a:lumMod val="50000"/>
                  </a:schemeClr>
                </a:solidFill>
              </a:rPr>
              <a:t>IN A FLEXIBLE </a:t>
            </a:r>
            <a:br>
              <a:rPr lang="en-US" dirty="0">
                <a:solidFill>
                  <a:schemeClr val="bg1">
                    <a:lumMod val="50000"/>
                  </a:schemeClr>
                </a:solidFill>
              </a:rPr>
            </a:br>
            <a:r>
              <a:rPr lang="en-US" dirty="0">
                <a:solidFill>
                  <a:schemeClr val="bg1">
                    <a:lumMod val="50000"/>
                  </a:schemeClr>
                </a:solidFill>
              </a:rPr>
              <a:t>AND COMPACT SOLUTION</a:t>
            </a:r>
            <a:br>
              <a:rPr lang="en-US" dirty="0">
                <a:solidFill>
                  <a:schemeClr val="bg1">
                    <a:lumMod val="50000"/>
                  </a:schemeClr>
                </a:solidFill>
              </a:rPr>
            </a:br>
            <a:endParaRPr lang="fr-FR" dirty="0">
              <a:solidFill>
                <a:schemeClr val="bg2">
                  <a:lumMod val="50000"/>
                </a:schemeClr>
              </a:solidFill>
            </a:endParaRPr>
          </a:p>
        </p:txBody>
      </p:sp>
      <p:sp>
        <p:nvSpPr>
          <p:cNvPr id="9" name="ZoneTexte 8">
            <a:extLst>
              <a:ext uri="{FF2B5EF4-FFF2-40B4-BE49-F238E27FC236}">
                <a16:creationId xmlns:a16="http://schemas.microsoft.com/office/drawing/2014/main" id="{0CD80807-951B-43FB-B32C-BE568F0DC79E}"/>
              </a:ext>
            </a:extLst>
          </p:cNvPr>
          <p:cNvSpPr txBox="1"/>
          <p:nvPr/>
        </p:nvSpPr>
        <p:spPr>
          <a:xfrm>
            <a:off x="1189089" y="2689615"/>
            <a:ext cx="3443132" cy="261610"/>
          </a:xfrm>
          <a:prstGeom prst="rect">
            <a:avLst/>
          </a:prstGeom>
          <a:noFill/>
        </p:spPr>
        <p:txBody>
          <a:bodyPr wrap="square" rtlCol="0">
            <a:spAutoFit/>
          </a:bodyPr>
          <a:lstStyle/>
          <a:p>
            <a:pPr marL="625475"/>
            <a:r>
              <a:rPr lang="en-US" sz="1100" b="1" cap="all" dirty="0">
                <a:solidFill>
                  <a:srgbClr val="000000"/>
                </a:solidFill>
              </a:rPr>
              <a:t>High energy efficiency</a:t>
            </a:r>
          </a:p>
        </p:txBody>
      </p:sp>
      <p:sp>
        <p:nvSpPr>
          <p:cNvPr id="17" name="ZoneTexte 16">
            <a:extLst>
              <a:ext uri="{FF2B5EF4-FFF2-40B4-BE49-F238E27FC236}">
                <a16:creationId xmlns:a16="http://schemas.microsoft.com/office/drawing/2014/main" id="{4CC52365-F7C6-4699-9A64-3079FCF1B4BF}"/>
              </a:ext>
            </a:extLst>
          </p:cNvPr>
          <p:cNvSpPr txBox="1"/>
          <p:nvPr/>
        </p:nvSpPr>
        <p:spPr>
          <a:xfrm>
            <a:off x="1189089" y="3277268"/>
            <a:ext cx="3152732" cy="261610"/>
          </a:xfrm>
          <a:prstGeom prst="rect">
            <a:avLst/>
          </a:prstGeom>
          <a:noFill/>
        </p:spPr>
        <p:txBody>
          <a:bodyPr wrap="square" rtlCol="0">
            <a:spAutoFit/>
          </a:bodyPr>
          <a:lstStyle/>
          <a:p>
            <a:pPr marL="625475"/>
            <a:r>
              <a:rPr lang="en-US" sz="1100" b="1" cap="all" dirty="0">
                <a:solidFill>
                  <a:srgbClr val="000000"/>
                </a:solidFill>
              </a:rPr>
              <a:t>Plug and play compact system</a:t>
            </a:r>
          </a:p>
        </p:txBody>
      </p:sp>
      <p:sp>
        <p:nvSpPr>
          <p:cNvPr id="23" name="ZoneTexte 22">
            <a:extLst>
              <a:ext uri="{FF2B5EF4-FFF2-40B4-BE49-F238E27FC236}">
                <a16:creationId xmlns:a16="http://schemas.microsoft.com/office/drawing/2014/main" id="{1EA83C25-3CF4-4911-9550-5391C7045693}"/>
              </a:ext>
            </a:extLst>
          </p:cNvPr>
          <p:cNvSpPr txBox="1"/>
          <p:nvPr/>
        </p:nvSpPr>
        <p:spPr>
          <a:xfrm>
            <a:off x="1206221" y="3832853"/>
            <a:ext cx="3152732" cy="261610"/>
          </a:xfrm>
          <a:prstGeom prst="rect">
            <a:avLst/>
          </a:prstGeom>
          <a:noFill/>
        </p:spPr>
        <p:txBody>
          <a:bodyPr wrap="square" rtlCol="0">
            <a:spAutoFit/>
          </a:bodyPr>
          <a:lstStyle/>
          <a:p>
            <a:pPr marL="625475"/>
            <a:r>
              <a:rPr lang="en-US" sz="1100" b="1" cap="all" dirty="0">
                <a:solidFill>
                  <a:srgbClr val="000000"/>
                </a:solidFill>
              </a:rPr>
              <a:t>FLEXIBILITY</a:t>
            </a:r>
            <a:endParaRPr lang="en-US" sz="800" b="1" cap="all" dirty="0">
              <a:solidFill>
                <a:srgbClr val="000000"/>
              </a:solidFill>
            </a:endParaRPr>
          </a:p>
        </p:txBody>
      </p:sp>
      <p:sp>
        <p:nvSpPr>
          <p:cNvPr id="30" name="Espace réservé de la date 3">
            <a:extLst>
              <a:ext uri="{FF2B5EF4-FFF2-40B4-BE49-F238E27FC236}">
                <a16:creationId xmlns:a16="http://schemas.microsoft.com/office/drawing/2014/main" id="{2E275DEF-C907-4665-A8D5-7ABC2AC8928C}"/>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32" name="Espace réservé du pied de page 7">
            <a:extLst>
              <a:ext uri="{FF2B5EF4-FFF2-40B4-BE49-F238E27FC236}">
                <a16:creationId xmlns:a16="http://schemas.microsoft.com/office/drawing/2014/main" id="{6D673099-DA88-44EA-AA66-F2E2A09956E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18" name="Image 17">
            <a:extLst>
              <a:ext uri="{FF2B5EF4-FFF2-40B4-BE49-F238E27FC236}">
                <a16:creationId xmlns:a16="http://schemas.microsoft.com/office/drawing/2014/main" id="{893696D3-AF12-479A-BD1D-1EEE5E9ECE0F}"/>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48858" y="2685375"/>
            <a:ext cx="408453" cy="332814"/>
          </a:xfrm>
          <a:prstGeom prst="rect">
            <a:avLst/>
          </a:prstGeom>
        </p:spPr>
      </p:pic>
      <p:pic>
        <p:nvPicPr>
          <p:cNvPr id="19" name="Image 18">
            <a:extLst>
              <a:ext uri="{FF2B5EF4-FFF2-40B4-BE49-F238E27FC236}">
                <a16:creationId xmlns:a16="http://schemas.microsoft.com/office/drawing/2014/main" id="{E20D1728-9CEE-402E-963C-7254CCD2FE7F}"/>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270502" y="3253554"/>
            <a:ext cx="504532" cy="261610"/>
          </a:xfrm>
          <a:prstGeom prst="rect">
            <a:avLst/>
          </a:prstGeom>
        </p:spPr>
      </p:pic>
      <p:pic>
        <p:nvPicPr>
          <p:cNvPr id="20" name="Image 19">
            <a:extLst>
              <a:ext uri="{FF2B5EF4-FFF2-40B4-BE49-F238E27FC236}">
                <a16:creationId xmlns:a16="http://schemas.microsoft.com/office/drawing/2014/main" id="{0552B063-9106-472E-88D9-E9D49948C637}"/>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26056" y="3770881"/>
            <a:ext cx="393424" cy="439384"/>
          </a:xfrm>
          <a:prstGeom prst="rect">
            <a:avLst/>
          </a:prstGeom>
        </p:spPr>
      </p:pic>
      <p:sp>
        <p:nvSpPr>
          <p:cNvPr id="16" name="Rectangle 15">
            <a:extLst>
              <a:ext uri="{FF2B5EF4-FFF2-40B4-BE49-F238E27FC236}">
                <a16:creationId xmlns:a16="http://schemas.microsoft.com/office/drawing/2014/main" id="{4723FC5F-E285-49BA-973F-851E08A5C7D9}"/>
              </a:ext>
            </a:extLst>
          </p:cNvPr>
          <p:cNvSpPr/>
          <p:nvPr/>
        </p:nvSpPr>
        <p:spPr>
          <a:xfrm>
            <a:off x="1189089" y="4309049"/>
            <a:ext cx="3063836" cy="48681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827FEF80-0A9F-47C0-A49B-6F947AB6B3E7}"/>
              </a:ext>
            </a:extLst>
          </p:cNvPr>
          <p:cNvSpPr txBox="1"/>
          <p:nvPr/>
        </p:nvSpPr>
        <p:spPr>
          <a:xfrm>
            <a:off x="1206221" y="4402815"/>
            <a:ext cx="3152732" cy="369332"/>
          </a:xfrm>
          <a:prstGeom prst="rect">
            <a:avLst/>
          </a:prstGeom>
          <a:noFill/>
        </p:spPr>
        <p:txBody>
          <a:bodyPr wrap="square" rtlCol="0">
            <a:spAutoFit/>
          </a:bodyPr>
          <a:lstStyle/>
          <a:p>
            <a:pPr marL="625475"/>
            <a:r>
              <a:rPr lang="en-US" sz="1100" b="1" cap="all" dirty="0">
                <a:solidFill>
                  <a:srgbClr val="000000"/>
                </a:solidFill>
              </a:rPr>
              <a:t>Advanced system control</a:t>
            </a:r>
            <a:endParaRPr lang="en-US" sz="800" b="1" cap="all" dirty="0">
              <a:solidFill>
                <a:srgbClr val="000000"/>
              </a:solidFill>
            </a:endParaRPr>
          </a:p>
          <a:p>
            <a:pPr algn="ctr"/>
            <a:endParaRPr lang="en-US" sz="700" b="1" cap="all" dirty="0">
              <a:solidFill>
                <a:srgbClr val="000000"/>
              </a:solidFill>
            </a:endParaRPr>
          </a:p>
        </p:txBody>
      </p:sp>
      <p:pic>
        <p:nvPicPr>
          <p:cNvPr id="24" name="Graphique 23">
            <a:extLst>
              <a:ext uri="{FF2B5EF4-FFF2-40B4-BE49-F238E27FC236}">
                <a16:creationId xmlns:a16="http://schemas.microsoft.com/office/drawing/2014/main" id="{949F521B-C1BA-4660-8984-13FA2B5363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28947" y="4358534"/>
            <a:ext cx="587641" cy="387842"/>
          </a:xfrm>
          <a:prstGeom prst="rect">
            <a:avLst/>
          </a:prstGeom>
        </p:spPr>
      </p:pic>
      <p:pic>
        <p:nvPicPr>
          <p:cNvPr id="26" name="Image 25" descr="Une image contenant personne, intérieur, homme, debout&#10;&#10;Description générée automatiquement">
            <a:extLst>
              <a:ext uri="{FF2B5EF4-FFF2-40B4-BE49-F238E27FC236}">
                <a16:creationId xmlns:a16="http://schemas.microsoft.com/office/drawing/2014/main" id="{DE687997-E535-4F59-B155-82EAEF107105}"/>
              </a:ext>
            </a:extLst>
          </p:cNvPr>
          <p:cNvPicPr>
            <a:picLocks noChangeAspect="1"/>
          </p:cNvPicPr>
          <p:nvPr/>
        </p:nvPicPr>
        <p:blipFill rotWithShape="1">
          <a:blip r:embed="rId7">
            <a:extLst>
              <a:ext uri="{28A0092B-C50C-407E-A947-70E740481C1C}">
                <a14:useLocalDpi xmlns:a14="http://schemas.microsoft.com/office/drawing/2010/main" val="0"/>
              </a:ext>
            </a:extLst>
          </a:blip>
          <a:srcRect l="19920" r="17074"/>
          <a:stretch/>
        </p:blipFill>
        <p:spPr>
          <a:xfrm>
            <a:off x="5710614" y="0"/>
            <a:ext cx="6481386" cy="6890471"/>
          </a:xfrm>
          <a:prstGeom prst="rect">
            <a:avLst/>
          </a:prstGeom>
        </p:spPr>
      </p:pic>
    </p:spTree>
    <p:extLst>
      <p:ext uri="{BB962C8B-B14F-4D97-AF65-F5344CB8AC3E}">
        <p14:creationId xmlns:p14="http://schemas.microsoft.com/office/powerpoint/2010/main" val="901146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31800"/>
            <a:ext cx="10863864" cy="249238"/>
          </a:xfrm>
        </p:spPr>
        <p:txBody>
          <a:bodyPr/>
          <a:lstStyle/>
          <a:p>
            <a:pPr marL="0" indent="0">
              <a:buNone/>
            </a:pPr>
            <a:r>
              <a:rPr lang="fr-FR" dirty="0"/>
              <a:t>HYDROCIAT</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278832" y="2641694"/>
            <a:ext cx="9133068" cy="910966"/>
          </a:xfrm>
        </p:spPr>
        <p:txBody>
          <a:bodyPr>
            <a:normAutofit/>
          </a:bodyPr>
          <a:lstStyle/>
          <a:p>
            <a:pPr lvl="1" algn="just"/>
            <a:r>
              <a:rPr lang="en-US" sz="1600" b="1" dirty="0"/>
              <a:t>We strive to conform to your highest environmental </a:t>
            </a:r>
            <a:r>
              <a:rPr lang="en-US" sz="1600" b="1" dirty="0" err="1"/>
              <a:t>commitments.</a:t>
            </a:r>
            <a:r>
              <a:rPr lang="en-US" sz="1600" dirty="0" err="1"/>
              <a:t>Starting</a:t>
            </a:r>
            <a:r>
              <a:rPr lang="en-US" sz="1600" dirty="0"/>
              <a:t> in January 2021, new energy efficiency requirements will come into effect with the latest European Ecodesign regulations for chillers. We have concentrated our efforts on making our units more efficient and environmentally responsible to comply with these new regulations.</a:t>
            </a:r>
          </a:p>
          <a:p>
            <a:pPr lvl="1"/>
            <a:endParaRPr lang="en-US" sz="1600" dirty="0"/>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27</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92066" y="1506985"/>
            <a:ext cx="8014348" cy="1080000"/>
          </a:xfrm>
        </p:spPr>
        <p:txBody>
          <a:bodyPr anchor="ctr"/>
          <a:lstStyle/>
          <a:p>
            <a:pPr marL="0" indent="0">
              <a:spcBef>
                <a:spcPts val="0"/>
              </a:spcBef>
              <a:buNone/>
            </a:pPr>
            <a:r>
              <a:rPr lang="en-US" b="1" dirty="0"/>
              <a:t>High energy efficiency</a:t>
            </a:r>
          </a:p>
        </p:txBody>
      </p:sp>
      <p:sp>
        <p:nvSpPr>
          <p:cNvPr id="21" name="ZoneTexte 20">
            <a:extLst>
              <a:ext uri="{FF2B5EF4-FFF2-40B4-BE49-F238E27FC236}">
                <a16:creationId xmlns:a16="http://schemas.microsoft.com/office/drawing/2014/main" id="{3A78FE93-2DBD-41EA-B75E-2BE539D7DA93}"/>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24" name="Espace réservé de la date 3">
            <a:extLst>
              <a:ext uri="{FF2B5EF4-FFF2-40B4-BE49-F238E27FC236}">
                <a16:creationId xmlns:a16="http://schemas.microsoft.com/office/drawing/2014/main" id="{38EAEB67-99BC-48D6-BBB4-5033CC28879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5" name="Espace réservé du pied de page 7">
            <a:extLst>
              <a:ext uri="{FF2B5EF4-FFF2-40B4-BE49-F238E27FC236}">
                <a16:creationId xmlns:a16="http://schemas.microsoft.com/office/drawing/2014/main" id="{7AEF1F7E-C9BD-44A4-81FE-A0D7F1E5DDF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18" name="Picture 2">
            <a:extLst>
              <a:ext uri="{FF2B5EF4-FFF2-40B4-BE49-F238E27FC236}">
                <a16:creationId xmlns:a16="http://schemas.microsoft.com/office/drawing/2014/main" id="{691DE7F1-96E7-437D-8204-1748ACE874E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07376" y="3965789"/>
            <a:ext cx="1792221" cy="1647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Ellipse 22">
            <a:extLst>
              <a:ext uri="{FF2B5EF4-FFF2-40B4-BE49-F238E27FC236}">
                <a16:creationId xmlns:a16="http://schemas.microsoft.com/office/drawing/2014/main" id="{9800C685-EE56-4C34-AF26-90CA049CD483}"/>
              </a:ext>
            </a:extLst>
          </p:cNvPr>
          <p:cNvSpPr/>
          <p:nvPr/>
        </p:nvSpPr>
        <p:spPr>
          <a:xfrm>
            <a:off x="7149415" y="3965789"/>
            <a:ext cx="1411961" cy="1460459"/>
          </a:xfrm>
          <a:prstGeom prst="ellipse">
            <a:avLst/>
          </a:prstGeom>
          <a:solidFill>
            <a:srgbClr val="61707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solidFill>
                  <a:schemeClr val="bg1"/>
                </a:solidFill>
              </a:rPr>
              <a:t>SEER</a:t>
            </a:r>
          </a:p>
          <a:p>
            <a:pPr algn="ctr"/>
            <a:r>
              <a:rPr lang="en-US" sz="1600" b="1" dirty="0">
                <a:solidFill>
                  <a:schemeClr val="bg1"/>
                </a:solidFill>
              </a:rPr>
              <a:t>up to 7,86</a:t>
            </a:r>
            <a:endParaRPr lang="en-US" sz="1400" b="1" dirty="0">
              <a:solidFill>
                <a:schemeClr val="bg1"/>
              </a:solidFill>
            </a:endParaRPr>
          </a:p>
        </p:txBody>
      </p:sp>
      <p:sp>
        <p:nvSpPr>
          <p:cNvPr id="26" name="Ellipse 25">
            <a:extLst>
              <a:ext uri="{FF2B5EF4-FFF2-40B4-BE49-F238E27FC236}">
                <a16:creationId xmlns:a16="http://schemas.microsoft.com/office/drawing/2014/main" id="{D419AFEC-C912-4DE6-8AA7-9E756E4AC547}"/>
              </a:ext>
            </a:extLst>
          </p:cNvPr>
          <p:cNvSpPr/>
          <p:nvPr/>
        </p:nvSpPr>
        <p:spPr>
          <a:xfrm>
            <a:off x="5390019" y="3965789"/>
            <a:ext cx="1411961" cy="1460459"/>
          </a:xfrm>
          <a:prstGeom prst="ellipse">
            <a:avLst/>
          </a:prstGeom>
          <a:solidFill>
            <a:srgbClr val="BABFD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solidFill>
                  <a:schemeClr val="bg1"/>
                </a:solidFill>
              </a:rPr>
              <a:t>SEER</a:t>
            </a:r>
          </a:p>
          <a:p>
            <a:pPr algn="ctr"/>
            <a:r>
              <a:rPr lang="en-US" sz="1600" b="1" dirty="0">
                <a:solidFill>
                  <a:schemeClr val="bg1"/>
                </a:solidFill>
              </a:rPr>
              <a:t>up to 7,69</a:t>
            </a:r>
            <a:endParaRPr lang="en-US" sz="1400" b="1" dirty="0">
              <a:solidFill>
                <a:schemeClr val="bg1"/>
              </a:solidFill>
            </a:endParaRPr>
          </a:p>
        </p:txBody>
      </p:sp>
      <p:sp>
        <p:nvSpPr>
          <p:cNvPr id="27" name="Rectangle 26">
            <a:extLst>
              <a:ext uri="{FF2B5EF4-FFF2-40B4-BE49-F238E27FC236}">
                <a16:creationId xmlns:a16="http://schemas.microsoft.com/office/drawing/2014/main" id="{266543C0-1F06-4E83-B3A8-F32D0A374CB0}"/>
              </a:ext>
            </a:extLst>
          </p:cNvPr>
          <p:cNvSpPr/>
          <p:nvPr/>
        </p:nvSpPr>
        <p:spPr>
          <a:xfrm>
            <a:off x="7249301" y="3611511"/>
            <a:ext cx="1212191" cy="276999"/>
          </a:xfrm>
          <a:prstGeom prst="rect">
            <a:avLst/>
          </a:prstGeom>
        </p:spPr>
        <p:txBody>
          <a:bodyPr wrap="none">
            <a:spAutoFit/>
          </a:bodyPr>
          <a:lstStyle/>
          <a:p>
            <a:r>
              <a:rPr lang="fr-FR" sz="1200" b="1" dirty="0"/>
              <a:t>Premium version</a:t>
            </a:r>
          </a:p>
        </p:txBody>
      </p:sp>
      <p:sp>
        <p:nvSpPr>
          <p:cNvPr id="28" name="Rectangle 27">
            <a:extLst>
              <a:ext uri="{FF2B5EF4-FFF2-40B4-BE49-F238E27FC236}">
                <a16:creationId xmlns:a16="http://schemas.microsoft.com/office/drawing/2014/main" id="{982DB0C0-3A3E-494C-9E94-55F2946CFC89}"/>
              </a:ext>
            </a:extLst>
          </p:cNvPr>
          <p:cNvSpPr/>
          <p:nvPr/>
        </p:nvSpPr>
        <p:spPr>
          <a:xfrm>
            <a:off x="5486698" y="3607369"/>
            <a:ext cx="1218603" cy="276999"/>
          </a:xfrm>
          <a:prstGeom prst="rect">
            <a:avLst/>
          </a:prstGeom>
        </p:spPr>
        <p:txBody>
          <a:bodyPr wrap="none">
            <a:spAutoFit/>
          </a:bodyPr>
          <a:lstStyle/>
          <a:p>
            <a:r>
              <a:rPr lang="fr-FR" sz="1200" b="1" dirty="0"/>
              <a:t>Standard version</a:t>
            </a:r>
          </a:p>
        </p:txBody>
      </p:sp>
      <p:pic>
        <p:nvPicPr>
          <p:cNvPr id="17" name="Image 16">
            <a:extLst>
              <a:ext uri="{FF2B5EF4-FFF2-40B4-BE49-F238E27FC236}">
                <a16:creationId xmlns:a16="http://schemas.microsoft.com/office/drawing/2014/main" id="{1DB46536-3AF6-4AD4-8BCB-351426BE673F}"/>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22485" y="1664486"/>
            <a:ext cx="859562" cy="700384"/>
          </a:xfrm>
          <a:prstGeom prst="rect">
            <a:avLst/>
          </a:prstGeom>
        </p:spPr>
      </p:pic>
    </p:spTree>
    <p:extLst>
      <p:ext uri="{BB962C8B-B14F-4D97-AF65-F5344CB8AC3E}">
        <p14:creationId xmlns:p14="http://schemas.microsoft.com/office/powerpoint/2010/main" val="1737054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31800"/>
            <a:ext cx="10863864" cy="249238"/>
          </a:xfrm>
        </p:spPr>
        <p:txBody>
          <a:bodyPr/>
          <a:lstStyle/>
          <a:p>
            <a:pPr marL="0" indent="0">
              <a:buNone/>
            </a:pPr>
            <a:r>
              <a:rPr lang="fr-FR" dirty="0"/>
              <a:t>HYDROCIAT</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278832" y="2641694"/>
            <a:ext cx="9133068" cy="910966"/>
          </a:xfrm>
        </p:spPr>
        <p:txBody>
          <a:bodyPr>
            <a:normAutofit/>
          </a:bodyPr>
          <a:lstStyle/>
          <a:p>
            <a:pPr lvl="1" algn="just"/>
            <a:r>
              <a:rPr lang="en-US" sz="1600" b="1" dirty="0"/>
              <a:t>We design the most compact water-to-water chillers and heat pumps on the market, </a:t>
            </a:r>
            <a:r>
              <a:rPr lang="en-US" sz="1600" dirty="0"/>
              <a:t>adapting easily to existing machine room configurations. Each unit is delivered on-site, ready to run.</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28</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92066" y="1506985"/>
            <a:ext cx="8014348" cy="1080000"/>
          </a:xfrm>
        </p:spPr>
        <p:txBody>
          <a:bodyPr anchor="ctr"/>
          <a:lstStyle/>
          <a:p>
            <a:pPr marL="0" indent="0">
              <a:spcBef>
                <a:spcPts val="0"/>
              </a:spcBef>
              <a:buNone/>
            </a:pPr>
            <a:r>
              <a:rPr lang="en-US" b="1" dirty="0"/>
              <a:t>Plug &amp; play compact system</a:t>
            </a:r>
          </a:p>
        </p:txBody>
      </p:sp>
      <p:sp>
        <p:nvSpPr>
          <p:cNvPr id="21" name="ZoneTexte 20">
            <a:extLst>
              <a:ext uri="{FF2B5EF4-FFF2-40B4-BE49-F238E27FC236}">
                <a16:creationId xmlns:a16="http://schemas.microsoft.com/office/drawing/2014/main" id="{3A78FE93-2DBD-41EA-B75E-2BE539D7DA93}"/>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24" name="Espace réservé de la date 3">
            <a:extLst>
              <a:ext uri="{FF2B5EF4-FFF2-40B4-BE49-F238E27FC236}">
                <a16:creationId xmlns:a16="http://schemas.microsoft.com/office/drawing/2014/main" id="{38EAEB67-99BC-48D6-BBB4-5033CC28879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5" name="Espace réservé du pied de page 7">
            <a:extLst>
              <a:ext uri="{FF2B5EF4-FFF2-40B4-BE49-F238E27FC236}">
                <a16:creationId xmlns:a16="http://schemas.microsoft.com/office/drawing/2014/main" id="{7AEF1F7E-C9BD-44A4-81FE-A0D7F1E5DDF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
        <p:nvSpPr>
          <p:cNvPr id="15" name="Ellipse 14">
            <a:extLst>
              <a:ext uri="{FF2B5EF4-FFF2-40B4-BE49-F238E27FC236}">
                <a16:creationId xmlns:a16="http://schemas.microsoft.com/office/drawing/2014/main" id="{0B0AA72E-F612-45CE-B50E-5B1E73366E2B}"/>
              </a:ext>
            </a:extLst>
          </p:cNvPr>
          <p:cNvSpPr/>
          <p:nvPr/>
        </p:nvSpPr>
        <p:spPr>
          <a:xfrm>
            <a:off x="1520302" y="4073975"/>
            <a:ext cx="1411961" cy="1460459"/>
          </a:xfrm>
          <a:prstGeom prst="ellipse">
            <a:avLst/>
          </a:prstGeom>
          <a:solidFill>
            <a:srgbClr val="5F71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bg1"/>
                </a:solidFill>
              </a:rPr>
              <a:t>Compact</a:t>
            </a:r>
            <a:r>
              <a:rPr lang="en-US" sz="1600" dirty="0">
                <a:solidFill>
                  <a:schemeClr val="bg1"/>
                </a:solidFill>
              </a:rPr>
              <a:t> about 1 meter wide</a:t>
            </a:r>
            <a:endParaRPr lang="en-US" sz="1400" b="1" dirty="0">
              <a:solidFill>
                <a:schemeClr val="bg1"/>
              </a:solidFill>
            </a:endParaRPr>
          </a:p>
        </p:txBody>
      </p:sp>
      <p:sp>
        <p:nvSpPr>
          <p:cNvPr id="18" name="Ellipse 17">
            <a:extLst>
              <a:ext uri="{FF2B5EF4-FFF2-40B4-BE49-F238E27FC236}">
                <a16:creationId xmlns:a16="http://schemas.microsoft.com/office/drawing/2014/main" id="{1497F983-D1CC-4237-8200-13871AAF6315}"/>
              </a:ext>
            </a:extLst>
          </p:cNvPr>
          <p:cNvSpPr/>
          <p:nvPr/>
        </p:nvSpPr>
        <p:spPr>
          <a:xfrm>
            <a:off x="3292446" y="4052857"/>
            <a:ext cx="1411961" cy="1460459"/>
          </a:xfrm>
          <a:prstGeom prst="ellipse">
            <a:avLst/>
          </a:prstGeom>
          <a:solidFill>
            <a:srgbClr val="BABFD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bg1"/>
                </a:solidFill>
              </a:rPr>
              <a:t>Flexible</a:t>
            </a:r>
            <a:r>
              <a:rPr lang="en-US" sz="1600" dirty="0">
                <a:solidFill>
                  <a:schemeClr val="bg1"/>
                </a:solidFill>
              </a:rPr>
              <a:t> water connections</a:t>
            </a:r>
            <a:endParaRPr lang="en-US" sz="1400" b="1" dirty="0">
              <a:solidFill>
                <a:schemeClr val="bg1"/>
              </a:solidFill>
            </a:endParaRPr>
          </a:p>
        </p:txBody>
      </p:sp>
      <p:sp>
        <p:nvSpPr>
          <p:cNvPr id="26" name="Ellipse 25">
            <a:extLst>
              <a:ext uri="{FF2B5EF4-FFF2-40B4-BE49-F238E27FC236}">
                <a16:creationId xmlns:a16="http://schemas.microsoft.com/office/drawing/2014/main" id="{28813178-DB68-43DA-927E-27D89FA849E1}"/>
              </a:ext>
            </a:extLst>
          </p:cNvPr>
          <p:cNvSpPr/>
          <p:nvPr/>
        </p:nvSpPr>
        <p:spPr>
          <a:xfrm>
            <a:off x="5064588" y="4052857"/>
            <a:ext cx="1411961" cy="1460459"/>
          </a:xfrm>
          <a:prstGeom prst="ellipse">
            <a:avLst/>
          </a:prstGeom>
          <a:solidFill>
            <a:srgbClr val="909CA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bg1"/>
                </a:solidFill>
              </a:rPr>
              <a:t>Full</a:t>
            </a:r>
            <a:r>
              <a:rPr lang="en-US" sz="1600" dirty="0">
                <a:solidFill>
                  <a:schemeClr val="bg1"/>
                </a:solidFill>
              </a:rPr>
              <a:t> equipment compatibility</a:t>
            </a:r>
            <a:endParaRPr lang="en-US" sz="1400" b="1" dirty="0">
              <a:solidFill>
                <a:schemeClr val="bg1"/>
              </a:solidFill>
            </a:endParaRPr>
          </a:p>
        </p:txBody>
      </p:sp>
      <p:pic>
        <p:nvPicPr>
          <p:cNvPr id="3" name="Image 2">
            <a:extLst>
              <a:ext uri="{FF2B5EF4-FFF2-40B4-BE49-F238E27FC236}">
                <a16:creationId xmlns:a16="http://schemas.microsoft.com/office/drawing/2014/main" id="{0C4B610B-2913-4A4F-9D82-59B9B899C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532" y="3552660"/>
            <a:ext cx="3617882" cy="2307055"/>
          </a:xfrm>
          <a:prstGeom prst="rect">
            <a:avLst/>
          </a:prstGeom>
        </p:spPr>
      </p:pic>
      <p:pic>
        <p:nvPicPr>
          <p:cNvPr id="14" name="Image 13">
            <a:extLst>
              <a:ext uri="{FF2B5EF4-FFF2-40B4-BE49-F238E27FC236}">
                <a16:creationId xmlns:a16="http://schemas.microsoft.com/office/drawing/2014/main" id="{F7347769-0067-496C-B9AD-6E01BF6BE626}"/>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84522" y="1772144"/>
            <a:ext cx="935488" cy="485068"/>
          </a:xfrm>
          <a:prstGeom prst="rect">
            <a:avLst/>
          </a:prstGeom>
        </p:spPr>
      </p:pic>
    </p:spTree>
    <p:extLst>
      <p:ext uri="{BB962C8B-B14F-4D97-AF65-F5344CB8AC3E}">
        <p14:creationId xmlns:p14="http://schemas.microsoft.com/office/powerpoint/2010/main" val="489516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31800"/>
            <a:ext cx="10863864" cy="249238"/>
          </a:xfrm>
        </p:spPr>
        <p:txBody>
          <a:bodyPr/>
          <a:lstStyle/>
          <a:p>
            <a:pPr marL="0" indent="0">
              <a:buNone/>
            </a:pPr>
            <a:r>
              <a:rPr lang="fr-FR" dirty="0"/>
              <a:t>HYDROCIAT</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278832" y="2632859"/>
            <a:ext cx="8853140" cy="1868905"/>
          </a:xfrm>
        </p:spPr>
        <p:txBody>
          <a:bodyPr>
            <a:normAutofit/>
          </a:bodyPr>
          <a:lstStyle/>
          <a:p>
            <a:pPr lvl="1" algn="just"/>
            <a:r>
              <a:rPr lang="en-US" sz="1600" b="1" dirty="0"/>
              <a:t>We design multifunctional solutions </a:t>
            </a:r>
            <a:r>
              <a:rPr lang="en-US" sz="1600" dirty="0"/>
              <a:t>in order to operate in various applications and to work with different comfort units and evacuation outlets.</a:t>
            </a:r>
          </a:p>
          <a:p>
            <a:pPr lvl="1" algn="just"/>
            <a:r>
              <a:rPr lang="en-US" sz="1600" dirty="0"/>
              <a:t>The </a:t>
            </a:r>
            <a:r>
              <a:rPr lang="en-US" sz="1600" dirty="0" err="1"/>
              <a:t>Hydrociat</a:t>
            </a:r>
            <a:r>
              <a:rPr lang="en-US" sz="1600" dirty="0"/>
              <a:t> range </a:t>
            </a:r>
            <a:r>
              <a:rPr lang="en-US" sz="1600" b="1" dirty="0"/>
              <a:t>is designed to work with all emitters</a:t>
            </a:r>
            <a:r>
              <a:rPr lang="en-US" sz="1600" dirty="0"/>
              <a:t>: comfort units, underfloor heating, chilled beams, air handling units and radiators. It is also fully adapted to different evacuation outlets such as dry coolers or cooling towers.</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29</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92066" y="1506985"/>
            <a:ext cx="8014348" cy="1080000"/>
          </a:xfrm>
        </p:spPr>
        <p:txBody>
          <a:bodyPr anchor="ctr"/>
          <a:lstStyle/>
          <a:p>
            <a:pPr marL="0" indent="0">
              <a:spcBef>
                <a:spcPts val="0"/>
              </a:spcBef>
              <a:buNone/>
            </a:pPr>
            <a:r>
              <a:rPr lang="en-US" b="1" dirty="0"/>
              <a:t>FLEXIBILITY</a:t>
            </a:r>
          </a:p>
        </p:txBody>
      </p:sp>
      <p:sp>
        <p:nvSpPr>
          <p:cNvPr id="21" name="ZoneTexte 20">
            <a:extLst>
              <a:ext uri="{FF2B5EF4-FFF2-40B4-BE49-F238E27FC236}">
                <a16:creationId xmlns:a16="http://schemas.microsoft.com/office/drawing/2014/main" id="{3A78FE93-2DBD-41EA-B75E-2BE539D7DA93}"/>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24" name="Espace réservé de la date 3">
            <a:extLst>
              <a:ext uri="{FF2B5EF4-FFF2-40B4-BE49-F238E27FC236}">
                <a16:creationId xmlns:a16="http://schemas.microsoft.com/office/drawing/2014/main" id="{38EAEB67-99BC-48D6-BBB4-5033CC28879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5" name="Espace réservé du pied de page 7">
            <a:extLst>
              <a:ext uri="{FF2B5EF4-FFF2-40B4-BE49-F238E27FC236}">
                <a16:creationId xmlns:a16="http://schemas.microsoft.com/office/drawing/2014/main" id="{7AEF1F7E-C9BD-44A4-81FE-A0D7F1E5DDF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grpSp>
        <p:nvGrpSpPr>
          <p:cNvPr id="2" name="Groupe 1">
            <a:extLst>
              <a:ext uri="{FF2B5EF4-FFF2-40B4-BE49-F238E27FC236}">
                <a16:creationId xmlns:a16="http://schemas.microsoft.com/office/drawing/2014/main" id="{854D14A4-BEF1-4AD9-8A4F-AC12321692F6}"/>
              </a:ext>
            </a:extLst>
          </p:cNvPr>
          <p:cNvGrpSpPr/>
          <p:nvPr/>
        </p:nvGrpSpPr>
        <p:grpSpPr>
          <a:xfrm>
            <a:off x="4532292" y="3687367"/>
            <a:ext cx="4782011" cy="3044486"/>
            <a:chOff x="4439771" y="3687367"/>
            <a:chExt cx="4782011" cy="3044486"/>
          </a:xfrm>
        </p:grpSpPr>
        <p:pic>
          <p:nvPicPr>
            <p:cNvPr id="3" name="Image 2">
              <a:extLst>
                <a:ext uri="{FF2B5EF4-FFF2-40B4-BE49-F238E27FC236}">
                  <a16:creationId xmlns:a16="http://schemas.microsoft.com/office/drawing/2014/main" id="{0E6B4749-7962-487C-969D-B4574B7C990F}"/>
                </a:ext>
              </a:extLst>
            </p:cNvPr>
            <p:cNvPicPr>
              <a:picLocks noChangeAspect="1"/>
            </p:cNvPicPr>
            <p:nvPr/>
          </p:nvPicPr>
          <p:blipFill rotWithShape="1">
            <a:blip r:embed="rId2">
              <a:extLst>
                <a:ext uri="{28A0092B-C50C-407E-A947-70E740481C1C}">
                  <a14:useLocalDpi xmlns:a14="http://schemas.microsoft.com/office/drawing/2010/main" val="0"/>
                </a:ext>
              </a:extLst>
            </a:blip>
            <a:srcRect t="6531"/>
            <a:stretch/>
          </p:blipFill>
          <p:spPr>
            <a:xfrm>
              <a:off x="4439771" y="3687367"/>
              <a:ext cx="4384706" cy="3044486"/>
            </a:xfrm>
            <a:prstGeom prst="rect">
              <a:avLst/>
            </a:prstGeom>
          </p:spPr>
        </p:pic>
        <p:sp>
          <p:nvSpPr>
            <p:cNvPr id="12" name="Espace réservé du contenu 12">
              <a:extLst>
                <a:ext uri="{FF2B5EF4-FFF2-40B4-BE49-F238E27FC236}">
                  <a16:creationId xmlns:a16="http://schemas.microsoft.com/office/drawing/2014/main" id="{C2404FA5-028C-4AE9-8B59-2C6CA9B105AA}"/>
                </a:ext>
              </a:extLst>
            </p:cNvPr>
            <p:cNvSpPr txBox="1">
              <a:spLocks/>
            </p:cNvSpPr>
            <p:nvPr/>
          </p:nvSpPr>
          <p:spPr bwMode="gray">
            <a:xfrm>
              <a:off x="8427172" y="4073578"/>
              <a:ext cx="794610" cy="365126"/>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600"/>
                </a:spcBef>
                <a:spcAft>
                  <a:spcPts val="300"/>
                </a:spcAft>
                <a:buFontTx/>
                <a:buNone/>
                <a:defRPr sz="2000" kern="1200">
                  <a:solidFill>
                    <a:srgbClr val="FF0000"/>
                  </a:solidFill>
                  <a:latin typeface="+mn-lt"/>
                  <a:ea typeface="+mn-ea"/>
                  <a:cs typeface="+mn-cs"/>
                </a:defRPr>
              </a:lvl1pPr>
              <a:lvl2pPr marL="0" indent="0" algn="l" defTabSz="914400" rtl="0" eaLnBrk="1" latinLnBrk="0" hangingPunct="1">
                <a:lnSpc>
                  <a:spcPct val="90000"/>
                </a:lnSpc>
                <a:spcBef>
                  <a:spcPts val="600"/>
                </a:spcBef>
                <a:spcAft>
                  <a:spcPts val="300"/>
                </a:spcAft>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300"/>
                </a:spcAft>
                <a:buFontTx/>
                <a:buNone/>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300"/>
                </a:spcAft>
                <a:buFontTx/>
                <a:buNone/>
                <a:defRPr sz="14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300"/>
                </a:spcAft>
                <a:buFontTx/>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400" b="1" dirty="0">
                  <a:solidFill>
                    <a:srgbClr val="D85042"/>
                  </a:solidFill>
                </a:rPr>
                <a:t>65°C</a:t>
              </a:r>
            </a:p>
          </p:txBody>
        </p:sp>
      </p:grpSp>
      <p:pic>
        <p:nvPicPr>
          <p:cNvPr id="5" name="Image 4">
            <a:extLst>
              <a:ext uri="{FF2B5EF4-FFF2-40B4-BE49-F238E27FC236}">
                <a16:creationId xmlns:a16="http://schemas.microsoft.com/office/drawing/2014/main" id="{72BA2D56-52A1-4DB4-8D31-FD43001C2B63}"/>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77922" y="1484920"/>
            <a:ext cx="948688" cy="1059516"/>
          </a:xfrm>
          <a:prstGeom prst="rect">
            <a:avLst/>
          </a:prstGeom>
        </p:spPr>
      </p:pic>
    </p:spTree>
    <p:extLst>
      <p:ext uri="{BB962C8B-B14F-4D97-AF65-F5344CB8AC3E}">
        <p14:creationId xmlns:p14="http://schemas.microsoft.com/office/powerpoint/2010/main" val="3766375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30</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492066" y="1506985"/>
            <a:ext cx="8014348" cy="1080000"/>
          </a:xfrm>
        </p:spPr>
        <p:txBody>
          <a:bodyPr anchor="ctr"/>
          <a:lstStyle/>
          <a:p>
            <a:pPr marL="0" indent="0">
              <a:spcBef>
                <a:spcPts val="0"/>
              </a:spcBef>
              <a:buNone/>
            </a:pPr>
            <a:r>
              <a:rPr lang="en-US" b="1" dirty="0"/>
              <a:t>ADVANCED SYSTEM CONTROL</a:t>
            </a:r>
          </a:p>
        </p:txBody>
      </p:sp>
      <p:sp>
        <p:nvSpPr>
          <p:cNvPr id="21" name="ZoneTexte 20">
            <a:extLst>
              <a:ext uri="{FF2B5EF4-FFF2-40B4-BE49-F238E27FC236}">
                <a16:creationId xmlns:a16="http://schemas.microsoft.com/office/drawing/2014/main" id="{3A78FE93-2DBD-41EA-B75E-2BE539D7DA93}"/>
              </a:ext>
            </a:extLst>
          </p:cNvPr>
          <p:cNvSpPr txBox="1"/>
          <p:nvPr/>
        </p:nvSpPr>
        <p:spPr>
          <a:xfrm>
            <a:off x="1278832" y="1484920"/>
            <a:ext cx="1146868" cy="1059516"/>
          </a:xfrm>
          <a:prstGeom prst="rect">
            <a:avLst/>
          </a:prstGeom>
          <a:solidFill>
            <a:srgbClr val="E6E6E6"/>
          </a:solidFill>
        </p:spPr>
        <p:txBody>
          <a:bodyPr wrap="square" rtlCol="0">
            <a:spAutoFit/>
          </a:bodyPr>
          <a:lstStyle/>
          <a:p>
            <a:pPr algn="ctr"/>
            <a:endParaRPr lang="en-US" sz="700" b="1" cap="all" dirty="0">
              <a:solidFill>
                <a:srgbClr val="000000"/>
              </a:solidFill>
            </a:endParaRPr>
          </a:p>
        </p:txBody>
      </p:sp>
      <p:sp>
        <p:nvSpPr>
          <p:cNvPr id="24" name="Espace réservé de la date 3">
            <a:extLst>
              <a:ext uri="{FF2B5EF4-FFF2-40B4-BE49-F238E27FC236}">
                <a16:creationId xmlns:a16="http://schemas.microsoft.com/office/drawing/2014/main" id="{38EAEB67-99BC-48D6-BBB4-5033CC28879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25" name="Espace réservé du pied de page 7">
            <a:extLst>
              <a:ext uri="{FF2B5EF4-FFF2-40B4-BE49-F238E27FC236}">
                <a16:creationId xmlns:a16="http://schemas.microsoft.com/office/drawing/2014/main" id="{7AEF1F7E-C9BD-44A4-81FE-A0D7F1E5DDFC}"/>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9" name="Graphique 8">
            <a:extLst>
              <a:ext uri="{FF2B5EF4-FFF2-40B4-BE49-F238E27FC236}">
                <a16:creationId xmlns:a16="http://schemas.microsoft.com/office/drawing/2014/main" id="{981DA457-BF9A-43C2-BD05-9EC530DFE5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4443" y="1540915"/>
            <a:ext cx="1435646" cy="947526"/>
          </a:xfrm>
          <a:prstGeom prst="rect">
            <a:avLst/>
          </a:prstGeom>
        </p:spPr>
      </p:pic>
      <p:sp>
        <p:nvSpPr>
          <p:cNvPr id="10" name="Rectangle 9">
            <a:extLst>
              <a:ext uri="{FF2B5EF4-FFF2-40B4-BE49-F238E27FC236}">
                <a16:creationId xmlns:a16="http://schemas.microsoft.com/office/drawing/2014/main" id="{E1832884-C405-4038-8640-A475C11A88E0}"/>
              </a:ext>
            </a:extLst>
          </p:cNvPr>
          <p:cNvSpPr/>
          <p:nvPr/>
        </p:nvSpPr>
        <p:spPr>
          <a:xfrm>
            <a:off x="2350129" y="3785953"/>
            <a:ext cx="3063836"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F75669B5-81FB-4051-A364-178B89936035}"/>
              </a:ext>
            </a:extLst>
          </p:cNvPr>
          <p:cNvSpPr/>
          <p:nvPr/>
        </p:nvSpPr>
        <p:spPr>
          <a:xfrm>
            <a:off x="2350129" y="4360554"/>
            <a:ext cx="3063836"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A173B41A-70CF-48EE-A991-B96631AD3443}"/>
              </a:ext>
            </a:extLst>
          </p:cNvPr>
          <p:cNvSpPr/>
          <p:nvPr/>
        </p:nvSpPr>
        <p:spPr>
          <a:xfrm>
            <a:off x="5594995" y="3785953"/>
            <a:ext cx="3063836"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5D00145-D0C3-4D0F-87BC-B0B562178A92}"/>
              </a:ext>
            </a:extLst>
          </p:cNvPr>
          <p:cNvSpPr txBox="1"/>
          <p:nvPr/>
        </p:nvSpPr>
        <p:spPr>
          <a:xfrm>
            <a:off x="2228663" y="3902316"/>
            <a:ext cx="3526700" cy="338554"/>
          </a:xfrm>
          <a:prstGeom prst="rect">
            <a:avLst/>
          </a:prstGeom>
          <a:noFill/>
        </p:spPr>
        <p:txBody>
          <a:bodyPr wrap="square" rtlCol="0">
            <a:spAutoFit/>
          </a:bodyPr>
          <a:lstStyle/>
          <a:p>
            <a:pPr marL="625475"/>
            <a:r>
              <a:rPr lang="en-US" sz="1600" b="1" cap="all" dirty="0">
                <a:solidFill>
                  <a:srgbClr val="000000"/>
                </a:solidFill>
                <a:hlinkClick r:id="rId4" action="ppaction://hlinksldjump"/>
              </a:rPr>
              <a:t>CONNECT TOUCH</a:t>
            </a:r>
            <a:endParaRPr lang="en-US" sz="1600" b="1" cap="all" dirty="0">
              <a:solidFill>
                <a:srgbClr val="000000"/>
              </a:solidFill>
            </a:endParaRPr>
          </a:p>
        </p:txBody>
      </p:sp>
      <p:sp>
        <p:nvSpPr>
          <p:cNvPr id="15" name="ZoneTexte 14">
            <a:extLst>
              <a:ext uri="{FF2B5EF4-FFF2-40B4-BE49-F238E27FC236}">
                <a16:creationId xmlns:a16="http://schemas.microsoft.com/office/drawing/2014/main" id="{5CD7B335-6C12-4568-99C0-FB57FFEC60C5}"/>
              </a:ext>
            </a:extLst>
          </p:cNvPr>
          <p:cNvSpPr txBox="1"/>
          <p:nvPr/>
        </p:nvSpPr>
        <p:spPr>
          <a:xfrm>
            <a:off x="1802674" y="4451525"/>
            <a:ext cx="3697523" cy="461665"/>
          </a:xfrm>
          <a:prstGeom prst="rect">
            <a:avLst/>
          </a:prstGeom>
          <a:noFill/>
        </p:spPr>
        <p:txBody>
          <a:bodyPr wrap="square" rtlCol="0">
            <a:spAutoFit/>
          </a:bodyPr>
          <a:lstStyle/>
          <a:p>
            <a:pPr marL="625475"/>
            <a:r>
              <a:rPr lang="en-US" sz="1600" b="1" u="sng" cap="all" dirty="0">
                <a:solidFill>
                  <a:schemeClr val="accent5">
                    <a:lumMod val="50000"/>
                  </a:schemeClr>
                </a:solidFill>
              </a:rPr>
              <a:t>Abound HVAC </a:t>
            </a:r>
            <a:r>
              <a:rPr lang="en-US" sz="1600" b="1" u="sng" cap="all" dirty="0" err="1">
                <a:solidFill>
                  <a:schemeClr val="accent5">
                    <a:lumMod val="50000"/>
                  </a:schemeClr>
                </a:solidFill>
              </a:rPr>
              <a:t>Perfomance</a:t>
            </a:r>
            <a:r>
              <a:rPr lang="en-US" sz="1600" b="1" u="sng" cap="all" dirty="0">
                <a:solidFill>
                  <a:schemeClr val="accent5">
                    <a:lumMod val="50000"/>
                  </a:schemeClr>
                </a:solidFill>
              </a:rPr>
              <a:t> </a:t>
            </a:r>
          </a:p>
          <a:p>
            <a:pPr marL="625475"/>
            <a:endParaRPr lang="en-US" sz="800" b="1" cap="all" dirty="0">
              <a:solidFill>
                <a:srgbClr val="000000"/>
              </a:solidFill>
            </a:endParaRPr>
          </a:p>
        </p:txBody>
      </p:sp>
      <p:sp>
        <p:nvSpPr>
          <p:cNvPr id="17" name="ZoneTexte 16">
            <a:extLst>
              <a:ext uri="{FF2B5EF4-FFF2-40B4-BE49-F238E27FC236}">
                <a16:creationId xmlns:a16="http://schemas.microsoft.com/office/drawing/2014/main" id="{0E257A7F-D2BC-41DB-A7F2-0092C6B06426}"/>
              </a:ext>
            </a:extLst>
          </p:cNvPr>
          <p:cNvSpPr txBox="1"/>
          <p:nvPr/>
        </p:nvSpPr>
        <p:spPr>
          <a:xfrm>
            <a:off x="5508763" y="3865788"/>
            <a:ext cx="2375381" cy="446276"/>
          </a:xfrm>
          <a:prstGeom prst="rect">
            <a:avLst/>
          </a:prstGeom>
          <a:noFill/>
        </p:spPr>
        <p:txBody>
          <a:bodyPr wrap="square" rtlCol="0">
            <a:spAutoFit/>
          </a:bodyPr>
          <a:lstStyle/>
          <a:p>
            <a:pPr marL="625475"/>
            <a:r>
              <a:rPr lang="en-US" sz="1600" b="1" cap="all" dirty="0">
                <a:solidFill>
                  <a:srgbClr val="000000"/>
                </a:solidFill>
                <a:hlinkClick r:id="rId5" action="ppaction://hlinksldjump"/>
              </a:rPr>
              <a:t>Power control</a:t>
            </a:r>
            <a:endParaRPr lang="en-US" sz="1600" b="1" cap="all" dirty="0">
              <a:solidFill>
                <a:srgbClr val="000000"/>
              </a:solidFill>
            </a:endParaRPr>
          </a:p>
          <a:p>
            <a:pPr algn="ctr"/>
            <a:endParaRPr lang="en-US" sz="700" b="1" cap="all" dirty="0">
              <a:solidFill>
                <a:srgbClr val="000000"/>
              </a:solidFill>
            </a:endParaRPr>
          </a:p>
        </p:txBody>
      </p:sp>
      <p:sp>
        <p:nvSpPr>
          <p:cNvPr id="20" name="Rectangle 19">
            <a:extLst>
              <a:ext uri="{FF2B5EF4-FFF2-40B4-BE49-F238E27FC236}">
                <a16:creationId xmlns:a16="http://schemas.microsoft.com/office/drawing/2014/main" id="{C0DE7ECF-D546-46A4-A0A7-1FE07C65BEE7}"/>
              </a:ext>
            </a:extLst>
          </p:cNvPr>
          <p:cNvSpPr/>
          <p:nvPr/>
        </p:nvSpPr>
        <p:spPr>
          <a:xfrm>
            <a:off x="5594995" y="4351238"/>
            <a:ext cx="3072402" cy="48681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FDB9DF6E-BB2B-42F9-AE5B-0696F811F52D}"/>
              </a:ext>
            </a:extLst>
          </p:cNvPr>
          <p:cNvSpPr txBox="1"/>
          <p:nvPr/>
        </p:nvSpPr>
        <p:spPr>
          <a:xfrm>
            <a:off x="5508763" y="4442193"/>
            <a:ext cx="3253432" cy="446276"/>
          </a:xfrm>
          <a:prstGeom prst="rect">
            <a:avLst/>
          </a:prstGeom>
          <a:noFill/>
        </p:spPr>
        <p:txBody>
          <a:bodyPr wrap="square" rtlCol="0">
            <a:spAutoFit/>
          </a:bodyPr>
          <a:lstStyle/>
          <a:p>
            <a:pPr marL="625475"/>
            <a:r>
              <a:rPr lang="en-US" sz="1600" b="1" cap="all" dirty="0">
                <a:solidFill>
                  <a:srgbClr val="000000"/>
                </a:solidFill>
                <a:hlinkClick r:id="rId6" action="ppaction://hlinksldjump"/>
              </a:rPr>
              <a:t>CRISTO control</a:t>
            </a:r>
            <a:endParaRPr lang="en-US" sz="1600" b="1" cap="all" dirty="0">
              <a:solidFill>
                <a:srgbClr val="000000"/>
              </a:solidFill>
            </a:endParaRPr>
          </a:p>
          <a:p>
            <a:pPr algn="ctr"/>
            <a:endParaRPr lang="en-US" sz="700" b="1" cap="all" dirty="0">
              <a:solidFill>
                <a:srgbClr val="000000"/>
              </a:solidFill>
            </a:endParaRPr>
          </a:p>
        </p:txBody>
      </p:sp>
      <p:sp>
        <p:nvSpPr>
          <p:cNvPr id="18" name="Espace réservé du contenu 12">
            <a:extLst>
              <a:ext uri="{FF2B5EF4-FFF2-40B4-BE49-F238E27FC236}">
                <a16:creationId xmlns:a16="http://schemas.microsoft.com/office/drawing/2014/main" id="{81AE9601-8D61-4660-9050-2B17878371AD}"/>
              </a:ext>
            </a:extLst>
          </p:cNvPr>
          <p:cNvSpPr>
            <a:spLocks noGrp="1"/>
          </p:cNvSpPr>
          <p:nvPr>
            <p:ph idx="1"/>
          </p:nvPr>
        </p:nvSpPr>
        <p:spPr>
          <a:xfrm>
            <a:off x="2500396" y="2406475"/>
            <a:ext cx="8555281" cy="2578834"/>
          </a:xfrm>
        </p:spPr>
        <p:txBody>
          <a:bodyPr>
            <a:normAutofit/>
          </a:bodyPr>
          <a:lstStyle/>
          <a:p>
            <a:r>
              <a:rPr lang="en-US" sz="1600" b="1" dirty="0">
                <a:solidFill>
                  <a:schemeClr val="tx1"/>
                </a:solidFill>
              </a:rPr>
              <a:t>We optimize energy consumption </a:t>
            </a:r>
            <a:r>
              <a:rPr lang="en-US" sz="1600" dirty="0">
                <a:solidFill>
                  <a:schemeClr val="tx1"/>
                </a:solidFill>
              </a:rPr>
              <a:t>while ensuring optimal occupant comfort using a set of interconnected services that simultaneously monitor all energy and water loop components.</a:t>
            </a:r>
          </a:p>
        </p:txBody>
      </p:sp>
      <p:sp>
        <p:nvSpPr>
          <p:cNvPr id="23" name="Titre 26">
            <a:extLst>
              <a:ext uri="{FF2B5EF4-FFF2-40B4-BE49-F238E27FC236}">
                <a16:creationId xmlns:a16="http://schemas.microsoft.com/office/drawing/2014/main" id="{A24A8FEE-E294-43C8-9B39-3A6A76622AA4}"/>
              </a:ext>
            </a:extLst>
          </p:cNvPr>
          <p:cNvSpPr>
            <a:spLocks noGrp="1"/>
          </p:cNvSpPr>
          <p:nvPr>
            <p:ph type="title"/>
          </p:nvPr>
        </p:nvSpPr>
        <p:spPr>
          <a:xfrm>
            <a:off x="166688" y="431800"/>
            <a:ext cx="10863864" cy="249238"/>
          </a:xfrm>
        </p:spPr>
        <p:txBody>
          <a:bodyPr/>
          <a:lstStyle/>
          <a:p>
            <a:pPr marL="0" indent="0">
              <a:buNone/>
            </a:pPr>
            <a:r>
              <a:rPr lang="fr-FR" dirty="0"/>
              <a:t>HYDROCIAT</a:t>
            </a:r>
            <a:br>
              <a:rPr lang="fr-FR" dirty="0"/>
            </a:br>
            <a:endParaRPr lang="fr-FR" baseline="30000" dirty="0"/>
          </a:p>
        </p:txBody>
      </p:sp>
    </p:spTree>
    <p:extLst>
      <p:ext uri="{BB962C8B-B14F-4D97-AF65-F5344CB8AC3E}">
        <p14:creationId xmlns:p14="http://schemas.microsoft.com/office/powerpoint/2010/main" val="1593657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31</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a:t>A COMBINATION OF TECHNOLOGIES</a:t>
            </a:r>
          </a:p>
        </p:txBody>
      </p:sp>
      <p:pic>
        <p:nvPicPr>
          <p:cNvPr id="6" name="Image 5">
            <a:extLst>
              <a:ext uri="{FF2B5EF4-FFF2-40B4-BE49-F238E27FC236}">
                <a16:creationId xmlns:a16="http://schemas.microsoft.com/office/drawing/2014/main" id="{4751C491-C483-4F5B-95A0-22665886041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Tree>
    <p:extLst>
      <p:ext uri="{BB962C8B-B14F-4D97-AF65-F5344CB8AC3E}">
        <p14:creationId xmlns:p14="http://schemas.microsoft.com/office/powerpoint/2010/main" val="643630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a:extLst>
              <a:ext uri="{FF2B5EF4-FFF2-40B4-BE49-F238E27FC236}">
                <a16:creationId xmlns:a16="http://schemas.microsoft.com/office/drawing/2014/main" id="{0EF51751-931D-4FFD-9658-E8F7640B5E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1305" y="2287393"/>
            <a:ext cx="4038442" cy="293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5CE2EF5E-75AC-495F-BC90-2C3AEA1872DB}"/>
              </a:ext>
            </a:extLst>
          </p:cNvPr>
          <p:cNvSpPr>
            <a:spLocks noGrp="1"/>
          </p:cNvSpPr>
          <p:nvPr>
            <p:ph type="title"/>
          </p:nvPr>
        </p:nvSpPr>
        <p:spPr/>
        <p:txBody>
          <a:bodyPr/>
          <a:lstStyle/>
          <a:p>
            <a:pPr marL="0" indent="0">
              <a:buNone/>
            </a:pPr>
            <a:r>
              <a:rPr lang="fr-FR" dirty="0"/>
              <a:t>A COMBINATION OF TECHNOLOGIES</a:t>
            </a:r>
          </a:p>
        </p:txBody>
      </p:sp>
      <p:sp>
        <p:nvSpPr>
          <p:cNvPr id="7" name="Espace réservé du numéro de diapositive 6">
            <a:extLst>
              <a:ext uri="{FF2B5EF4-FFF2-40B4-BE49-F238E27FC236}">
                <a16:creationId xmlns:a16="http://schemas.microsoft.com/office/drawing/2014/main" id="{FEB97B9B-2C17-4D39-AA06-B9480FB3B1D5}"/>
              </a:ext>
            </a:extLst>
          </p:cNvPr>
          <p:cNvSpPr>
            <a:spLocks noGrp="1"/>
          </p:cNvSpPr>
          <p:nvPr>
            <p:ph type="sldNum" sz="quarter" idx="12"/>
          </p:nvPr>
        </p:nvSpPr>
        <p:spPr/>
        <p:txBody>
          <a:bodyPr/>
          <a:lstStyle/>
          <a:p>
            <a:fld id="{391C56C8-480A-4BEA-BD3F-551A9BCB35B7}" type="slidenum">
              <a:rPr lang="fr-FR" smtClean="0"/>
              <a:pPr/>
              <a:t>32</a:t>
            </a:fld>
            <a:endParaRPr lang="fr-FR"/>
          </a:p>
        </p:txBody>
      </p:sp>
      <p:grpSp>
        <p:nvGrpSpPr>
          <p:cNvPr id="21" name="Groupe 20"/>
          <p:cNvGrpSpPr/>
          <p:nvPr/>
        </p:nvGrpSpPr>
        <p:grpSpPr>
          <a:xfrm>
            <a:off x="574117" y="3748367"/>
            <a:ext cx="760728" cy="812776"/>
            <a:chOff x="4283968" y="1677864"/>
            <a:chExt cx="1872208" cy="1630063"/>
          </a:xfrm>
        </p:grpSpPr>
        <p:grpSp>
          <p:nvGrpSpPr>
            <p:cNvPr id="23" name="Groupe 22"/>
            <p:cNvGrpSpPr/>
            <p:nvPr/>
          </p:nvGrpSpPr>
          <p:grpSpPr>
            <a:xfrm>
              <a:off x="4283968" y="1677864"/>
              <a:ext cx="1872208" cy="1630063"/>
              <a:chOff x="1257167" y="2830828"/>
              <a:chExt cx="1570308" cy="1384613"/>
            </a:xfrm>
          </p:grpSpPr>
          <p:pic>
            <p:nvPicPr>
              <p:cNvPr id="25" name="Image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7167" y="2830828"/>
                <a:ext cx="1570308" cy="1384613"/>
              </a:xfrm>
              <a:prstGeom prst="rect">
                <a:avLst/>
              </a:prstGeom>
            </p:spPr>
          </p:pic>
          <p:sp>
            <p:nvSpPr>
              <p:cNvPr id="26" name="Rectangle 25"/>
              <p:cNvSpPr/>
              <p:nvPr/>
            </p:nvSpPr>
            <p:spPr>
              <a:xfrm>
                <a:off x="1458769" y="3208285"/>
                <a:ext cx="1132031" cy="5393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pic>
          <p:nvPicPr>
            <p:cNvPr id="24" name="Picture 3" descr="C:\Users\DaBuathi\Desktop\InProgress CIAT\capture_001_17072015_095017.bmp"/>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49053" y="2161626"/>
              <a:ext cx="1319091" cy="595614"/>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Freeform 5">
            <a:extLst>
              <a:ext uri="{FF2B5EF4-FFF2-40B4-BE49-F238E27FC236}">
                <a16:creationId xmlns:a16="http://schemas.microsoft.com/office/drawing/2014/main" id="{D4CE42FA-8473-493C-9E2B-AACF89F057A9}"/>
              </a:ext>
            </a:extLst>
          </p:cNvPr>
          <p:cNvSpPr>
            <a:spLocks/>
          </p:cNvSpPr>
          <p:nvPr/>
        </p:nvSpPr>
        <p:spPr bwMode="auto">
          <a:xfrm flipH="1">
            <a:off x="6178043" y="2215496"/>
            <a:ext cx="4448163" cy="407986"/>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 name="Freeform 5">
            <a:extLst>
              <a:ext uri="{FF2B5EF4-FFF2-40B4-BE49-F238E27FC236}">
                <a16:creationId xmlns:a16="http://schemas.microsoft.com/office/drawing/2014/main" id="{E08D3ACA-78AE-46B6-9054-5D918029C6B0}"/>
              </a:ext>
            </a:extLst>
          </p:cNvPr>
          <p:cNvSpPr>
            <a:spLocks/>
          </p:cNvSpPr>
          <p:nvPr/>
        </p:nvSpPr>
        <p:spPr bwMode="auto">
          <a:xfrm flipV="1">
            <a:off x="1515712" y="3606213"/>
            <a:ext cx="3385345" cy="812776"/>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 name="Rectangle 39">
            <a:extLst>
              <a:ext uri="{FF2B5EF4-FFF2-40B4-BE49-F238E27FC236}">
                <a16:creationId xmlns:a16="http://schemas.microsoft.com/office/drawing/2014/main" id="{A5823C7E-5FEF-4FF1-A059-F203E85A367B}"/>
              </a:ext>
            </a:extLst>
          </p:cNvPr>
          <p:cNvSpPr/>
          <p:nvPr/>
        </p:nvSpPr>
        <p:spPr>
          <a:xfrm>
            <a:off x="1447594" y="3862368"/>
            <a:ext cx="2332843" cy="584775"/>
          </a:xfrm>
          <a:prstGeom prst="rect">
            <a:avLst/>
          </a:prstGeom>
        </p:spPr>
        <p:txBody>
          <a:bodyPr wrap="square">
            <a:spAutoFit/>
          </a:bodyPr>
          <a:lstStyle/>
          <a:p>
            <a:r>
              <a:rPr lang="en-US" sz="1600" b="1" dirty="0"/>
              <a:t>Connect Touch </a:t>
            </a:r>
          </a:p>
          <a:p>
            <a:r>
              <a:rPr lang="en-US" sz="1600" dirty="0"/>
              <a:t>control</a:t>
            </a:r>
            <a:endParaRPr lang="en-US" sz="1600" b="1" dirty="0"/>
          </a:p>
        </p:txBody>
      </p:sp>
      <p:sp>
        <p:nvSpPr>
          <p:cNvPr id="46" name="Freeform 5">
            <a:extLst>
              <a:ext uri="{FF2B5EF4-FFF2-40B4-BE49-F238E27FC236}">
                <a16:creationId xmlns:a16="http://schemas.microsoft.com/office/drawing/2014/main" id="{0FA68CA2-3C59-4D38-A22F-E0915C93F518}"/>
              </a:ext>
            </a:extLst>
          </p:cNvPr>
          <p:cNvSpPr>
            <a:spLocks/>
          </p:cNvSpPr>
          <p:nvPr/>
        </p:nvSpPr>
        <p:spPr bwMode="auto">
          <a:xfrm>
            <a:off x="1515712" y="3287179"/>
            <a:ext cx="2708920" cy="772890"/>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Rectangle 9">
            <a:extLst>
              <a:ext uri="{FF2B5EF4-FFF2-40B4-BE49-F238E27FC236}">
                <a16:creationId xmlns:a16="http://schemas.microsoft.com/office/drawing/2014/main" id="{87FDBBA2-F637-48A2-9D8D-11CF8950C82A}"/>
              </a:ext>
            </a:extLst>
          </p:cNvPr>
          <p:cNvSpPr/>
          <p:nvPr/>
        </p:nvSpPr>
        <p:spPr>
          <a:xfrm>
            <a:off x="8533019" y="4483366"/>
            <a:ext cx="1986454" cy="584775"/>
          </a:xfrm>
          <a:prstGeom prst="rect">
            <a:avLst/>
          </a:prstGeom>
        </p:spPr>
        <p:txBody>
          <a:bodyPr wrap="square">
            <a:spAutoFit/>
          </a:bodyPr>
          <a:lstStyle/>
          <a:p>
            <a:pPr algn="ctr"/>
            <a:r>
              <a:rPr lang="en-US" sz="1600" b="1" dirty="0"/>
              <a:t>Flooded shell &amp; tubes </a:t>
            </a:r>
          </a:p>
          <a:p>
            <a:pPr algn="r"/>
            <a:r>
              <a:rPr lang="en-US" sz="1600" dirty="0"/>
              <a:t>evaporator</a:t>
            </a:r>
          </a:p>
        </p:txBody>
      </p:sp>
      <p:sp>
        <p:nvSpPr>
          <p:cNvPr id="47" name="Freeform 5">
            <a:extLst>
              <a:ext uri="{FF2B5EF4-FFF2-40B4-BE49-F238E27FC236}">
                <a16:creationId xmlns:a16="http://schemas.microsoft.com/office/drawing/2014/main" id="{F99C26AE-BE9D-481D-9587-4CA9350C208C}"/>
              </a:ext>
            </a:extLst>
          </p:cNvPr>
          <p:cNvSpPr>
            <a:spLocks/>
          </p:cNvSpPr>
          <p:nvPr/>
        </p:nvSpPr>
        <p:spPr bwMode="auto">
          <a:xfrm flipH="1" flipV="1">
            <a:off x="7465761" y="4592879"/>
            <a:ext cx="3053711" cy="475259"/>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Rectangle 10">
            <a:extLst>
              <a:ext uri="{FF2B5EF4-FFF2-40B4-BE49-F238E27FC236}">
                <a16:creationId xmlns:a16="http://schemas.microsoft.com/office/drawing/2014/main" id="{56883D29-8F6E-4255-8078-1A1B6F9C8AA5}"/>
              </a:ext>
            </a:extLst>
          </p:cNvPr>
          <p:cNvSpPr/>
          <p:nvPr/>
        </p:nvSpPr>
        <p:spPr>
          <a:xfrm>
            <a:off x="9097880" y="1876939"/>
            <a:ext cx="1626580" cy="338554"/>
          </a:xfrm>
          <a:prstGeom prst="rect">
            <a:avLst/>
          </a:prstGeom>
        </p:spPr>
        <p:txBody>
          <a:bodyPr wrap="square">
            <a:spAutoFit/>
          </a:bodyPr>
          <a:lstStyle/>
          <a:p>
            <a:pPr algn="ctr"/>
            <a:r>
              <a:rPr lang="en-US" sz="1600" b="1" dirty="0"/>
              <a:t>Screw </a:t>
            </a:r>
            <a:r>
              <a:rPr lang="en-US" sz="1600" dirty="0"/>
              <a:t>compressor</a:t>
            </a:r>
          </a:p>
        </p:txBody>
      </p:sp>
      <p:sp>
        <p:nvSpPr>
          <p:cNvPr id="50" name="Rectangle 49">
            <a:extLst>
              <a:ext uri="{FF2B5EF4-FFF2-40B4-BE49-F238E27FC236}">
                <a16:creationId xmlns:a16="http://schemas.microsoft.com/office/drawing/2014/main" id="{74DB22E0-A480-450C-9F28-8099CFC57A26}"/>
              </a:ext>
            </a:extLst>
          </p:cNvPr>
          <p:cNvSpPr/>
          <p:nvPr/>
        </p:nvSpPr>
        <p:spPr>
          <a:xfrm>
            <a:off x="1359544" y="2965512"/>
            <a:ext cx="1197939" cy="338554"/>
          </a:xfrm>
          <a:prstGeom prst="rect">
            <a:avLst/>
          </a:prstGeom>
        </p:spPr>
        <p:txBody>
          <a:bodyPr wrap="square">
            <a:spAutoFit/>
          </a:bodyPr>
          <a:lstStyle/>
          <a:p>
            <a:pPr algn="r"/>
            <a:r>
              <a:rPr lang="en-US" sz="1600" b="1" dirty="0"/>
              <a:t>Economiser</a:t>
            </a:r>
          </a:p>
        </p:txBody>
      </p:sp>
      <p:sp>
        <p:nvSpPr>
          <p:cNvPr id="36" name="Espace réservé de la date 3">
            <a:extLst>
              <a:ext uri="{FF2B5EF4-FFF2-40B4-BE49-F238E27FC236}">
                <a16:creationId xmlns:a16="http://schemas.microsoft.com/office/drawing/2014/main" id="{C3395A5E-2524-4FED-8EEF-AC3BC4D53187}"/>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51" name="Espace réservé du pied de page 7">
            <a:extLst>
              <a:ext uri="{FF2B5EF4-FFF2-40B4-BE49-F238E27FC236}">
                <a16:creationId xmlns:a16="http://schemas.microsoft.com/office/drawing/2014/main" id="{57CE2240-FAE1-4C4F-8046-1BD6F92BA853}"/>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pic>
        <p:nvPicPr>
          <p:cNvPr id="53" name="Picture 2" descr="06T_DD_TS_001">
            <a:extLst>
              <a:ext uri="{FF2B5EF4-FFF2-40B4-BE49-F238E27FC236}">
                <a16:creationId xmlns:a16="http://schemas.microsoft.com/office/drawing/2014/main" id="{7FCF0130-177A-428D-9E6F-496A526B05D5}"/>
              </a:ext>
            </a:extLst>
          </p:cNvPr>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06305" y="1897754"/>
            <a:ext cx="901362" cy="53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4" descr="module-eco">
            <a:extLst>
              <a:ext uri="{FF2B5EF4-FFF2-40B4-BE49-F238E27FC236}">
                <a16:creationId xmlns:a16="http://schemas.microsoft.com/office/drawing/2014/main" id="{100A5F8B-F432-4E2F-BDC3-B5F769DEEF75}"/>
              </a:ext>
            </a:extLst>
          </p:cNvPr>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802" y="2752526"/>
            <a:ext cx="591145" cy="60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6">
            <a:extLst>
              <a:ext uri="{FF2B5EF4-FFF2-40B4-BE49-F238E27FC236}">
                <a16:creationId xmlns:a16="http://schemas.microsoft.com/office/drawing/2014/main" id="{28B15AE8-33F0-474A-8385-01F204022A02}"/>
              </a:ext>
            </a:extLst>
          </p:cNvPr>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24460" y="4377475"/>
            <a:ext cx="983207" cy="60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Freeform 5">
            <a:extLst>
              <a:ext uri="{FF2B5EF4-FFF2-40B4-BE49-F238E27FC236}">
                <a16:creationId xmlns:a16="http://schemas.microsoft.com/office/drawing/2014/main" id="{1E7A0064-39A6-456C-A1AB-715E69A802EF}"/>
              </a:ext>
            </a:extLst>
          </p:cNvPr>
          <p:cNvSpPr>
            <a:spLocks/>
          </p:cNvSpPr>
          <p:nvPr/>
        </p:nvSpPr>
        <p:spPr bwMode="auto">
          <a:xfrm>
            <a:off x="1515712" y="2485682"/>
            <a:ext cx="2876161" cy="431033"/>
          </a:xfrm>
          <a:custGeom>
            <a:avLst/>
            <a:gdLst>
              <a:gd name="T0" fmla="*/ 0 w 1725"/>
              <a:gd name="T1" fmla="*/ 0 h 290"/>
              <a:gd name="T2" fmla="*/ 1150 w 1725"/>
              <a:gd name="T3" fmla="*/ 0 h 290"/>
              <a:gd name="T4" fmla="*/ 1725 w 1725"/>
              <a:gd name="T5" fmla="*/ 290 h 290"/>
              <a:gd name="connsiteX0" fmla="*/ 0 w 10000"/>
              <a:gd name="connsiteY0" fmla="*/ 0 h 10000"/>
              <a:gd name="connsiteX1" fmla="*/ 7042 w 10000"/>
              <a:gd name="connsiteY1" fmla="*/ 0 h 10000"/>
              <a:gd name="connsiteX2" fmla="*/ 10000 w 10000"/>
              <a:gd name="connsiteY2" fmla="*/ 10000 h 10000"/>
              <a:gd name="connsiteX0" fmla="*/ 0 w 22859"/>
              <a:gd name="connsiteY0" fmla="*/ 0 h 10000"/>
              <a:gd name="connsiteX1" fmla="*/ 19901 w 22859"/>
              <a:gd name="connsiteY1" fmla="*/ 0 h 10000"/>
              <a:gd name="connsiteX2" fmla="*/ 22859 w 22859"/>
              <a:gd name="connsiteY2" fmla="*/ 10000 h 10000"/>
            </a:gdLst>
            <a:ahLst/>
            <a:cxnLst>
              <a:cxn ang="0">
                <a:pos x="connsiteX0" y="connsiteY0"/>
              </a:cxn>
              <a:cxn ang="0">
                <a:pos x="connsiteX1" y="connsiteY1"/>
              </a:cxn>
              <a:cxn ang="0">
                <a:pos x="connsiteX2" y="connsiteY2"/>
              </a:cxn>
            </a:cxnLst>
            <a:rect l="l" t="t" r="r" b="b"/>
            <a:pathLst>
              <a:path w="22859" h="10000">
                <a:moveTo>
                  <a:pt x="0" y="0"/>
                </a:moveTo>
                <a:lnTo>
                  <a:pt x="19901" y="0"/>
                </a:lnTo>
                <a:cubicBezTo>
                  <a:pt x="21012" y="3333"/>
                  <a:pt x="21748" y="6667"/>
                  <a:pt x="22859" y="10000"/>
                </a:cubicBezTo>
              </a:path>
            </a:pathLst>
          </a:custGeom>
          <a:noFill/>
          <a:ln w="12700" cap="flat">
            <a:solidFill>
              <a:schemeClr val="tx2"/>
            </a:soli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5">
            <a:extLst>
              <a:ext uri="{FF2B5EF4-FFF2-40B4-BE49-F238E27FC236}">
                <a16:creationId xmlns:a16="http://schemas.microsoft.com/office/drawing/2014/main" id="{470387D3-C4DF-4ADD-932B-68155FCFFC0A}"/>
              </a:ext>
            </a:extLst>
          </p:cNvPr>
          <p:cNvSpPr/>
          <p:nvPr/>
        </p:nvSpPr>
        <p:spPr>
          <a:xfrm>
            <a:off x="1447594" y="2127686"/>
            <a:ext cx="2172390" cy="338554"/>
          </a:xfrm>
          <a:prstGeom prst="rect">
            <a:avLst/>
          </a:prstGeom>
        </p:spPr>
        <p:txBody>
          <a:bodyPr wrap="none">
            <a:spAutoFit/>
          </a:bodyPr>
          <a:lstStyle/>
          <a:p>
            <a:r>
              <a:rPr lang="fr-FR" sz="1600" dirty="0" err="1"/>
              <a:t>Electronic</a:t>
            </a:r>
            <a:r>
              <a:rPr lang="fr-FR" sz="1600" dirty="0"/>
              <a:t> expansion valve</a:t>
            </a:r>
          </a:p>
        </p:txBody>
      </p:sp>
    </p:spTree>
    <p:extLst>
      <p:ext uri="{BB962C8B-B14F-4D97-AF65-F5344CB8AC3E}">
        <p14:creationId xmlns:p14="http://schemas.microsoft.com/office/powerpoint/2010/main" val="3659122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endParaRPr lang="fr-FR"/>
          </a:p>
        </p:txBody>
      </p:sp>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33</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en-US" dirty="0"/>
              <a:t>MAXIMUM EFFICIENCY</a:t>
            </a:r>
            <a:endParaRPr lang="fr-FR" dirty="0"/>
          </a:p>
        </p:txBody>
      </p:sp>
      <p:pic>
        <p:nvPicPr>
          <p:cNvPr id="6" name="Image 5">
            <a:extLst>
              <a:ext uri="{FF2B5EF4-FFF2-40B4-BE49-F238E27FC236}">
                <a16:creationId xmlns:a16="http://schemas.microsoft.com/office/drawing/2014/main" id="{399DEC67-8E0A-4493-9E22-6BA7C90BB26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Tree>
    <p:extLst>
      <p:ext uri="{BB962C8B-B14F-4D97-AF65-F5344CB8AC3E}">
        <p14:creationId xmlns:p14="http://schemas.microsoft.com/office/powerpoint/2010/main" val="324882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34</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2"/>
          <a:stretch>
            <a:fillRect/>
          </a:stretch>
        </p:blipFill>
        <p:spPr>
          <a:xfrm>
            <a:off x="3991734" y="5986895"/>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5343638" y="5987054"/>
            <a:ext cx="4726482" cy="523220"/>
          </a:xfrm>
          <a:prstGeom prst="rect">
            <a:avLst/>
          </a:prstGeom>
        </p:spPr>
        <p:txBody>
          <a:bodyPr wrap="square">
            <a:spAutoFit/>
          </a:bodyPr>
          <a:lstStyle/>
          <a:p>
            <a:r>
              <a:rPr lang="en-US" sz="700" dirty="0"/>
              <a:t>(1) In accordance with EN 14511-2013 EUROVENT Chilled water = 12°C/7°C Outside air = 35°C</a:t>
            </a:r>
          </a:p>
          <a:p>
            <a:r>
              <a:rPr lang="en-US" sz="700" dirty="0"/>
              <a:t>Pf = Cooling capacity</a:t>
            </a:r>
          </a:p>
          <a:p>
            <a:r>
              <a:rPr lang="en-US" sz="700" dirty="0"/>
              <a:t>EER = Full load performance coefficient</a:t>
            </a:r>
          </a:p>
          <a:p>
            <a:r>
              <a:rPr lang="en-US" sz="700" dirty="0"/>
              <a:t>SEER12/7-SEPR12/7 = Seasonal performance coefficient in accordance with applicable Ecodesign regulation (EU) No 2016/2281</a:t>
            </a:r>
          </a:p>
        </p:txBody>
      </p:sp>
      <p:pic>
        <p:nvPicPr>
          <p:cNvPr id="7" name="Image 6" descr="Une image contenant table&#10;&#10;Description générée automatiquement">
            <a:extLst>
              <a:ext uri="{FF2B5EF4-FFF2-40B4-BE49-F238E27FC236}">
                <a16:creationId xmlns:a16="http://schemas.microsoft.com/office/drawing/2014/main" id="{B7334480-7E5C-4A64-B61E-050ED92D6E1C}"/>
              </a:ext>
            </a:extLst>
          </p:cNvPr>
          <p:cNvPicPr>
            <a:picLocks noChangeAspect="1"/>
          </p:cNvPicPr>
          <p:nvPr/>
        </p:nvPicPr>
        <p:blipFill rotWithShape="1">
          <a:blip r:embed="rId3">
            <a:extLst>
              <a:ext uri="{28A0092B-C50C-407E-A947-70E740481C1C}">
                <a14:useLocalDpi xmlns:a14="http://schemas.microsoft.com/office/drawing/2010/main" val="0"/>
              </a:ext>
            </a:extLst>
          </a:blip>
          <a:srcRect b="19755"/>
          <a:stretch/>
        </p:blipFill>
        <p:spPr>
          <a:xfrm>
            <a:off x="2353165" y="948037"/>
            <a:ext cx="7485669" cy="4961926"/>
          </a:xfrm>
          <a:prstGeom prst="rect">
            <a:avLst/>
          </a:prstGeom>
        </p:spPr>
      </p:pic>
    </p:spTree>
    <p:extLst>
      <p:ext uri="{BB962C8B-B14F-4D97-AF65-F5344CB8AC3E}">
        <p14:creationId xmlns:p14="http://schemas.microsoft.com/office/powerpoint/2010/main" val="3147794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able&#10;&#10;Description générée automatiquement">
            <a:extLst>
              <a:ext uri="{FF2B5EF4-FFF2-40B4-BE49-F238E27FC236}">
                <a16:creationId xmlns:a16="http://schemas.microsoft.com/office/drawing/2014/main" id="{5F49E9D1-FD5B-4538-B15B-C6A724013A98}"/>
              </a:ext>
            </a:extLst>
          </p:cNvPr>
          <p:cNvPicPr>
            <a:picLocks noChangeAspect="1"/>
          </p:cNvPicPr>
          <p:nvPr/>
        </p:nvPicPr>
        <p:blipFill rotWithShape="1">
          <a:blip r:embed="rId2">
            <a:extLst>
              <a:ext uri="{28A0092B-C50C-407E-A947-70E740481C1C}">
                <a14:useLocalDpi xmlns:a14="http://schemas.microsoft.com/office/drawing/2010/main" val="0"/>
              </a:ext>
            </a:extLst>
          </a:blip>
          <a:srcRect b="20300"/>
          <a:stretch/>
        </p:blipFill>
        <p:spPr>
          <a:xfrm>
            <a:off x="2353165" y="948037"/>
            <a:ext cx="7551123" cy="4987484"/>
          </a:xfrm>
          <a:prstGeom prst="rect">
            <a:avLst/>
          </a:prstGeom>
        </p:spPr>
      </p:pic>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35</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3"/>
          <a:stretch>
            <a:fillRect/>
          </a:stretch>
        </p:blipFill>
        <p:spPr>
          <a:xfrm>
            <a:off x="3991734" y="5986895"/>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5343638" y="5987054"/>
            <a:ext cx="4726482" cy="523220"/>
          </a:xfrm>
          <a:prstGeom prst="rect">
            <a:avLst/>
          </a:prstGeom>
        </p:spPr>
        <p:txBody>
          <a:bodyPr wrap="square">
            <a:spAutoFit/>
          </a:bodyPr>
          <a:lstStyle/>
          <a:p>
            <a:r>
              <a:rPr lang="en-US" sz="700" dirty="0"/>
              <a:t>(1) In accordance with EN 14511-2013 EUROVENT Chilled water = 12°C/7°C Outside air = 35°C</a:t>
            </a:r>
          </a:p>
          <a:p>
            <a:r>
              <a:rPr lang="en-US" sz="700" dirty="0"/>
              <a:t>Pf = Cooling capacity</a:t>
            </a:r>
          </a:p>
          <a:p>
            <a:r>
              <a:rPr lang="en-US" sz="700" dirty="0"/>
              <a:t>EER = Full load performance coefficient</a:t>
            </a:r>
          </a:p>
          <a:p>
            <a:r>
              <a:rPr lang="en-US" sz="700" dirty="0"/>
              <a:t>SEER12/7-SEPR12/7 = Seasonal performance coefficient in accordance with applicable Ecodesign regulation (EU) No 2016/2281</a:t>
            </a:r>
          </a:p>
        </p:txBody>
      </p:sp>
    </p:spTree>
    <p:extLst>
      <p:ext uri="{BB962C8B-B14F-4D97-AF65-F5344CB8AC3E}">
        <p14:creationId xmlns:p14="http://schemas.microsoft.com/office/powerpoint/2010/main" val="1333215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able&#10;&#10;Description générée automatiquement">
            <a:extLst>
              <a:ext uri="{FF2B5EF4-FFF2-40B4-BE49-F238E27FC236}">
                <a16:creationId xmlns:a16="http://schemas.microsoft.com/office/drawing/2014/main" id="{F3E59285-D9BA-4AF0-AD37-55A606FAE00A}"/>
              </a:ext>
            </a:extLst>
          </p:cNvPr>
          <p:cNvPicPr>
            <a:picLocks noChangeAspect="1"/>
          </p:cNvPicPr>
          <p:nvPr/>
        </p:nvPicPr>
        <p:blipFill rotWithShape="1">
          <a:blip r:embed="rId2">
            <a:extLst>
              <a:ext uri="{28A0092B-C50C-407E-A947-70E740481C1C}">
                <a14:useLocalDpi xmlns:a14="http://schemas.microsoft.com/office/drawing/2010/main" val="0"/>
              </a:ext>
            </a:extLst>
          </a:blip>
          <a:srcRect b="20300"/>
          <a:stretch/>
        </p:blipFill>
        <p:spPr>
          <a:xfrm>
            <a:off x="2338119" y="935257"/>
            <a:ext cx="7566169" cy="5020935"/>
          </a:xfrm>
          <a:prstGeom prst="rect">
            <a:avLst/>
          </a:prstGeom>
        </p:spPr>
      </p:pic>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36</a:t>
            </a:fld>
            <a:endParaRPr lang="fr-FR"/>
          </a:p>
        </p:txBody>
      </p:sp>
      <p:pic>
        <p:nvPicPr>
          <p:cNvPr id="17" name="Image 16">
            <a:extLst>
              <a:ext uri="{FF2B5EF4-FFF2-40B4-BE49-F238E27FC236}">
                <a16:creationId xmlns:a16="http://schemas.microsoft.com/office/drawing/2014/main" id="{56D4585B-4A6E-41C3-AC53-1222EC06C508}"/>
              </a:ext>
            </a:extLst>
          </p:cNvPr>
          <p:cNvPicPr>
            <a:picLocks noChangeAspect="1"/>
          </p:cNvPicPr>
          <p:nvPr/>
        </p:nvPicPr>
        <p:blipFill>
          <a:blip r:embed="rId3"/>
          <a:stretch>
            <a:fillRect/>
          </a:stretch>
        </p:blipFill>
        <p:spPr>
          <a:xfrm>
            <a:off x="3991734" y="5986895"/>
            <a:ext cx="1351904" cy="521285"/>
          </a:xfrm>
          <a:prstGeom prst="rect">
            <a:avLst/>
          </a:prstGeom>
        </p:spPr>
      </p:pic>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sp>
        <p:nvSpPr>
          <p:cNvPr id="14" name="Rectangle 13">
            <a:extLst>
              <a:ext uri="{FF2B5EF4-FFF2-40B4-BE49-F238E27FC236}">
                <a16:creationId xmlns:a16="http://schemas.microsoft.com/office/drawing/2014/main" id="{0F3D6222-320B-4B89-8A10-CBCF37987B22}"/>
              </a:ext>
            </a:extLst>
          </p:cNvPr>
          <p:cNvSpPr/>
          <p:nvPr/>
        </p:nvSpPr>
        <p:spPr>
          <a:xfrm>
            <a:off x="5343638" y="5987054"/>
            <a:ext cx="4726482" cy="523220"/>
          </a:xfrm>
          <a:prstGeom prst="rect">
            <a:avLst/>
          </a:prstGeom>
        </p:spPr>
        <p:txBody>
          <a:bodyPr wrap="square">
            <a:spAutoFit/>
          </a:bodyPr>
          <a:lstStyle/>
          <a:p>
            <a:r>
              <a:rPr lang="en-US" sz="700" dirty="0"/>
              <a:t>(1) In accordance with EN 14511-2013 EUROVENT Chilled water = 12°C/7°C Outside air = 35°C</a:t>
            </a:r>
          </a:p>
          <a:p>
            <a:r>
              <a:rPr lang="en-US" sz="700" dirty="0"/>
              <a:t>Pf = Cooling capacity</a:t>
            </a:r>
          </a:p>
          <a:p>
            <a:r>
              <a:rPr lang="en-US" sz="700" dirty="0"/>
              <a:t>EER = Full load performance coefficient</a:t>
            </a:r>
          </a:p>
          <a:p>
            <a:r>
              <a:rPr lang="en-US" sz="700" dirty="0"/>
              <a:t>SEER12/7-SEPR12/7 = Seasonal performance coefficient in accordance with applicable Ecodesign regulation (EU) No 2016/2281</a:t>
            </a:r>
          </a:p>
        </p:txBody>
      </p:sp>
    </p:spTree>
    <p:extLst>
      <p:ext uri="{BB962C8B-B14F-4D97-AF65-F5344CB8AC3E}">
        <p14:creationId xmlns:p14="http://schemas.microsoft.com/office/powerpoint/2010/main" val="3422077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FEATURES AVAILABILITY</a:t>
            </a: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37</a:t>
            </a:fld>
            <a:endParaRPr lang="fr-FR"/>
          </a:p>
        </p:txBody>
      </p:sp>
      <p:graphicFrame>
        <p:nvGraphicFramePr>
          <p:cNvPr id="5" name="Tableau 4"/>
          <p:cNvGraphicFramePr>
            <a:graphicFrameLocks noGrp="1"/>
          </p:cNvGraphicFramePr>
          <p:nvPr>
            <p:extLst>
              <p:ext uri="{D42A27DB-BD31-4B8C-83A1-F6EECF244321}">
                <p14:modId xmlns:p14="http://schemas.microsoft.com/office/powerpoint/2010/main" val="2648012223"/>
              </p:ext>
            </p:extLst>
          </p:nvPr>
        </p:nvGraphicFramePr>
        <p:xfrm>
          <a:off x="367499" y="865036"/>
          <a:ext cx="11341012" cy="5579463"/>
        </p:xfrm>
        <a:graphic>
          <a:graphicData uri="http://schemas.openxmlformats.org/drawingml/2006/table">
            <a:tbl>
              <a:tblPr firstRow="1" bandRow="1">
                <a:tableStyleId>{5C22544A-7EE6-4342-B048-85BDC9FD1C3A}</a:tableStyleId>
              </a:tblPr>
              <a:tblGrid>
                <a:gridCol w="2375701">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2457450">
                  <a:extLst>
                    <a:ext uri="{9D8B030D-6E8A-4147-A177-3AD203B41FA5}">
                      <a16:colId xmlns:a16="http://schemas.microsoft.com/office/drawing/2014/main" val="20002"/>
                    </a:ext>
                  </a:extLst>
                </a:gridCol>
                <a:gridCol w="2266950">
                  <a:extLst>
                    <a:ext uri="{9D8B030D-6E8A-4147-A177-3AD203B41FA5}">
                      <a16:colId xmlns:a16="http://schemas.microsoft.com/office/drawing/2014/main" val="20003"/>
                    </a:ext>
                  </a:extLst>
                </a:gridCol>
                <a:gridCol w="2698804">
                  <a:extLst>
                    <a:ext uri="{9D8B030D-6E8A-4147-A177-3AD203B41FA5}">
                      <a16:colId xmlns:a16="http://schemas.microsoft.com/office/drawing/2014/main" val="3167299868"/>
                    </a:ext>
                  </a:extLst>
                </a:gridCol>
                <a:gridCol w="475307">
                  <a:extLst>
                    <a:ext uri="{9D8B030D-6E8A-4147-A177-3AD203B41FA5}">
                      <a16:colId xmlns:a16="http://schemas.microsoft.com/office/drawing/2014/main" val="1094569325"/>
                    </a:ext>
                  </a:extLst>
                </a:gridCol>
              </a:tblGrid>
              <a:tr h="341189">
                <a:tc gridSpan="6">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0" u="none" strike="noStrike" kern="1200" baseline="0" dirty="0">
                          <a:solidFill>
                            <a:schemeClr val="lt1"/>
                          </a:solidFill>
                          <a:latin typeface="+mn-lt"/>
                          <a:ea typeface="+mn-ea"/>
                          <a:cs typeface="+mn-cs"/>
                        </a:rPr>
                        <a:t>HYDROCIAT</a:t>
                      </a:r>
                      <a:endParaRPr lang="fr-FR" sz="1600" b="1" i="0" u="none" strike="noStrike" kern="1200" baseline="30000" dirty="0">
                        <a:solidFill>
                          <a:schemeClr val="lt1"/>
                        </a:solidFill>
                        <a:latin typeface="+mn-lt"/>
                        <a:ea typeface="+mn-ea"/>
                        <a:cs typeface="+mn-cs"/>
                      </a:endParaRPr>
                    </a:p>
                  </a:txBody>
                  <a:tcPr>
                    <a:solidFill>
                      <a:srgbClr val="EA0000"/>
                    </a:solidFill>
                  </a:tcPr>
                </a:tc>
                <a:tc hMerge="1">
                  <a:txBody>
                    <a:bodyPr/>
                    <a:lstStyle/>
                    <a:p>
                      <a:endParaRPr lang="fr-FR" sz="800" dirty="0"/>
                    </a:p>
                  </a:txBody>
                  <a:tcPr/>
                </a:tc>
                <a:tc hMerge="1">
                  <a:txBody>
                    <a:bodyPr/>
                    <a:lstStyle/>
                    <a:p>
                      <a:endParaRPr lang="fr-FR" sz="800" dirty="0"/>
                    </a:p>
                  </a:txBody>
                  <a:tcPr/>
                </a:tc>
                <a:tc hMerge="1">
                  <a:txBody>
                    <a:bodyPr/>
                    <a:lstStyle/>
                    <a:p>
                      <a:endParaRPr lang="fr-FR" sz="8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600" b="1" i="0" u="none" strike="noStrike" kern="1200" baseline="30000" dirty="0">
                        <a:solidFill>
                          <a:schemeClr val="lt1"/>
                        </a:solidFill>
                        <a:latin typeface="+mn-lt"/>
                        <a:ea typeface="+mn-ea"/>
                        <a:cs typeface="+mn-cs"/>
                      </a:endParaRPr>
                    </a:p>
                  </a:txBody>
                  <a:tcPr>
                    <a:solidFill>
                      <a:srgbClr val="EA0000"/>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600" b="1" i="0" u="none" strike="noStrike" kern="1200" baseline="30000" dirty="0">
                        <a:solidFill>
                          <a:schemeClr val="lt1"/>
                        </a:solidFill>
                        <a:latin typeface="+mn-lt"/>
                        <a:ea typeface="+mn-ea"/>
                        <a:cs typeface="+mn-cs"/>
                      </a:endParaRPr>
                    </a:p>
                  </a:txBody>
                  <a:tcPr>
                    <a:solidFill>
                      <a:srgbClr val="EA0000"/>
                    </a:solidFill>
                  </a:tcPr>
                </a:tc>
                <a:extLst>
                  <a:ext uri="{0D108BD9-81ED-4DB2-BD59-A6C34878D82A}">
                    <a16:rowId xmlns:a16="http://schemas.microsoft.com/office/drawing/2014/main" val="10000"/>
                  </a:ext>
                </a:extLst>
              </a:tr>
              <a:tr h="121926">
                <a:tc>
                  <a:txBody>
                    <a:bodyPr/>
                    <a:lstStyle/>
                    <a:p>
                      <a:pPr algn="l" fontAlgn="b"/>
                      <a:r>
                        <a:rPr lang="en-US" sz="1300" b="0" i="0" u="none" strike="noStrike" noProof="0" dirty="0">
                          <a:solidFill>
                            <a:srgbClr val="000000"/>
                          </a:solidFill>
                          <a:effectLst/>
                          <a:latin typeface="+mj-lt"/>
                          <a:cs typeface="Calibri" panose="020F0502020204030204" pitchFamily="34" charset="0"/>
                        </a:rPr>
                        <a:t>Light-brine solution, down to -3°C</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300" b="0" i="0" u="none" strike="noStrike" kern="1200" noProof="0" dirty="0">
                          <a:solidFill>
                            <a:srgbClr val="000000"/>
                          </a:solidFill>
                          <a:effectLst/>
                          <a:latin typeface="+mj-lt"/>
                          <a:ea typeface="+mn-ea"/>
                          <a:cs typeface="+mn-cs"/>
                        </a:rPr>
                        <a:t>Control for low cond. temperature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300" b="0" i="0" u="none" strike="noStrike" kern="1200" noProof="0" dirty="0">
                          <a:solidFill>
                            <a:srgbClr val="000000"/>
                          </a:solidFill>
                          <a:effectLst/>
                          <a:latin typeface="+mn-lt"/>
                          <a:ea typeface="+mn-ea"/>
                          <a:cs typeface="+mn-cs"/>
                        </a:rPr>
                        <a:t>Low noise level</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sym typeface="Wingdings 3"/>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1"/>
                  </a:ext>
                </a:extLst>
              </a:tr>
              <a:tr h="189115">
                <a:tc>
                  <a:txBody>
                    <a:bodyPr/>
                    <a:lstStyle/>
                    <a:p>
                      <a:pPr algn="l" fontAlgn="b"/>
                      <a:r>
                        <a:rPr lang="en-US" sz="1300" b="0" i="0" u="none" strike="noStrike" kern="1200" noProof="0" dirty="0">
                          <a:solidFill>
                            <a:srgbClr val="000000"/>
                          </a:solidFill>
                          <a:effectLst/>
                          <a:latin typeface="+mj-lt"/>
                          <a:ea typeface="+mn-ea"/>
                          <a:cs typeface="Calibri" panose="020F0502020204030204" pitchFamily="34" charset="0"/>
                        </a:rPr>
                        <a:t>Unit supplied in two assembled parts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300" b="0" i="0" u="none" strike="noStrike" kern="1200" dirty="0">
                          <a:solidFill>
                            <a:srgbClr val="000000"/>
                          </a:solidFill>
                          <a:effectLst/>
                          <a:latin typeface="+mj-lt"/>
                          <a:ea typeface="+mn-ea"/>
                          <a:cs typeface="Calibri" panose="020F0502020204030204" pitchFamily="34" charset="0"/>
                        </a:rPr>
                        <a:t>4228-4408-4608-4628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Compliance with Swiss regulations</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300" b="0" i="0" u="none" strike="noStrike" kern="1200" noProof="0" dirty="0">
                          <a:solidFill>
                            <a:srgbClr val="000000"/>
                          </a:solidFill>
                          <a:effectLst/>
                          <a:latin typeface="+mn-lt"/>
                          <a:ea typeface="+mn-ea"/>
                          <a:cs typeface="+mn-cs"/>
                        </a:rPr>
                        <a:t>Evap. dual pumps power/control circuit</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sym typeface="Wingdings 3"/>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2"/>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Evap. single pump power/control circuit</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300" b="0" i="0" u="none" strike="noStrike" kern="1200" dirty="0">
                          <a:solidFill>
                            <a:srgbClr val="000000"/>
                          </a:solidFill>
                          <a:effectLst/>
                          <a:latin typeface="+mj-lt"/>
                          <a:ea typeface="+mn-ea"/>
                          <a:cs typeface="Calibri" panose="020F0502020204030204" pitchFamily="34" charset="0"/>
                        </a:rPr>
                        <a:t>708-3428</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Compliance with Morocco regulation</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Thermal compressor insulation</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3"/>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230V electrical plug</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Dual relief valves on 3-way valve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Cond. single pump power/control circuit</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latin typeface="SAPDings" panose="00000409000000000000" pitchFamily="49" charset="2"/>
                          <a:sym typeface="Wingdings 3"/>
                        </a:rPr>
                        <a:t></a:t>
                      </a:r>
                      <a:endParaRPr lang="fr-FR" sz="1200" dirty="0">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4"/>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Evaporator with one pass less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cs typeface="Calibri" panose="020F0502020204030204" pitchFamily="34" charset="0"/>
                        </a:rPr>
                        <a:t>Compliance with Russian regulations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Anti-vibration mounts</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5"/>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Master/slave operation</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err="1">
                          <a:solidFill>
                            <a:srgbClr val="000000"/>
                          </a:solidFill>
                          <a:effectLst/>
                          <a:latin typeface="+mj-lt"/>
                          <a:cs typeface="Calibri" panose="020F0502020204030204" pitchFamily="34" charset="0"/>
                        </a:rPr>
                        <a:t>Bacnet</a:t>
                      </a:r>
                      <a:r>
                        <a:rPr lang="en-US" sz="1300" b="0" i="0" u="none" strike="noStrike" noProof="0" dirty="0">
                          <a:solidFill>
                            <a:srgbClr val="000000"/>
                          </a:solidFill>
                          <a:effectLst/>
                          <a:latin typeface="+mj-lt"/>
                          <a:cs typeface="Calibri" panose="020F0502020204030204" pitchFamily="34" charset="0"/>
                        </a:rPr>
                        <a:t> over IP</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Set point adjustment by 4-20mA signal</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6"/>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Condenser with one pass less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High condensing temperature</a:t>
                      </a:r>
                    </a:p>
                  </a:txBody>
                  <a:tcPr marL="7996" marR="7996" marT="7996" marB="0" anchor="b">
                    <a:solidFill>
                      <a:schemeClr val="accent6">
                        <a:lumMod val="6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rgbClr val="000000"/>
                          </a:solidFill>
                          <a:effectLst/>
                          <a:latin typeface="+mj-lt"/>
                          <a:ea typeface="+mn-ea"/>
                          <a:cs typeface="Calibri" panose="020F0502020204030204" pitchFamily="34" charset="0"/>
                          <a:sym typeface="Wingdings 3"/>
                        </a:rPr>
                        <a:t>Available for all LW HE, LW ST 708 / 858 / 1008, and for higher LW ST sizes only with heat pump application option</a:t>
                      </a:r>
                      <a:endParaRPr lang="fr-FR" sz="1100" b="0" i="0" u="none" strike="noStrike" kern="1200" dirty="0">
                        <a:solidFill>
                          <a:srgbClr val="000000"/>
                        </a:solidFill>
                        <a:effectLst/>
                        <a:latin typeface="+mj-lt"/>
                        <a:ea typeface="+mn-ea"/>
                        <a:cs typeface="Calibri" panose="020F0502020204030204" pitchFamily="34" charset="0"/>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Free Cooling dry cooler management</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7"/>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21 bar evaporator</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Condensing temperature limitation</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Heat Pump application</a:t>
                      </a:r>
                    </a:p>
                  </a:txBody>
                  <a:tcPr marL="7996" marR="7996" marT="7996" marB="0" anchor="b">
                    <a:solidFill>
                      <a:srgbClr val="A6A6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10008"/>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Single power connection point</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300" b="0" i="0" u="none" strike="noStrike" kern="1200" dirty="0">
                          <a:solidFill>
                            <a:srgbClr val="000000"/>
                          </a:solidFill>
                          <a:effectLst/>
                          <a:latin typeface="+mj-lt"/>
                          <a:ea typeface="+mn-ea"/>
                          <a:cs typeface="Calibri" panose="020F0502020204030204" pitchFamily="34" charset="0"/>
                          <a:sym typeface="Wingdings 3"/>
                        </a:rPr>
                        <a:t>2800/4628</a:t>
                      </a:r>
                      <a:endParaRPr lang="fr-FR" sz="1300" b="0" i="0" u="none" strike="noStrike" kern="1200" dirty="0">
                        <a:solidFill>
                          <a:srgbClr val="000000"/>
                        </a:solidFill>
                        <a:effectLst/>
                        <a:latin typeface="+mj-lt"/>
                        <a:ea typeface="+mn-ea"/>
                        <a:cs typeface="Calibri" panose="020F0502020204030204" pitchFamily="34" charset="0"/>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Flanged evaporator water connection kit</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noFill/>
                  </a:tcPr>
                </a:tc>
                <a:extLst>
                  <a:ext uri="{0D108BD9-81ED-4DB2-BD59-A6C34878D82A}">
                    <a16:rowId xmlns:a16="http://schemas.microsoft.com/office/drawing/2014/main" val="10009"/>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21 bar condenser</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Specific dry cooler control</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noFill/>
                  </a:tcPr>
                </a:tc>
                <a:extLst>
                  <a:ext uri="{0D108BD9-81ED-4DB2-BD59-A6C34878D82A}">
                    <a16:rowId xmlns:a16="http://schemas.microsoft.com/office/drawing/2014/main" val="10010"/>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Reversed evaporator water connections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Flanged condenser water connection kit</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noFill/>
                  </a:tcPr>
                </a:tc>
                <a:extLst>
                  <a:ext uri="{0D108BD9-81ED-4DB2-BD59-A6C34878D82A}">
                    <a16:rowId xmlns:a16="http://schemas.microsoft.com/office/drawing/2014/main" val="10011"/>
                  </a:ext>
                </a:extLst>
              </a:tr>
              <a:tr h="189115">
                <a:tc>
                  <a:txBody>
                    <a:bodyPr/>
                    <a:lstStyle/>
                    <a:p>
                      <a:pPr algn="l" fontAlgn="b"/>
                      <a:r>
                        <a:rPr lang="en-US" sz="1300" b="0" i="0" u="none" strike="noStrike" noProof="0" dirty="0">
                          <a:solidFill>
                            <a:srgbClr val="000000"/>
                          </a:solidFill>
                          <a:effectLst/>
                          <a:latin typeface="+mj-lt"/>
                          <a:cs typeface="Calibri" panose="020F0502020204030204" pitchFamily="34" charset="0"/>
                        </a:rPr>
                        <a:t>Reversed condenser water connections</a:t>
                      </a:r>
                    </a:p>
                  </a:txBody>
                  <a:tcPr marL="9099" marR="9099" marT="9099"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Energy Management Module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noFill/>
                  </a:tcPr>
                </a:tc>
                <a:extLst>
                  <a:ext uri="{0D108BD9-81ED-4DB2-BD59-A6C34878D82A}">
                    <a16:rowId xmlns:a16="http://schemas.microsoft.com/office/drawing/2014/main" val="217219544"/>
                  </a:ext>
                </a:extLst>
              </a:tr>
              <a:tr h="0">
                <a:tc>
                  <a:txBody>
                    <a:bodyPr/>
                    <a:lstStyle/>
                    <a:p>
                      <a:pPr algn="l" fontAlgn="b"/>
                      <a:r>
                        <a:rPr lang="en-US" sz="1300" b="0" i="0" u="none" strike="noStrike" noProof="0" dirty="0">
                          <a:solidFill>
                            <a:srgbClr val="000000"/>
                          </a:solidFill>
                          <a:effectLst/>
                          <a:latin typeface="+mj-lt"/>
                        </a:rPr>
                        <a:t>Condenser insulation</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7" user interface</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noFill/>
                  </a:tcPr>
                </a:tc>
                <a:extLst>
                  <a:ext uri="{0D108BD9-81ED-4DB2-BD59-A6C34878D82A}">
                    <a16:rowId xmlns:a16="http://schemas.microsoft.com/office/drawing/2014/main" val="3672795283"/>
                  </a:ext>
                </a:extLst>
              </a:tr>
              <a:tr h="0">
                <a:tc>
                  <a:txBody>
                    <a:bodyPr/>
                    <a:lstStyle/>
                    <a:p>
                      <a:pPr algn="l" fontAlgn="b"/>
                      <a:r>
                        <a:rPr lang="en-US" sz="1300" b="0" i="0" u="none" strike="noStrike" noProof="0" dirty="0">
                          <a:solidFill>
                            <a:srgbClr val="000000"/>
                          </a:solidFill>
                          <a:effectLst/>
                          <a:latin typeface="+mj-lt"/>
                        </a:rPr>
                        <a:t>Service valve set</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Input contact for Refrigerant leak detection</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noFill/>
                  </a:tcPr>
                </a:tc>
                <a:extLst>
                  <a:ext uri="{0D108BD9-81ED-4DB2-BD59-A6C34878D82A}">
                    <a16:rowId xmlns:a16="http://schemas.microsoft.com/office/drawing/2014/main" val="312842217"/>
                  </a:ext>
                </a:extLst>
              </a:tr>
              <a:tr h="0">
                <a:tc>
                  <a:txBody>
                    <a:bodyPr/>
                    <a:lstStyle/>
                    <a:p>
                      <a:pPr algn="l" fontAlgn="b"/>
                      <a:r>
                        <a:rPr lang="en-US" sz="1300" b="0" i="0" u="none" strike="noStrike" noProof="0" dirty="0">
                          <a:solidFill>
                            <a:srgbClr val="000000"/>
                          </a:solidFill>
                          <a:effectLst/>
                          <a:latin typeface="+mj-lt"/>
                        </a:rPr>
                        <a:t>Lon gateway</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latin typeface="SAPDings" panose="00000409000000000000" pitchFamily="49" charset="2"/>
                      </a:endParaRPr>
                    </a:p>
                  </a:txBody>
                  <a:tcPr>
                    <a:solidFill>
                      <a:schemeClr val="accent6">
                        <a:lumMod val="95000"/>
                      </a:schemeClr>
                    </a:solidFill>
                  </a:tcPr>
                </a:tc>
                <a:tc>
                  <a:txBody>
                    <a:bodyPr/>
                    <a:lstStyle/>
                    <a:p>
                      <a:pPr algn="l" fontAlgn="b"/>
                      <a:r>
                        <a:rPr lang="en-US" sz="1300" b="0" i="0" u="none" strike="noStrike" noProof="0" dirty="0">
                          <a:solidFill>
                            <a:srgbClr val="000000"/>
                          </a:solidFill>
                          <a:effectLst/>
                          <a:latin typeface="+mj-lt"/>
                        </a:rPr>
                        <a:t>Compliance with Australian regulations</a:t>
                      </a:r>
                    </a:p>
                  </a:txBody>
                  <a:tcPr marL="7996" marR="7996" marT="7996" marB="0" anchor="b">
                    <a:solidFill>
                      <a:schemeClr val="accent6">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tc>
                  <a:txBody>
                    <a:bodyPr/>
                    <a:lstStyle/>
                    <a:p>
                      <a:pPr algn="l" fontAlgn="b"/>
                      <a:endParaRPr lang="en-US" sz="1300" b="0" i="0" u="none" strike="noStrike" noProof="0" dirty="0">
                        <a:solidFill>
                          <a:srgbClr val="000000"/>
                        </a:solidFill>
                        <a:effectLst/>
                        <a:latin typeface="+mj-lt"/>
                      </a:endParaRPr>
                    </a:p>
                  </a:txBody>
                  <a:tcPr marL="7996" marR="7996" marT="7996" marB="0" anchor="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SAPDings" panose="00000409000000000000" pitchFamily="49" charset="2"/>
                      </a:endParaRPr>
                    </a:p>
                  </a:txBody>
                  <a:tcPr>
                    <a:solidFill>
                      <a:schemeClr val="accent2"/>
                    </a:solidFill>
                  </a:tcPr>
                </a:tc>
                <a:extLst>
                  <a:ext uri="{0D108BD9-81ED-4DB2-BD59-A6C34878D82A}">
                    <a16:rowId xmlns:a16="http://schemas.microsoft.com/office/drawing/2014/main" val="2559127976"/>
                  </a:ext>
                </a:extLst>
              </a:tr>
            </a:tbl>
          </a:graphicData>
        </a:graphic>
      </p:graphicFrame>
      <p:sp>
        <p:nvSpPr>
          <p:cNvPr id="7" name="Espace réservé de la date 4">
            <a:extLst>
              <a:ext uri="{FF2B5EF4-FFF2-40B4-BE49-F238E27FC236}">
                <a16:creationId xmlns:a16="http://schemas.microsoft.com/office/drawing/2014/main" id="{6D6E82C3-C671-4455-8830-55FB3135011C}"/>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8" name="Espace réservé du pied de page 7">
            <a:extLst>
              <a:ext uri="{FF2B5EF4-FFF2-40B4-BE49-F238E27FC236}">
                <a16:creationId xmlns:a16="http://schemas.microsoft.com/office/drawing/2014/main" id="{90F6774B-680F-4BF1-807D-2E603D6F10A4}"/>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customer presentation</a:t>
            </a:r>
          </a:p>
        </p:txBody>
      </p:sp>
      <p:graphicFrame>
        <p:nvGraphicFramePr>
          <p:cNvPr id="6" name="Tableau 5">
            <a:extLst>
              <a:ext uri="{FF2B5EF4-FFF2-40B4-BE49-F238E27FC236}">
                <a16:creationId xmlns:a16="http://schemas.microsoft.com/office/drawing/2014/main" id="{FD7308F8-D793-431B-A945-BBB368C5F5EC}"/>
              </a:ext>
            </a:extLst>
          </p:cNvPr>
          <p:cNvGraphicFramePr>
            <a:graphicFrameLocks noGrp="1"/>
          </p:cNvGraphicFramePr>
          <p:nvPr>
            <p:extLst>
              <p:ext uri="{D42A27DB-BD31-4B8C-83A1-F6EECF244321}">
                <p14:modId xmlns:p14="http://schemas.microsoft.com/office/powerpoint/2010/main" val="2468239000"/>
              </p:ext>
            </p:extLst>
          </p:nvPr>
        </p:nvGraphicFramePr>
        <p:xfrm>
          <a:off x="8521701" y="4045214"/>
          <a:ext cx="3164945" cy="298185"/>
        </p:xfrm>
        <a:graphic>
          <a:graphicData uri="http://schemas.openxmlformats.org/drawingml/2006/table">
            <a:tbl>
              <a:tblPr firstRow="1" bandRow="1">
                <a:tableStyleId>{5C22544A-7EE6-4342-B048-85BDC9FD1C3A}</a:tableStyleId>
              </a:tblPr>
              <a:tblGrid>
                <a:gridCol w="2705099">
                  <a:extLst>
                    <a:ext uri="{9D8B030D-6E8A-4147-A177-3AD203B41FA5}">
                      <a16:colId xmlns:a16="http://schemas.microsoft.com/office/drawing/2014/main" val="3379177374"/>
                    </a:ext>
                  </a:extLst>
                </a:gridCol>
                <a:gridCol w="459846">
                  <a:extLst>
                    <a:ext uri="{9D8B030D-6E8A-4147-A177-3AD203B41FA5}">
                      <a16:colId xmlns:a16="http://schemas.microsoft.com/office/drawing/2014/main" val="2094485918"/>
                    </a:ext>
                  </a:extLst>
                </a:gridCol>
              </a:tblGrid>
              <a:tr h="2981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err="1">
                          <a:solidFill>
                            <a:schemeClr val="dk1"/>
                          </a:solidFill>
                          <a:latin typeface="+mn-lt"/>
                          <a:ea typeface="+mn-ea"/>
                          <a:cs typeface="+mn-cs"/>
                        </a:rPr>
                        <a:t>Supplied</a:t>
                      </a:r>
                      <a:r>
                        <a:rPr lang="fr-FR" sz="1200" b="0" i="0" u="none" strike="noStrike" kern="1200" baseline="0" dirty="0">
                          <a:solidFill>
                            <a:schemeClr val="dk1"/>
                          </a:solidFill>
                          <a:latin typeface="+mn-lt"/>
                          <a:ea typeface="+mn-ea"/>
                          <a:cs typeface="+mn-cs"/>
                        </a:rPr>
                        <a:t> as standard</a:t>
                      </a:r>
                    </a:p>
                  </a:txBody>
                  <a:tcPr>
                    <a:solidFill>
                      <a:schemeClr val="accent6">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SAPDings" panose="00000409000000000000" pitchFamily="49" charset="2"/>
                          <a:sym typeface="Wingdings 2"/>
                        </a:rPr>
                        <a:t></a:t>
                      </a:r>
                      <a:endParaRPr lang="fr-FR" sz="1200" dirty="0">
                        <a:solidFill>
                          <a:schemeClr val="tx1"/>
                        </a:solidFill>
                        <a:latin typeface="SAPDings" panose="00000409000000000000" pitchFamily="49" charset="2"/>
                      </a:endParaRPr>
                    </a:p>
                  </a:txBody>
                  <a:tcPr>
                    <a:solidFill>
                      <a:schemeClr val="accent6">
                        <a:lumMod val="95000"/>
                      </a:schemeClr>
                    </a:solidFill>
                  </a:tcPr>
                </a:tc>
                <a:extLst>
                  <a:ext uri="{0D108BD9-81ED-4DB2-BD59-A6C34878D82A}">
                    <a16:rowId xmlns:a16="http://schemas.microsoft.com/office/drawing/2014/main" val="2431783429"/>
                  </a:ext>
                </a:extLst>
              </a:tr>
            </a:tbl>
          </a:graphicData>
        </a:graphic>
      </p:graphicFrame>
    </p:spTree>
    <p:extLst>
      <p:ext uri="{BB962C8B-B14F-4D97-AF65-F5344CB8AC3E}">
        <p14:creationId xmlns:p14="http://schemas.microsoft.com/office/powerpoint/2010/main" val="2767149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38</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a:t>ADVANCED SYSTEM CONTROL</a:t>
            </a:r>
          </a:p>
        </p:txBody>
      </p:sp>
      <p:pic>
        <p:nvPicPr>
          <p:cNvPr id="5" name="Image 4">
            <a:extLst>
              <a:ext uri="{FF2B5EF4-FFF2-40B4-BE49-F238E27FC236}">
                <a16:creationId xmlns:a16="http://schemas.microsoft.com/office/drawing/2014/main" id="{C18E5610-9D94-49E4-B137-4B6E3E86EFB8}"/>
              </a:ext>
            </a:extLst>
          </p:cNvPr>
          <p:cNvPicPr>
            <a:picLocks noChangeAspect="1"/>
          </p:cNvPicPr>
          <p:nvPr/>
        </p:nvPicPr>
        <p:blipFill rotWithShape="1">
          <a:blip r:embed="rId2" cstate="email">
            <a:duotone>
              <a:prstClr val="black"/>
              <a:schemeClr val="accent4">
                <a:tint val="45000"/>
                <a:satMod val="400000"/>
              </a:schemeClr>
            </a:duotone>
            <a:extLst>
              <a:ext uri="{28A0092B-C50C-407E-A947-70E740481C1C}">
                <a14:useLocalDpi xmlns:a14="http://schemas.microsoft.com/office/drawing/2010/main"/>
              </a:ext>
            </a:extLst>
          </a:blip>
          <a:srcRect/>
          <a:stretch/>
        </p:blipFill>
        <p:spPr bwMode="gray">
          <a:xfrm>
            <a:off x="8801100" y="3043236"/>
            <a:ext cx="3390900" cy="3814763"/>
          </a:xfrm>
          <a:prstGeom prst="rect">
            <a:avLst/>
          </a:prstGeom>
        </p:spPr>
      </p:pic>
    </p:spTree>
    <p:extLst>
      <p:ext uri="{BB962C8B-B14F-4D97-AF65-F5344CB8AC3E}">
        <p14:creationId xmlns:p14="http://schemas.microsoft.com/office/powerpoint/2010/main" val="71863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2D8DAE-CCF6-49C6-A075-E4EF01546849}"/>
              </a:ext>
            </a:extLst>
          </p:cNvPr>
          <p:cNvSpPr/>
          <p:nvPr/>
        </p:nvSpPr>
        <p:spPr>
          <a:xfrm>
            <a:off x="759019" y="2463018"/>
            <a:ext cx="5076296" cy="1182551"/>
          </a:xfrm>
          <a:prstGeom prst="rect">
            <a:avLst/>
          </a:prstGeom>
          <a:solidFill>
            <a:schemeClr val="bg1">
              <a:lumMod val="75000"/>
            </a:schemeClr>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94" name="Rectangle 12293"/>
          <p:cNvSpPr/>
          <p:nvPr/>
        </p:nvSpPr>
        <p:spPr>
          <a:xfrm>
            <a:off x="2027841" y="2712214"/>
            <a:ext cx="3807473" cy="584775"/>
          </a:xfrm>
          <a:prstGeom prst="rect">
            <a:avLst/>
          </a:prstGeom>
        </p:spPr>
        <p:txBody>
          <a:bodyPr wrap="square">
            <a:spAutoFit/>
          </a:bodyPr>
          <a:lstStyle/>
          <a:p>
            <a:r>
              <a:rPr lang="en-US" sz="1600" b="1" dirty="0">
                <a:latin typeface="+mj-lt"/>
                <a:cs typeface="Calibri" panose="020F0502020204030204" pitchFamily="34" charset="0"/>
              </a:rPr>
              <a:t>Manage your installation intuitively with</a:t>
            </a:r>
            <a:r>
              <a:rPr lang="en-US" sz="1600" dirty="0">
                <a:latin typeface="+mj-lt"/>
                <a:cs typeface="Calibri" panose="020F0502020204030204" pitchFamily="34" charset="0"/>
              </a:rPr>
              <a:t> </a:t>
            </a:r>
            <a:r>
              <a:rPr lang="en-US" sz="1600" b="1" dirty="0">
                <a:latin typeface="+mj-lt"/>
                <a:cs typeface="Calibri" panose="020F0502020204030204" pitchFamily="34" charset="0"/>
              </a:rPr>
              <a:t>Connect Touch’s smart monitoring</a:t>
            </a:r>
            <a:r>
              <a:rPr lang="en-US" sz="1600" dirty="0">
                <a:latin typeface="+mj-lt"/>
                <a:cs typeface="Calibri" panose="020F0502020204030204" pitchFamily="34" charset="0"/>
              </a:rPr>
              <a:t>.</a:t>
            </a:r>
          </a:p>
        </p:txBody>
      </p:sp>
      <p:sp>
        <p:nvSpPr>
          <p:cNvPr id="6" name="Espace réservé du numéro de diapositive 3"/>
          <p:cNvSpPr txBox="1">
            <a:spLocks/>
          </p:cNvSpPr>
          <p:nvPr/>
        </p:nvSpPr>
        <p:spPr>
          <a:xfrm>
            <a:off x="8083069" y="8031971"/>
            <a:ext cx="2133600" cy="30175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a:solidFill>
                  <a:schemeClr val="bg1">
                    <a:lumMod val="65000"/>
                  </a:schemeClr>
                </a:solidFill>
              </a:rPr>
              <a:pPr/>
              <a:t>39</a:t>
            </a:fld>
            <a:endParaRPr lang="en-US" dirty="0">
              <a:solidFill>
                <a:schemeClr val="bg1">
                  <a:lumMod val="65000"/>
                </a:schemeClr>
              </a:solidFill>
            </a:endParaRPr>
          </a:p>
        </p:txBody>
      </p:sp>
      <p:sp>
        <p:nvSpPr>
          <p:cNvPr id="29" name="Titre 26">
            <a:extLst>
              <a:ext uri="{FF2B5EF4-FFF2-40B4-BE49-F238E27FC236}">
                <a16:creationId xmlns:a16="http://schemas.microsoft.com/office/drawing/2014/main" id="{B47BD92D-0326-4C41-B00E-43538BB5CB54}"/>
              </a:ext>
            </a:extLst>
          </p:cNvPr>
          <p:cNvSpPr txBox="1">
            <a:spLocks/>
          </p:cNvSpPr>
          <p:nvPr/>
        </p:nvSpPr>
        <p:spPr bwMode="gray">
          <a:xfrm>
            <a:off x="166688" y="431800"/>
            <a:ext cx="10863864" cy="2492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cap="all" baseline="0">
                <a:solidFill>
                  <a:schemeClr val="tx1">
                    <a:lumMod val="95000"/>
                    <a:lumOff val="5000"/>
                  </a:schemeClr>
                </a:solidFill>
                <a:latin typeface="+mj-lt"/>
                <a:ea typeface="+mj-ea"/>
                <a:cs typeface="+mj-cs"/>
              </a:defRPr>
            </a:lvl1pPr>
          </a:lstStyle>
          <a:p>
            <a:r>
              <a:rPr lang="fr-FR" dirty="0">
                <a:solidFill>
                  <a:srgbClr val="FF0000"/>
                </a:solidFill>
              </a:rPr>
              <a:t>CONNECT </a:t>
            </a:r>
            <a:r>
              <a:rPr lang="fr-FR" dirty="0" err="1">
                <a:solidFill>
                  <a:srgbClr val="FF0000"/>
                </a:solidFill>
              </a:rPr>
              <a:t>touch</a:t>
            </a:r>
            <a:endParaRPr lang="fr-FR" baseline="30000" dirty="0"/>
          </a:p>
        </p:txBody>
      </p:sp>
      <p:sp>
        <p:nvSpPr>
          <p:cNvPr id="33" name="Espace réservé de la date 3">
            <a:extLst>
              <a:ext uri="{FF2B5EF4-FFF2-40B4-BE49-F238E27FC236}">
                <a16:creationId xmlns:a16="http://schemas.microsoft.com/office/drawing/2014/main" id="{112B996B-77D3-42AD-85D9-1C87EECD8F1B}"/>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34" name="Espace réservé du pied de page 7">
            <a:extLst>
              <a:ext uri="{FF2B5EF4-FFF2-40B4-BE49-F238E27FC236}">
                <a16:creationId xmlns:a16="http://schemas.microsoft.com/office/drawing/2014/main" id="{41895B42-11BC-4B18-951E-ED3B47CD73C1}"/>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
        <p:nvSpPr>
          <p:cNvPr id="35" name="Espace réservé du numéro de diapositive 5">
            <a:extLst>
              <a:ext uri="{FF2B5EF4-FFF2-40B4-BE49-F238E27FC236}">
                <a16:creationId xmlns:a16="http://schemas.microsoft.com/office/drawing/2014/main" id="{69E0B1A1-AC1C-4139-B645-E82273053C87}"/>
              </a:ext>
            </a:extLst>
          </p:cNvPr>
          <p:cNvSpPr>
            <a:spLocks noGrp="1"/>
          </p:cNvSpPr>
          <p:nvPr>
            <p:ph type="sldNum" sz="quarter" idx="12"/>
          </p:nvPr>
        </p:nvSpPr>
        <p:spPr>
          <a:xfrm>
            <a:off x="11686646" y="6485873"/>
            <a:ext cx="245268" cy="245980"/>
          </a:xfrm>
        </p:spPr>
        <p:txBody>
          <a:bodyPr/>
          <a:lstStyle/>
          <a:p>
            <a:pPr algn="ctr"/>
            <a:fld id="{703D33BA-6F8E-4DE4-A584-A0A018AFF0E7}" type="slidenum">
              <a:rPr lang="fr-FR" smtClean="0"/>
              <a:pPr algn="ctr"/>
              <a:t>39</a:t>
            </a:fld>
            <a:endParaRPr lang="fr-FR" dirty="0"/>
          </a:p>
        </p:txBody>
      </p:sp>
      <p:pic>
        <p:nvPicPr>
          <p:cNvPr id="26" name="Image 25">
            <a:extLst>
              <a:ext uri="{FF2B5EF4-FFF2-40B4-BE49-F238E27FC236}">
                <a16:creationId xmlns:a16="http://schemas.microsoft.com/office/drawing/2014/main" id="{548FAF0A-6133-4DD2-BB20-729274959507}"/>
              </a:ext>
            </a:extLst>
          </p:cNvPr>
          <p:cNvPicPr>
            <a:picLocks noChangeAspect="1"/>
          </p:cNvPicPr>
          <p:nvPr/>
        </p:nvPicPr>
        <p:blipFill rotWithShape="1">
          <a:blip r:embed="rId3"/>
          <a:srcRect t="4668" b="2098"/>
          <a:stretch/>
        </p:blipFill>
        <p:spPr>
          <a:xfrm>
            <a:off x="6106300" y="2087590"/>
            <a:ext cx="5483936" cy="2682819"/>
          </a:xfrm>
          <a:prstGeom prst="rect">
            <a:avLst/>
          </a:prstGeom>
        </p:spPr>
      </p:pic>
      <p:pic>
        <p:nvPicPr>
          <p:cNvPr id="11" name="Graphique 10">
            <a:extLst>
              <a:ext uri="{FF2B5EF4-FFF2-40B4-BE49-F238E27FC236}">
                <a16:creationId xmlns:a16="http://schemas.microsoft.com/office/drawing/2014/main" id="{CBD56703-9DFB-4B6D-94C4-576EE0B669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8209" y="2580530"/>
            <a:ext cx="1435646" cy="947526"/>
          </a:xfrm>
          <a:prstGeom prst="rect">
            <a:avLst/>
          </a:prstGeom>
        </p:spPr>
      </p:pic>
    </p:spTree>
    <p:extLst>
      <p:ext uri="{BB962C8B-B14F-4D97-AF65-F5344CB8AC3E}">
        <p14:creationId xmlns:p14="http://schemas.microsoft.com/office/powerpoint/2010/main" val="1921053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8BF5C-6B67-4594-896E-760A1523C11F}"/>
              </a:ext>
            </a:extLst>
          </p:cNvPr>
          <p:cNvSpPr/>
          <p:nvPr/>
        </p:nvSpPr>
        <p:spPr>
          <a:xfrm>
            <a:off x="759020" y="1564240"/>
            <a:ext cx="5076296" cy="4026851"/>
          </a:xfrm>
          <a:prstGeom prst="rect">
            <a:avLst/>
          </a:prstGeom>
          <a:solidFill>
            <a:schemeClr val="bg1">
              <a:lumMod val="75000"/>
            </a:schemeClr>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996775" y="3019552"/>
            <a:ext cx="4600786" cy="2207628"/>
          </a:xfrm>
        </p:spPr>
        <p:txBody>
          <a:bodyPr>
            <a:normAutofit/>
          </a:bodyPr>
          <a:lstStyle/>
          <a:p>
            <a:pPr marL="171450" lvl="1" indent="-171450" algn="just">
              <a:lnSpc>
                <a:spcPct val="110000"/>
              </a:lnSpc>
              <a:buClr>
                <a:srgbClr val="FF0000"/>
              </a:buClr>
              <a:buFont typeface="Wingdings 3" panose="05040102010807070707" pitchFamily="18" charset="2"/>
              <a:buChar char=""/>
            </a:pPr>
            <a:r>
              <a:rPr lang="en-US" sz="1600" dirty="0">
                <a:solidFill>
                  <a:srgbClr val="000000"/>
                </a:solidFill>
              </a:rPr>
              <a:t>Real-time data thanks to a customized access to our IoT platform (synoptic, dashboard, temperature/event curves, alerts and fault memory and parameter history)</a:t>
            </a:r>
          </a:p>
          <a:p>
            <a:pPr marL="171450" lvl="1" indent="-171450" algn="just">
              <a:lnSpc>
                <a:spcPct val="110000"/>
              </a:lnSpc>
              <a:buClr>
                <a:srgbClr val="FF0000"/>
              </a:buClr>
              <a:buFont typeface="Wingdings 3" panose="05040102010807070707" pitchFamily="18" charset="2"/>
              <a:buChar char=""/>
            </a:pPr>
            <a:r>
              <a:rPr lang="en-US" sz="1600" dirty="0">
                <a:solidFill>
                  <a:srgbClr val="000000"/>
                </a:solidFill>
              </a:rPr>
              <a:t>Email alert for any event concerning the equipment.</a:t>
            </a:r>
          </a:p>
          <a:p>
            <a:pPr marL="171450" lvl="1" indent="-171450" algn="just">
              <a:lnSpc>
                <a:spcPct val="110000"/>
              </a:lnSpc>
              <a:buClr>
                <a:srgbClr val="FF0000"/>
              </a:buClr>
              <a:buFont typeface="Wingdings 3" panose="05040102010807070707" pitchFamily="18" charset="2"/>
              <a:buChar char=""/>
            </a:pPr>
            <a:r>
              <a:rPr lang="en-US" sz="1600" dirty="0">
                <a:solidFill>
                  <a:srgbClr val="000000"/>
                </a:solidFill>
              </a:rPr>
              <a:t>Monthly and annual reports with analysis and recommendations from CIAT experts.</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40</a:t>
            </a:fld>
            <a:endParaRPr lang="fr-FR" dirty="0"/>
          </a:p>
        </p:txBody>
      </p:sp>
      <p:sp>
        <p:nvSpPr>
          <p:cNvPr id="9" name="Espace réservé de la date 3">
            <a:extLst>
              <a:ext uri="{FF2B5EF4-FFF2-40B4-BE49-F238E27FC236}">
                <a16:creationId xmlns:a16="http://schemas.microsoft.com/office/drawing/2014/main" id="{A2F991F9-E957-488B-B4BC-D0FCDD96502F}"/>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12" name="Espace réservé du pied de page 7">
            <a:extLst>
              <a:ext uri="{FF2B5EF4-FFF2-40B4-BE49-F238E27FC236}">
                <a16:creationId xmlns:a16="http://schemas.microsoft.com/office/drawing/2014/main" id="{39F60CA1-4936-4337-856D-D55BBC9448BA}"/>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a:t>
            </a:r>
            <a:r>
              <a:rPr lang="fr-FR" dirty="0" err="1"/>
              <a:t>customer</a:t>
            </a:r>
            <a:r>
              <a:rPr lang="fr-FR" dirty="0"/>
              <a:t> presentation</a:t>
            </a:r>
          </a:p>
        </p:txBody>
      </p:sp>
      <p:sp>
        <p:nvSpPr>
          <p:cNvPr id="16" name="Titre 26">
            <a:extLst>
              <a:ext uri="{FF2B5EF4-FFF2-40B4-BE49-F238E27FC236}">
                <a16:creationId xmlns:a16="http://schemas.microsoft.com/office/drawing/2014/main" id="{F09C57BA-EACE-4402-A4EA-471DB9380640}"/>
              </a:ext>
            </a:extLst>
          </p:cNvPr>
          <p:cNvSpPr>
            <a:spLocks noGrp="1"/>
          </p:cNvSpPr>
          <p:nvPr>
            <p:ph type="title"/>
          </p:nvPr>
        </p:nvSpPr>
        <p:spPr>
          <a:xfrm>
            <a:off x="166688" y="431800"/>
            <a:ext cx="10863864" cy="249238"/>
          </a:xfrm>
        </p:spPr>
        <p:txBody>
          <a:bodyPr/>
          <a:lstStyle/>
          <a:p>
            <a:pPr marL="0" indent="0">
              <a:buNone/>
            </a:pPr>
            <a:r>
              <a:rPr lang="en-US" sz="3200" b="1" dirty="0"/>
              <a:t>Abound HVAC </a:t>
            </a:r>
            <a:r>
              <a:rPr lang="en-US" sz="3200" b="1" dirty="0" err="1"/>
              <a:t>Perfomance</a:t>
            </a:r>
            <a:endParaRPr lang="fr-FR" baseline="30000" dirty="0"/>
          </a:p>
        </p:txBody>
      </p:sp>
      <p:sp>
        <p:nvSpPr>
          <p:cNvPr id="5" name="Rectangle 4">
            <a:extLst>
              <a:ext uri="{FF2B5EF4-FFF2-40B4-BE49-F238E27FC236}">
                <a16:creationId xmlns:a16="http://schemas.microsoft.com/office/drawing/2014/main" id="{04181CF4-518D-4095-8C24-DF72594E55DA}"/>
              </a:ext>
            </a:extLst>
          </p:cNvPr>
          <p:cNvSpPr/>
          <p:nvPr/>
        </p:nvSpPr>
        <p:spPr>
          <a:xfrm>
            <a:off x="2086573" y="1772040"/>
            <a:ext cx="3510988" cy="1077218"/>
          </a:xfrm>
          <a:prstGeom prst="rect">
            <a:avLst/>
          </a:prstGeom>
        </p:spPr>
        <p:txBody>
          <a:bodyPr wrap="square">
            <a:spAutoFit/>
          </a:bodyPr>
          <a:lstStyle/>
          <a:p>
            <a:pPr algn="just"/>
            <a:r>
              <a:rPr lang="en-US" sz="1600" b="1" dirty="0"/>
              <a:t>Abound HVAC </a:t>
            </a:r>
            <a:r>
              <a:rPr lang="en-US" sz="1600" b="1" dirty="0" err="1"/>
              <a:t>Perfomance</a:t>
            </a:r>
            <a:r>
              <a:rPr lang="en-US" sz="1600" b="1" dirty="0"/>
              <a:t> is an advanced monitoring solution which enables customers for all applications to track and monitor their CIAT equipment.</a:t>
            </a:r>
          </a:p>
        </p:txBody>
      </p:sp>
      <p:pic>
        <p:nvPicPr>
          <p:cNvPr id="15" name="Graphique 14">
            <a:extLst>
              <a:ext uri="{FF2B5EF4-FFF2-40B4-BE49-F238E27FC236}">
                <a16:creationId xmlns:a16="http://schemas.microsoft.com/office/drawing/2014/main" id="{BA558570-7030-446F-818B-D01341DE32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9020" y="1818133"/>
            <a:ext cx="1435646" cy="947526"/>
          </a:xfrm>
          <a:prstGeom prst="rect">
            <a:avLst/>
          </a:prstGeom>
        </p:spPr>
      </p:pic>
      <p:pic>
        <p:nvPicPr>
          <p:cNvPr id="1027" name="Picture 3">
            <a:extLst>
              <a:ext uri="{FF2B5EF4-FFF2-40B4-BE49-F238E27FC236}">
                <a16:creationId xmlns:a16="http://schemas.microsoft.com/office/drawing/2014/main" id="{FC38C4F9-7425-0F24-5BF3-CA9D659DF0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3302" y="1314450"/>
            <a:ext cx="4667250" cy="422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393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5">
            <a:extLst>
              <a:ext uri="{FF2B5EF4-FFF2-40B4-BE49-F238E27FC236}">
                <a16:creationId xmlns:a16="http://schemas.microsoft.com/office/drawing/2014/main" id="{8AADB9D7-892D-458F-81D1-5412BDF9B68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46000"/>
                    </a14:imgEffect>
                  </a14:imgLayer>
                </a14:imgProps>
              </a:ext>
            </a:extLst>
          </a:blip>
          <a:srcRect l="2251" t="2930" r="1034" b="3322"/>
          <a:stretch/>
        </p:blipFill>
        <p:spPr>
          <a:xfrm>
            <a:off x="4969668" y="1696767"/>
            <a:ext cx="7091134" cy="4189683"/>
          </a:xfrm>
          <a:prstGeom prst="rect">
            <a:avLst/>
          </a:prstGeom>
        </p:spPr>
      </p:pic>
      <p:sp>
        <p:nvSpPr>
          <p:cNvPr id="39" name="Rectangle 38">
            <a:extLst>
              <a:ext uri="{FF2B5EF4-FFF2-40B4-BE49-F238E27FC236}">
                <a16:creationId xmlns:a16="http://schemas.microsoft.com/office/drawing/2014/main" id="{70952510-1F4B-4322-A6DF-ACFA4433F1E4}"/>
              </a:ext>
            </a:extLst>
          </p:cNvPr>
          <p:cNvSpPr/>
          <p:nvPr/>
        </p:nvSpPr>
        <p:spPr>
          <a:xfrm>
            <a:off x="258467" y="1974537"/>
            <a:ext cx="4711201" cy="2326174"/>
          </a:xfrm>
          <a:prstGeom prst="rect">
            <a:avLst/>
          </a:prstGeom>
          <a:solidFill>
            <a:schemeClr val="bg1">
              <a:lumMod val="75000"/>
            </a:schemeClr>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3"/>
          <p:cNvSpPr txBox="1">
            <a:spLocks/>
          </p:cNvSpPr>
          <p:nvPr/>
        </p:nvSpPr>
        <p:spPr>
          <a:xfrm>
            <a:off x="8083069" y="8031971"/>
            <a:ext cx="2133600" cy="30175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a:solidFill>
                  <a:schemeClr val="bg1">
                    <a:lumMod val="65000"/>
                  </a:schemeClr>
                </a:solidFill>
              </a:rPr>
              <a:pPr/>
              <a:t>41</a:t>
            </a:fld>
            <a:endParaRPr lang="en-US" dirty="0">
              <a:solidFill>
                <a:schemeClr val="bg1">
                  <a:lumMod val="65000"/>
                </a:schemeClr>
              </a:solidFill>
            </a:endParaRPr>
          </a:p>
        </p:txBody>
      </p:sp>
      <p:sp>
        <p:nvSpPr>
          <p:cNvPr id="29" name="Titre 26">
            <a:extLst>
              <a:ext uri="{FF2B5EF4-FFF2-40B4-BE49-F238E27FC236}">
                <a16:creationId xmlns:a16="http://schemas.microsoft.com/office/drawing/2014/main" id="{B47BD92D-0326-4C41-B00E-43538BB5CB54}"/>
              </a:ext>
            </a:extLst>
          </p:cNvPr>
          <p:cNvSpPr txBox="1">
            <a:spLocks/>
          </p:cNvSpPr>
          <p:nvPr/>
        </p:nvSpPr>
        <p:spPr bwMode="gray">
          <a:xfrm>
            <a:off x="166688" y="431800"/>
            <a:ext cx="10863864" cy="2492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cap="all" baseline="0">
                <a:solidFill>
                  <a:schemeClr val="tx1">
                    <a:lumMod val="95000"/>
                    <a:lumOff val="5000"/>
                  </a:schemeClr>
                </a:solidFill>
                <a:latin typeface="+mj-lt"/>
                <a:ea typeface="+mj-ea"/>
                <a:cs typeface="+mj-cs"/>
              </a:defRPr>
            </a:lvl1pPr>
          </a:lstStyle>
          <a:p>
            <a:r>
              <a:rPr lang="fr-FR" dirty="0" err="1">
                <a:solidFill>
                  <a:srgbClr val="FF0000"/>
                </a:solidFill>
              </a:rPr>
              <a:t>Power’CONTROL</a:t>
            </a:r>
            <a:endParaRPr lang="fr-FR" baseline="30000" dirty="0"/>
          </a:p>
        </p:txBody>
      </p:sp>
      <p:sp>
        <p:nvSpPr>
          <p:cNvPr id="33" name="Espace réservé de la date 3">
            <a:extLst>
              <a:ext uri="{FF2B5EF4-FFF2-40B4-BE49-F238E27FC236}">
                <a16:creationId xmlns:a16="http://schemas.microsoft.com/office/drawing/2014/main" id="{112B996B-77D3-42AD-85D9-1C87EECD8F1B}"/>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34" name="Espace réservé du pied de page 7">
            <a:extLst>
              <a:ext uri="{FF2B5EF4-FFF2-40B4-BE49-F238E27FC236}">
                <a16:creationId xmlns:a16="http://schemas.microsoft.com/office/drawing/2014/main" id="{41895B42-11BC-4B18-951E-ED3B47CD73C1}"/>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
        <p:nvSpPr>
          <p:cNvPr id="35" name="Espace réservé du numéro de diapositive 5">
            <a:extLst>
              <a:ext uri="{FF2B5EF4-FFF2-40B4-BE49-F238E27FC236}">
                <a16:creationId xmlns:a16="http://schemas.microsoft.com/office/drawing/2014/main" id="{69E0B1A1-AC1C-4139-B645-E82273053C87}"/>
              </a:ext>
            </a:extLst>
          </p:cNvPr>
          <p:cNvSpPr>
            <a:spLocks noGrp="1"/>
          </p:cNvSpPr>
          <p:nvPr>
            <p:ph type="sldNum" sz="quarter" idx="12"/>
          </p:nvPr>
        </p:nvSpPr>
        <p:spPr>
          <a:xfrm>
            <a:off x="11686646" y="6485873"/>
            <a:ext cx="245268" cy="245980"/>
          </a:xfrm>
        </p:spPr>
        <p:txBody>
          <a:bodyPr/>
          <a:lstStyle/>
          <a:p>
            <a:pPr algn="ctr"/>
            <a:fld id="{703D33BA-6F8E-4DE4-A584-A0A018AFF0E7}" type="slidenum">
              <a:rPr lang="fr-FR" smtClean="0"/>
              <a:pPr algn="ctr"/>
              <a:t>41</a:t>
            </a:fld>
            <a:endParaRPr lang="fr-FR" dirty="0"/>
          </a:p>
        </p:txBody>
      </p:sp>
      <p:pic>
        <p:nvPicPr>
          <p:cNvPr id="36" name="Picture 8">
            <a:extLst>
              <a:ext uri="{FF2B5EF4-FFF2-40B4-BE49-F238E27FC236}">
                <a16:creationId xmlns:a16="http://schemas.microsoft.com/office/drawing/2014/main" id="{6B15A881-83FA-4AA3-A5ED-4E49BA04696C}"/>
              </a:ext>
            </a:extLst>
          </p:cNvPr>
          <p:cNvPicPr>
            <a:picLocks noChangeAspect="1"/>
          </p:cNvPicPr>
          <p:nvPr/>
        </p:nvPicPr>
        <p:blipFill>
          <a:blip r:embed="rId5"/>
          <a:stretch>
            <a:fillRect/>
          </a:stretch>
        </p:blipFill>
        <p:spPr>
          <a:xfrm>
            <a:off x="6063426" y="4045056"/>
            <a:ext cx="32574" cy="8109"/>
          </a:xfrm>
          <a:prstGeom prst="rect">
            <a:avLst/>
          </a:prstGeom>
        </p:spPr>
      </p:pic>
      <p:sp>
        <p:nvSpPr>
          <p:cNvPr id="37" name="TextBox 4">
            <a:extLst>
              <a:ext uri="{FF2B5EF4-FFF2-40B4-BE49-F238E27FC236}">
                <a16:creationId xmlns:a16="http://schemas.microsoft.com/office/drawing/2014/main" id="{C044F619-B10C-4CF3-BF5D-C38894AF42CB}"/>
              </a:ext>
            </a:extLst>
          </p:cNvPr>
          <p:cNvSpPr txBox="1"/>
          <p:nvPr/>
        </p:nvSpPr>
        <p:spPr>
          <a:xfrm>
            <a:off x="1419459" y="2309943"/>
            <a:ext cx="3428579" cy="584775"/>
          </a:xfrm>
          <a:prstGeom prst="rect">
            <a:avLst/>
          </a:prstGeom>
          <a:noFill/>
        </p:spPr>
        <p:txBody>
          <a:bodyPr wrap="square" rtlCol="0">
            <a:spAutoFit/>
          </a:bodyPr>
          <a:lstStyle/>
          <a:p>
            <a:pPr algn="just"/>
            <a:r>
              <a:rPr lang="en-US" sz="1600" b="1" dirty="0" err="1">
                <a:solidFill>
                  <a:srgbClr val="000000"/>
                </a:solidFill>
              </a:rPr>
              <a:t>Power'Control</a:t>
            </a:r>
            <a:r>
              <a:rPr lang="en-US" sz="1600" b="1" dirty="0">
                <a:solidFill>
                  <a:srgbClr val="000000"/>
                </a:solidFill>
              </a:rPr>
              <a:t> is the plant management tool for your Energy Hub solution</a:t>
            </a:r>
            <a:r>
              <a:rPr lang="en-US" sz="1600" dirty="0">
                <a:solidFill>
                  <a:srgbClr val="000000"/>
                </a:solidFill>
              </a:rPr>
              <a:t>. </a:t>
            </a:r>
          </a:p>
        </p:txBody>
      </p:sp>
      <p:pic>
        <p:nvPicPr>
          <p:cNvPr id="12" name="Graphique 11">
            <a:extLst>
              <a:ext uri="{FF2B5EF4-FFF2-40B4-BE49-F238E27FC236}">
                <a16:creationId xmlns:a16="http://schemas.microsoft.com/office/drawing/2014/main" id="{21D364E2-3A1D-4410-8F17-F73B661EB4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5614" y="2168383"/>
            <a:ext cx="1435646" cy="947526"/>
          </a:xfrm>
          <a:prstGeom prst="rect">
            <a:avLst/>
          </a:prstGeom>
        </p:spPr>
      </p:pic>
      <p:sp>
        <p:nvSpPr>
          <p:cNvPr id="2" name="Rectangle 1">
            <a:extLst>
              <a:ext uri="{FF2B5EF4-FFF2-40B4-BE49-F238E27FC236}">
                <a16:creationId xmlns:a16="http://schemas.microsoft.com/office/drawing/2014/main" id="{61A1EE14-A174-4E89-B839-3394EF0B5BD8}"/>
              </a:ext>
            </a:extLst>
          </p:cNvPr>
          <p:cNvSpPr/>
          <p:nvPr/>
        </p:nvSpPr>
        <p:spPr>
          <a:xfrm>
            <a:off x="227329" y="3214059"/>
            <a:ext cx="4458919" cy="830997"/>
          </a:xfrm>
          <a:prstGeom prst="rect">
            <a:avLst/>
          </a:prstGeom>
        </p:spPr>
        <p:txBody>
          <a:bodyPr wrap="square">
            <a:spAutoFit/>
          </a:bodyPr>
          <a:lstStyle/>
          <a:p>
            <a:pPr algn="just"/>
            <a:r>
              <a:rPr lang="en-US" sz="1600" dirty="0">
                <a:solidFill>
                  <a:srgbClr val="000000"/>
                </a:solidFill>
              </a:rPr>
              <a:t>It optimizes energy for high-performance systems and is designed to control a complete thermal energy production system (cooling and heating).</a:t>
            </a:r>
          </a:p>
        </p:txBody>
      </p:sp>
    </p:spTree>
    <p:extLst>
      <p:ext uri="{BB962C8B-B14F-4D97-AF65-F5344CB8AC3E}">
        <p14:creationId xmlns:p14="http://schemas.microsoft.com/office/powerpoint/2010/main" val="1381636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70952510-1F4B-4322-A6DF-ACFA4433F1E4}"/>
              </a:ext>
            </a:extLst>
          </p:cNvPr>
          <p:cNvSpPr/>
          <p:nvPr/>
        </p:nvSpPr>
        <p:spPr>
          <a:xfrm>
            <a:off x="809815" y="1833640"/>
            <a:ext cx="5076296" cy="3568363"/>
          </a:xfrm>
          <a:prstGeom prst="rect">
            <a:avLst/>
          </a:prstGeom>
          <a:solidFill>
            <a:schemeClr val="bg1">
              <a:lumMod val="75000"/>
            </a:schemeClr>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3"/>
          <p:cNvSpPr txBox="1">
            <a:spLocks/>
          </p:cNvSpPr>
          <p:nvPr/>
        </p:nvSpPr>
        <p:spPr>
          <a:xfrm>
            <a:off x="8083069" y="8031971"/>
            <a:ext cx="2133600" cy="30175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9DF654-7552-4B9D-9287-15EA6E658DE7}" type="slidenum">
              <a:rPr lang="en-US">
                <a:solidFill>
                  <a:schemeClr val="bg1">
                    <a:lumMod val="65000"/>
                  </a:schemeClr>
                </a:solidFill>
              </a:rPr>
              <a:pPr/>
              <a:t>42</a:t>
            </a:fld>
            <a:endParaRPr lang="en-US" dirty="0">
              <a:solidFill>
                <a:schemeClr val="bg1">
                  <a:lumMod val="65000"/>
                </a:schemeClr>
              </a:solidFill>
            </a:endParaRPr>
          </a:p>
        </p:txBody>
      </p:sp>
      <p:sp>
        <p:nvSpPr>
          <p:cNvPr id="29" name="Titre 26">
            <a:extLst>
              <a:ext uri="{FF2B5EF4-FFF2-40B4-BE49-F238E27FC236}">
                <a16:creationId xmlns:a16="http://schemas.microsoft.com/office/drawing/2014/main" id="{B47BD92D-0326-4C41-B00E-43538BB5CB54}"/>
              </a:ext>
            </a:extLst>
          </p:cNvPr>
          <p:cNvSpPr txBox="1">
            <a:spLocks/>
          </p:cNvSpPr>
          <p:nvPr/>
        </p:nvSpPr>
        <p:spPr bwMode="gray">
          <a:xfrm>
            <a:off x="166688" y="431800"/>
            <a:ext cx="10863864" cy="2492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cap="all" baseline="0">
                <a:solidFill>
                  <a:schemeClr val="tx1">
                    <a:lumMod val="95000"/>
                    <a:lumOff val="5000"/>
                  </a:schemeClr>
                </a:solidFill>
                <a:latin typeface="+mj-lt"/>
                <a:ea typeface="+mj-ea"/>
                <a:cs typeface="+mj-cs"/>
              </a:defRPr>
            </a:lvl1pPr>
          </a:lstStyle>
          <a:p>
            <a:r>
              <a:rPr lang="fr-FR" dirty="0">
                <a:solidFill>
                  <a:srgbClr val="FF0000"/>
                </a:solidFill>
              </a:rPr>
              <a:t>CRISTO’CONTROL</a:t>
            </a:r>
            <a:endParaRPr lang="fr-FR" baseline="30000" dirty="0"/>
          </a:p>
        </p:txBody>
      </p:sp>
      <p:sp>
        <p:nvSpPr>
          <p:cNvPr id="33" name="Espace réservé de la date 3">
            <a:extLst>
              <a:ext uri="{FF2B5EF4-FFF2-40B4-BE49-F238E27FC236}">
                <a16:creationId xmlns:a16="http://schemas.microsoft.com/office/drawing/2014/main" id="{112B996B-77D3-42AD-85D9-1C87EECD8F1B}"/>
              </a:ext>
            </a:extLst>
          </p:cNvPr>
          <p:cNvSpPr txBox="1">
            <a:spLocks/>
          </p:cNvSpPr>
          <p:nvPr/>
        </p:nvSpPr>
        <p:spPr bwMode="gray">
          <a:xfrm>
            <a:off x="227329" y="6416704"/>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D22B42-FEF7-44D0-A65D-570252C1C48E}" type="datetime1">
              <a:rPr lang="fr-FR" smtClean="0">
                <a:solidFill>
                  <a:srgbClr val="FF0000"/>
                </a:solidFill>
              </a:rPr>
              <a:pPr/>
              <a:t>10/07/2023</a:t>
            </a:fld>
            <a:endParaRPr lang="fr-FR" dirty="0">
              <a:solidFill>
                <a:srgbClr val="FF0000"/>
              </a:solidFill>
            </a:endParaRPr>
          </a:p>
        </p:txBody>
      </p:sp>
      <p:sp>
        <p:nvSpPr>
          <p:cNvPr id="34" name="Espace réservé du pied de page 7">
            <a:extLst>
              <a:ext uri="{FF2B5EF4-FFF2-40B4-BE49-F238E27FC236}">
                <a16:creationId xmlns:a16="http://schemas.microsoft.com/office/drawing/2014/main" id="{41895B42-11BC-4B18-951E-ED3B47CD73C1}"/>
              </a:ext>
            </a:extLst>
          </p:cNvPr>
          <p:cNvSpPr txBox="1">
            <a:spLocks/>
          </p:cNvSpPr>
          <p:nvPr/>
        </p:nvSpPr>
        <p:spPr bwMode="gray">
          <a:xfrm>
            <a:off x="2067059" y="2280113"/>
            <a:ext cx="3581297" cy="484107"/>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just">
              <a:lnSpc>
                <a:spcPct val="110000"/>
              </a:lnSpc>
              <a:buClr>
                <a:srgbClr val="FF0000"/>
              </a:buClr>
            </a:pPr>
            <a:r>
              <a:rPr lang="en-US" sz="1600" b="1" dirty="0" err="1"/>
              <a:t>Cristo’control</a:t>
            </a:r>
            <a:r>
              <a:rPr lang="en-US" sz="1600" b="1" dirty="0"/>
              <a:t> is a piloting, controlling and monitoring system dedicated to Thermal Energy Storage (TES) installations.</a:t>
            </a:r>
          </a:p>
        </p:txBody>
      </p:sp>
      <p:sp>
        <p:nvSpPr>
          <p:cNvPr id="35" name="Espace réservé du numéro de diapositive 5">
            <a:extLst>
              <a:ext uri="{FF2B5EF4-FFF2-40B4-BE49-F238E27FC236}">
                <a16:creationId xmlns:a16="http://schemas.microsoft.com/office/drawing/2014/main" id="{69E0B1A1-AC1C-4139-B645-E82273053C87}"/>
              </a:ext>
            </a:extLst>
          </p:cNvPr>
          <p:cNvSpPr>
            <a:spLocks noGrp="1"/>
          </p:cNvSpPr>
          <p:nvPr>
            <p:ph type="sldNum" sz="quarter" idx="12"/>
          </p:nvPr>
        </p:nvSpPr>
        <p:spPr>
          <a:xfrm>
            <a:off x="11686646" y="6485873"/>
            <a:ext cx="245268" cy="245980"/>
          </a:xfrm>
        </p:spPr>
        <p:txBody>
          <a:bodyPr/>
          <a:lstStyle/>
          <a:p>
            <a:pPr algn="ctr"/>
            <a:fld id="{703D33BA-6F8E-4DE4-A584-A0A018AFF0E7}" type="slidenum">
              <a:rPr lang="fr-FR" smtClean="0"/>
              <a:pPr algn="ctr"/>
              <a:t>42</a:t>
            </a:fld>
            <a:endParaRPr lang="fr-FR" dirty="0"/>
          </a:p>
        </p:txBody>
      </p:sp>
      <p:pic>
        <p:nvPicPr>
          <p:cNvPr id="36" name="Picture 8">
            <a:extLst>
              <a:ext uri="{FF2B5EF4-FFF2-40B4-BE49-F238E27FC236}">
                <a16:creationId xmlns:a16="http://schemas.microsoft.com/office/drawing/2014/main" id="{6B15A881-83FA-4AA3-A5ED-4E49BA04696C}"/>
              </a:ext>
            </a:extLst>
          </p:cNvPr>
          <p:cNvPicPr>
            <a:picLocks noChangeAspect="1"/>
          </p:cNvPicPr>
          <p:nvPr/>
        </p:nvPicPr>
        <p:blipFill>
          <a:blip r:embed="rId3"/>
          <a:stretch>
            <a:fillRect/>
          </a:stretch>
        </p:blipFill>
        <p:spPr>
          <a:xfrm>
            <a:off x="6130508" y="3866380"/>
            <a:ext cx="32574" cy="8109"/>
          </a:xfrm>
          <a:prstGeom prst="rect">
            <a:avLst/>
          </a:prstGeom>
        </p:spPr>
      </p:pic>
      <p:sp>
        <p:nvSpPr>
          <p:cNvPr id="12" name="Espace réservé du contenu 12">
            <a:extLst>
              <a:ext uri="{FF2B5EF4-FFF2-40B4-BE49-F238E27FC236}">
                <a16:creationId xmlns:a16="http://schemas.microsoft.com/office/drawing/2014/main" id="{D0B93185-4AEE-4FDE-93C7-512E5F411814}"/>
              </a:ext>
            </a:extLst>
          </p:cNvPr>
          <p:cNvSpPr txBox="1">
            <a:spLocks/>
          </p:cNvSpPr>
          <p:nvPr/>
        </p:nvSpPr>
        <p:spPr>
          <a:xfrm>
            <a:off x="1047570" y="3155212"/>
            <a:ext cx="4600786" cy="2550506"/>
          </a:xfrm>
          <a:prstGeom prst="rect">
            <a:avLst/>
          </a:prstGeom>
        </p:spPr>
        <p:txBody>
          <a:bodyPr>
            <a:norm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1" indent="-171450" algn="just">
              <a:lnSpc>
                <a:spcPct val="110000"/>
              </a:lnSpc>
              <a:buClr>
                <a:srgbClr val="FF0000"/>
              </a:buClr>
              <a:buFont typeface="Wingdings 3" panose="05040102010807070707" pitchFamily="18" charset="2"/>
              <a:buChar char=""/>
            </a:pPr>
            <a:r>
              <a:rPr lang="en-US" sz="1600" dirty="0">
                <a:solidFill>
                  <a:srgbClr val="000000"/>
                </a:solidFill>
              </a:rPr>
              <a:t>Allows contractors and owners to reduce operating cost.</a:t>
            </a:r>
          </a:p>
          <a:p>
            <a:pPr marL="171450" lvl="1" indent="-171450" algn="just">
              <a:lnSpc>
                <a:spcPct val="110000"/>
              </a:lnSpc>
              <a:buClr>
                <a:srgbClr val="FF0000"/>
              </a:buClr>
              <a:buFont typeface="Wingdings 3" panose="05040102010807070707" pitchFamily="18" charset="2"/>
              <a:buChar char=""/>
            </a:pPr>
            <a:r>
              <a:rPr lang="en-US" sz="1600" dirty="0" err="1">
                <a:solidFill>
                  <a:srgbClr val="000000"/>
                </a:solidFill>
              </a:rPr>
              <a:t>Optimises</a:t>
            </a:r>
            <a:r>
              <a:rPr lang="en-US" sz="1600" dirty="0">
                <a:solidFill>
                  <a:srgbClr val="000000"/>
                </a:solidFill>
              </a:rPr>
              <a:t> energy usage while lowering CO2 and greenhouse gas emissions. </a:t>
            </a:r>
          </a:p>
          <a:p>
            <a:pPr marL="171450" lvl="1" indent="-171450" algn="just">
              <a:lnSpc>
                <a:spcPct val="110000"/>
              </a:lnSpc>
              <a:buClr>
                <a:srgbClr val="FF0000"/>
              </a:buClr>
              <a:buFont typeface="Wingdings 3" panose="05040102010807070707" pitchFamily="18" charset="2"/>
              <a:buChar char=""/>
            </a:pPr>
            <a:r>
              <a:rPr lang="en-US" sz="1600" dirty="0">
                <a:solidFill>
                  <a:srgbClr val="000000"/>
                </a:solidFill>
              </a:rPr>
              <a:t>Provides performance measures.</a:t>
            </a:r>
          </a:p>
          <a:p>
            <a:pPr marL="171450" lvl="1" indent="-171450" algn="just">
              <a:lnSpc>
                <a:spcPct val="110000"/>
              </a:lnSpc>
              <a:buClr>
                <a:srgbClr val="FF0000"/>
              </a:buClr>
              <a:buFont typeface="Wingdings 3" panose="05040102010807070707" pitchFamily="18" charset="2"/>
              <a:buChar char=""/>
            </a:pPr>
            <a:r>
              <a:rPr lang="en-US" sz="1600" dirty="0">
                <a:solidFill>
                  <a:srgbClr val="000000"/>
                </a:solidFill>
              </a:rPr>
              <a:t>Monitors support, preventive and curative maintenance, using both local and remote control.</a:t>
            </a:r>
          </a:p>
        </p:txBody>
      </p:sp>
      <p:pic>
        <p:nvPicPr>
          <p:cNvPr id="14" name="Picture 6">
            <a:extLst>
              <a:ext uri="{FF2B5EF4-FFF2-40B4-BE49-F238E27FC236}">
                <a16:creationId xmlns:a16="http://schemas.microsoft.com/office/drawing/2014/main" id="{0E417B93-5C48-4062-BE33-221D906E0F2D}"/>
              </a:ext>
            </a:extLst>
          </p:cNvPr>
          <p:cNvPicPr>
            <a:picLocks noChangeAspect="1"/>
          </p:cNvPicPr>
          <p:nvPr/>
        </p:nvPicPr>
        <p:blipFill>
          <a:blip r:embed="rId4"/>
          <a:stretch>
            <a:fillRect/>
          </a:stretch>
        </p:blipFill>
        <p:spPr>
          <a:xfrm>
            <a:off x="6305890" y="2045241"/>
            <a:ext cx="5127090" cy="2759410"/>
          </a:xfrm>
          <a:prstGeom prst="rect">
            <a:avLst/>
          </a:prstGeom>
        </p:spPr>
      </p:pic>
      <p:pic>
        <p:nvPicPr>
          <p:cNvPr id="16" name="Graphique 15">
            <a:extLst>
              <a:ext uri="{FF2B5EF4-FFF2-40B4-BE49-F238E27FC236}">
                <a16:creationId xmlns:a16="http://schemas.microsoft.com/office/drawing/2014/main" id="{A4FC2011-87B4-4DD5-8316-399E9B95406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9815" y="2020663"/>
            <a:ext cx="1435646" cy="947526"/>
          </a:xfrm>
          <a:prstGeom prst="rect">
            <a:avLst/>
          </a:prstGeom>
        </p:spPr>
      </p:pic>
      <p:sp>
        <p:nvSpPr>
          <p:cNvPr id="13" name="Espace réservé du pied de page 7">
            <a:extLst>
              <a:ext uri="{FF2B5EF4-FFF2-40B4-BE49-F238E27FC236}">
                <a16:creationId xmlns:a16="http://schemas.microsoft.com/office/drawing/2014/main" id="{C5D84F79-3F6B-4875-8A70-A99104941A1F}"/>
              </a:ext>
            </a:extLst>
          </p:cNvPr>
          <p:cNvSpPr txBox="1">
            <a:spLocks/>
          </p:cNvSpPr>
          <p:nvPr/>
        </p:nvSpPr>
        <p:spPr bwMode="gray">
          <a:xfrm>
            <a:off x="1054056" y="641654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a:t>
            </a:r>
            <a:r>
              <a:rPr lang="fr-FR" dirty="0" err="1"/>
              <a:t>Hydrociat</a:t>
            </a:r>
            <a:r>
              <a:rPr lang="fr-FR" dirty="0"/>
              <a:t> &amp; </a:t>
            </a:r>
            <a:r>
              <a:rPr lang="fr-FR" dirty="0" err="1"/>
              <a:t>Powerciat</a:t>
            </a:r>
            <a:r>
              <a:rPr lang="fr-FR" dirty="0"/>
              <a:t> – </a:t>
            </a:r>
            <a:r>
              <a:rPr lang="fr-FR" dirty="0" err="1"/>
              <a:t>customer</a:t>
            </a:r>
            <a:r>
              <a:rPr lang="fr-FR" dirty="0"/>
              <a:t> presentation</a:t>
            </a:r>
          </a:p>
        </p:txBody>
      </p:sp>
    </p:spTree>
    <p:extLst>
      <p:ext uri="{BB962C8B-B14F-4D97-AF65-F5344CB8AC3E}">
        <p14:creationId xmlns:p14="http://schemas.microsoft.com/office/powerpoint/2010/main" val="3241914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43</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en-US" dirty="0"/>
              <a:t>Our references </a:t>
            </a:r>
            <a:endParaRPr lang="fr-FR" dirty="0"/>
          </a:p>
        </p:txBody>
      </p:sp>
    </p:spTree>
    <p:extLst>
      <p:ext uri="{BB962C8B-B14F-4D97-AF65-F5344CB8AC3E}">
        <p14:creationId xmlns:p14="http://schemas.microsoft.com/office/powerpoint/2010/main" val="2681928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071203" y="0"/>
            <a:ext cx="6151419" cy="6858000"/>
          </a:xfrm>
          <a:prstGeom prst="rect">
            <a:avLst/>
          </a:prstGeom>
        </p:spPr>
      </p:pic>
      <p:sp>
        <p:nvSpPr>
          <p:cNvPr id="15" name="Rectangle 14"/>
          <p:cNvSpPr/>
          <p:nvPr/>
        </p:nvSpPr>
        <p:spPr>
          <a:xfrm>
            <a:off x="562632" y="1420665"/>
            <a:ext cx="1010862" cy="10209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6E6E6"/>
              </a:solidFill>
            </a:endParaRPr>
          </a:p>
        </p:txBody>
      </p:sp>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Customer Reference</a:t>
            </a:r>
            <a:endParaRPr lang="fr-FR" baseline="30000" dirty="0"/>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a:ln>
            <a:solidFill>
              <a:schemeClr val="bg1"/>
            </a:solidFill>
          </a:ln>
        </p:spPr>
        <p:txBody>
          <a:bodyPr/>
          <a:lstStyle/>
          <a:p>
            <a:pPr algn="ctr"/>
            <a:fld id="{703D33BA-6F8E-4DE4-A584-A0A018AFF0E7}" type="slidenum">
              <a:rPr lang="fr-FR" smtClean="0">
                <a:solidFill>
                  <a:schemeClr val="bg1"/>
                </a:solidFill>
              </a:rPr>
              <a:pPr algn="ctr"/>
              <a:t>44</a:t>
            </a:fld>
            <a:endParaRPr lang="fr-FR" dirty="0">
              <a:solidFill>
                <a:schemeClr val="bg1"/>
              </a:solidFill>
            </a:endParaRPr>
          </a:p>
        </p:txBody>
      </p:sp>
      <p:sp>
        <p:nvSpPr>
          <p:cNvPr id="13" name="TextBox 22">
            <a:hlinkClick r:id="rId3" action="ppaction://hlinksldjump"/>
          </p:cNvPr>
          <p:cNvSpPr txBox="1"/>
          <p:nvPr/>
        </p:nvSpPr>
        <p:spPr>
          <a:xfrm>
            <a:off x="1675277" y="1577176"/>
            <a:ext cx="6865875" cy="707886"/>
          </a:xfrm>
          <a:prstGeom prst="rect">
            <a:avLst/>
          </a:prstGeom>
          <a:noFill/>
        </p:spPr>
        <p:txBody>
          <a:bodyPr wrap="square" rtlCol="0">
            <a:spAutoFit/>
          </a:bodyPr>
          <a:lstStyle/>
          <a:p>
            <a:r>
              <a:rPr lang="fr-FR" sz="2000" dirty="0"/>
              <a:t>Customer – city – country</a:t>
            </a:r>
          </a:p>
          <a:p>
            <a:r>
              <a:rPr lang="fr-FR" sz="2000" b="1" dirty="0">
                <a:solidFill>
                  <a:srgbClr val="FF0000"/>
                </a:solidFill>
              </a:rPr>
              <a:t>Application</a:t>
            </a:r>
          </a:p>
        </p:txBody>
      </p:sp>
      <p:sp>
        <p:nvSpPr>
          <p:cNvPr id="16" name="TextBox 22">
            <a:hlinkClick r:id="rId3" action="ppaction://hlinksldjump"/>
          </p:cNvPr>
          <p:cNvSpPr txBox="1"/>
          <p:nvPr/>
        </p:nvSpPr>
        <p:spPr>
          <a:xfrm>
            <a:off x="500334" y="2634440"/>
            <a:ext cx="5297480" cy="1963614"/>
          </a:xfrm>
          <a:prstGeom prst="rect">
            <a:avLst/>
          </a:prstGeom>
          <a:noFill/>
        </p:spPr>
        <p:txBody>
          <a:bodyPr wrap="square" rtlCol="0">
            <a:spAutoFit/>
          </a:bodyPr>
          <a:lstStyle/>
          <a:p>
            <a:pPr algn="just">
              <a:lnSpc>
                <a:spcPct val="110000"/>
              </a:lnSpc>
              <a:buClr>
                <a:srgbClr val="FF0000"/>
              </a:buClr>
            </a:pPr>
            <a:r>
              <a:rPr lang="fr-FR" sz="1600" b="1" dirty="0">
                <a:solidFill>
                  <a:srgbClr val="FF0000"/>
                </a:solidFill>
              </a:rPr>
              <a:t>Project</a:t>
            </a:r>
          </a:p>
          <a:p>
            <a:pPr algn="just">
              <a:lnSpc>
                <a:spcPct val="110000"/>
              </a:lnSpc>
              <a:buClr>
                <a:srgbClr val="FF0000"/>
              </a:buClr>
            </a:pPr>
            <a:r>
              <a:rPr lang="fr-FR" sz="1400" dirty="0"/>
              <a:t>xxx</a:t>
            </a:r>
          </a:p>
          <a:p>
            <a:pPr algn="just">
              <a:lnSpc>
                <a:spcPct val="110000"/>
              </a:lnSpc>
              <a:buClr>
                <a:srgbClr val="FF0000"/>
              </a:buClr>
            </a:pPr>
            <a:endParaRPr lang="fr-FR" sz="1400" dirty="0"/>
          </a:p>
          <a:p>
            <a:pPr algn="just">
              <a:lnSpc>
                <a:spcPct val="110000"/>
              </a:lnSpc>
              <a:buClr>
                <a:srgbClr val="FF0000"/>
              </a:buClr>
            </a:pPr>
            <a:r>
              <a:rPr lang="fr-FR" sz="1600" b="1" dirty="0" err="1">
                <a:solidFill>
                  <a:srgbClr val="FF0000"/>
                </a:solidFill>
              </a:rPr>
              <a:t>Customer’s</a:t>
            </a:r>
            <a:r>
              <a:rPr lang="fr-FR" sz="1600" b="1" dirty="0">
                <a:solidFill>
                  <a:srgbClr val="FF0000"/>
                </a:solidFill>
              </a:rPr>
              <a:t> challenges</a:t>
            </a:r>
          </a:p>
          <a:p>
            <a:r>
              <a:rPr lang="en-US" sz="1200" dirty="0"/>
              <a:t>xxx</a:t>
            </a:r>
          </a:p>
          <a:p>
            <a:endParaRPr lang="en-US" sz="1200" dirty="0"/>
          </a:p>
          <a:p>
            <a:pPr algn="just">
              <a:lnSpc>
                <a:spcPct val="110000"/>
              </a:lnSpc>
              <a:buClr>
                <a:srgbClr val="FF0000"/>
              </a:buClr>
            </a:pPr>
            <a:r>
              <a:rPr lang="fr-FR" sz="1600" b="1" dirty="0" err="1">
                <a:solidFill>
                  <a:srgbClr val="FF0000"/>
                </a:solidFill>
              </a:rPr>
              <a:t>CIAT’s</a:t>
            </a:r>
            <a:r>
              <a:rPr lang="fr-FR" sz="1600" b="1" dirty="0">
                <a:solidFill>
                  <a:srgbClr val="FF0000"/>
                </a:solidFill>
              </a:rPr>
              <a:t> solution</a:t>
            </a:r>
          </a:p>
          <a:p>
            <a:r>
              <a:rPr lang="fr-FR" sz="1400" dirty="0"/>
              <a:t>xxx</a:t>
            </a:r>
            <a:endParaRPr lang="en-US" sz="1400" dirty="0"/>
          </a:p>
        </p:txBody>
      </p:sp>
      <p:sp>
        <p:nvSpPr>
          <p:cNvPr id="18" name="Espace réservé de la date 4">
            <a:extLst>
              <a:ext uri="{FF2B5EF4-FFF2-40B4-BE49-F238E27FC236}">
                <a16:creationId xmlns:a16="http://schemas.microsoft.com/office/drawing/2014/main" id="{B230E1E0-72E8-4FCE-A566-F648CCFFED2B}"/>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9" name="Espace réservé du pied de page 7">
            <a:extLst>
              <a:ext uri="{FF2B5EF4-FFF2-40B4-BE49-F238E27FC236}">
                <a16:creationId xmlns:a16="http://schemas.microsoft.com/office/drawing/2014/main" id="{41D1960F-258B-499F-9EDB-0D28336E3E3E}"/>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Hydrociat</a:t>
            </a:r>
            <a:r>
              <a:rPr lang="fr-FR" dirty="0"/>
              <a:t> &amp; </a:t>
            </a:r>
            <a:r>
              <a:rPr lang="fr-FR" dirty="0" err="1"/>
              <a:t>Powerciat</a:t>
            </a:r>
            <a:r>
              <a:rPr lang="fr-FR" dirty="0"/>
              <a:t> – customer presentation</a:t>
            </a:r>
          </a:p>
        </p:txBody>
      </p:sp>
    </p:spTree>
    <p:extLst>
      <p:ext uri="{BB962C8B-B14F-4D97-AF65-F5344CB8AC3E}">
        <p14:creationId xmlns:p14="http://schemas.microsoft.com/office/powerpoint/2010/main" val="25887195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71870" y="0"/>
            <a:ext cx="6110630" cy="6927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numéro de diapositive 8">
            <a:extLst>
              <a:ext uri="{FF2B5EF4-FFF2-40B4-BE49-F238E27FC236}">
                <a16:creationId xmlns:a16="http://schemas.microsoft.com/office/drawing/2014/main" id="{557419CD-656C-4BCB-90F2-4D28ACF4CD5D}"/>
              </a:ext>
            </a:extLst>
          </p:cNvPr>
          <p:cNvSpPr>
            <a:spLocks noGrp="1"/>
          </p:cNvSpPr>
          <p:nvPr>
            <p:ph type="sldNum" sz="quarter" idx="12"/>
          </p:nvPr>
        </p:nvSpPr>
        <p:spPr>
          <a:prstGeom prst="ellipse">
            <a:avLst/>
          </a:prstGeom>
        </p:spPr>
        <p:txBody>
          <a:bodyPr/>
          <a:lstStyle/>
          <a:p>
            <a:fld id="{391C56C8-480A-4BEA-BD3F-551A9BCB35B7}" type="slidenum">
              <a:rPr lang="fr-FR" smtClean="0"/>
              <a:pPr/>
              <a:t>45</a:t>
            </a:fld>
            <a:endParaRPr lang="fr-FR"/>
          </a:p>
        </p:txBody>
      </p:sp>
      <p:sp>
        <p:nvSpPr>
          <p:cNvPr id="2" name="Titre 1">
            <a:extLst>
              <a:ext uri="{FF2B5EF4-FFF2-40B4-BE49-F238E27FC236}">
                <a16:creationId xmlns:a16="http://schemas.microsoft.com/office/drawing/2014/main" id="{C46A422F-C9D2-48A1-AD8B-265BE688B15A}"/>
              </a:ext>
            </a:extLst>
          </p:cNvPr>
          <p:cNvSpPr>
            <a:spLocks noGrp="1"/>
          </p:cNvSpPr>
          <p:nvPr>
            <p:ph type="title"/>
          </p:nvPr>
        </p:nvSpPr>
        <p:spPr/>
        <p:txBody>
          <a:bodyPr/>
          <a:lstStyle/>
          <a:p>
            <a:r>
              <a:rPr lang="fr-FR" dirty="0"/>
              <a:t>CIAT</a:t>
            </a:r>
            <a:br>
              <a:rPr lang="fr-FR" dirty="0"/>
            </a:br>
            <a:r>
              <a:rPr lang="fr-FR" b="0" dirty="0"/>
              <a:t>AT YOUR </a:t>
            </a:r>
            <a:r>
              <a:rPr lang="fr-FR" dirty="0"/>
              <a:t>SERVICE</a:t>
            </a:r>
          </a:p>
        </p:txBody>
      </p:sp>
      <p:sp>
        <p:nvSpPr>
          <p:cNvPr id="4" name="Espace réservé du contenu 3">
            <a:extLst>
              <a:ext uri="{FF2B5EF4-FFF2-40B4-BE49-F238E27FC236}">
                <a16:creationId xmlns:a16="http://schemas.microsoft.com/office/drawing/2014/main" id="{7E56F62E-A32E-4CF2-B9AD-E8A9BFD1BECC}"/>
              </a:ext>
            </a:extLst>
          </p:cNvPr>
          <p:cNvSpPr>
            <a:spLocks noGrp="1"/>
          </p:cNvSpPr>
          <p:nvPr>
            <p:ph sz="half" idx="2"/>
          </p:nvPr>
        </p:nvSpPr>
        <p:spPr>
          <a:prstGeom prst="rect">
            <a:avLst/>
          </a:prstGeom>
        </p:spPr>
        <p:txBody>
          <a:bodyPr>
            <a:noAutofit/>
          </a:bodyPr>
          <a:lstStyle/>
          <a:p>
            <a:pPr lvl="3"/>
            <a:r>
              <a:rPr lang="en-US" dirty="0"/>
              <a:t>At CIAT, our objective is to develop partnerships with you and provide high quality service throughout the lifecycle of your HVAC system. We understand your changing needs and develop smart services and energy solutions that </a:t>
            </a:r>
            <a:r>
              <a:rPr lang="en-US" dirty="0" err="1"/>
              <a:t>optimise</a:t>
            </a:r>
            <a:r>
              <a:rPr lang="en-US" dirty="0"/>
              <a:t> energy performance and enable savings.</a:t>
            </a:r>
          </a:p>
          <a:p>
            <a:pPr lvl="3"/>
            <a:r>
              <a:rPr lang="en-US" dirty="0"/>
              <a:t>We provide the support you need to get the most out of your solution:</a:t>
            </a:r>
          </a:p>
          <a:p>
            <a:pPr lvl="3">
              <a:spcBef>
                <a:spcPts val="0"/>
              </a:spcBef>
            </a:pPr>
            <a:r>
              <a:rPr lang="en-US" dirty="0"/>
              <a:t>• Preventive and corrective service maintenance.</a:t>
            </a:r>
          </a:p>
          <a:p>
            <a:pPr lvl="3">
              <a:spcBef>
                <a:spcPts val="0"/>
              </a:spcBef>
            </a:pPr>
            <a:r>
              <a:rPr lang="en-US" dirty="0"/>
              <a:t>• On-site inspection by experts close at hand.</a:t>
            </a:r>
          </a:p>
          <a:p>
            <a:pPr lvl="3">
              <a:spcBef>
                <a:spcPts val="0"/>
              </a:spcBef>
            </a:pPr>
            <a:r>
              <a:rPr lang="en-US" dirty="0"/>
              <a:t>• Online parts shop.</a:t>
            </a:r>
          </a:p>
          <a:p>
            <a:pPr lvl="3">
              <a:spcBef>
                <a:spcPts val="0"/>
              </a:spcBef>
            </a:pPr>
            <a:r>
              <a:rPr lang="en-US" dirty="0"/>
              <a:t>• Dedicated hotline for off-site technical support.</a:t>
            </a:r>
          </a:p>
          <a:p>
            <a:pPr lvl="3">
              <a:spcBef>
                <a:spcPts val="0"/>
              </a:spcBef>
            </a:pPr>
            <a:endParaRPr lang="en-US" dirty="0"/>
          </a:p>
          <a:p>
            <a:pPr lvl="3">
              <a:spcBef>
                <a:spcPts val="0"/>
              </a:spcBef>
            </a:pPr>
            <a:r>
              <a:rPr lang="en-US" dirty="0"/>
              <a:t>We also offer you a comprehensive range of smart</a:t>
            </a:r>
          </a:p>
          <a:p>
            <a:pPr lvl="3">
              <a:spcBef>
                <a:spcPts val="0"/>
              </a:spcBef>
            </a:pPr>
            <a:r>
              <a:rPr lang="en-US" dirty="0"/>
              <a:t>services:</a:t>
            </a:r>
          </a:p>
          <a:p>
            <a:pPr lvl="3">
              <a:spcBef>
                <a:spcPts val="0"/>
              </a:spcBef>
            </a:pPr>
            <a:r>
              <a:rPr lang="en-US" dirty="0"/>
              <a:t>• Consulting on energy performance upgrade.</a:t>
            </a:r>
          </a:p>
          <a:p>
            <a:pPr lvl="3">
              <a:spcBef>
                <a:spcPts val="0"/>
              </a:spcBef>
            </a:pPr>
            <a:r>
              <a:rPr lang="en-US" dirty="0"/>
              <a:t>• Advanced monitoring and plant system</a:t>
            </a:r>
          </a:p>
          <a:p>
            <a:pPr lvl="3">
              <a:spcBef>
                <a:spcPts val="0"/>
              </a:spcBef>
            </a:pPr>
            <a:r>
              <a:rPr lang="en-US" dirty="0"/>
              <a:t>management solutions.</a:t>
            </a:r>
          </a:p>
          <a:p>
            <a:pPr lvl="3">
              <a:spcBef>
                <a:spcPts val="0"/>
              </a:spcBef>
            </a:pPr>
            <a:r>
              <a:rPr lang="en-US" dirty="0"/>
              <a:t>• Equipment and system modernization.</a:t>
            </a:r>
            <a:endParaRPr lang="fr-FR" dirty="0"/>
          </a:p>
        </p:txBody>
      </p:sp>
      <p:pic>
        <p:nvPicPr>
          <p:cNvPr id="1028" name="Picture 4">
            <a:extLst>
              <a:ext uri="{FF2B5EF4-FFF2-40B4-BE49-F238E27FC236}">
                <a16:creationId xmlns:a16="http://schemas.microsoft.com/office/drawing/2014/main" id="{DFA1420C-F851-449A-9A99-8FD9D3392C4A}"/>
              </a:ext>
            </a:extLst>
          </p:cNvPr>
          <p:cNvPicPr>
            <a:picLocks noChangeAspect="1" noChangeArrowheads="1"/>
          </p:cNvPicPr>
          <p:nvPr/>
        </p:nvPicPr>
        <p:blipFill>
          <a:blip r:embed="rId2">
            <a:clrChange>
              <a:clrFrom>
                <a:srgbClr val="FFFEFD"/>
              </a:clrFrom>
              <a:clrTo>
                <a:srgbClr val="FFFEFD">
                  <a:alpha val="0"/>
                </a:srgbClr>
              </a:clrTo>
            </a:clrChange>
            <a:extLst>
              <a:ext uri="{28A0092B-C50C-407E-A947-70E740481C1C}">
                <a14:useLocalDpi xmlns:a14="http://schemas.microsoft.com/office/drawing/2010/main" val="0"/>
              </a:ext>
            </a:extLst>
          </a:blip>
          <a:srcRect/>
          <a:stretch>
            <a:fillRect/>
          </a:stretch>
        </p:blipFill>
        <p:spPr bwMode="auto">
          <a:xfrm>
            <a:off x="6502907" y="2112625"/>
            <a:ext cx="5306373" cy="270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378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0AB941-F990-4EDF-B661-1762B323FB1F}"/>
              </a:ext>
            </a:extLst>
          </p:cNvPr>
          <p:cNvSpPr>
            <a:spLocks noGrp="1"/>
          </p:cNvSpPr>
          <p:nvPr>
            <p:ph type="ctrTitle"/>
          </p:nvPr>
        </p:nvSpPr>
        <p:spPr/>
        <p:txBody>
          <a:bodyPr/>
          <a:lstStyle/>
          <a:p>
            <a:r>
              <a:rPr lang="fr-FR" dirty="0" err="1"/>
              <a:t>Thank</a:t>
            </a:r>
            <a:r>
              <a:rPr lang="fr-FR" dirty="0"/>
              <a:t> </a:t>
            </a:r>
            <a:r>
              <a:rPr lang="fr-FR" dirty="0" err="1"/>
              <a:t>you</a:t>
            </a:r>
            <a:r>
              <a:rPr lang="fr-FR" dirty="0"/>
              <a:t> for </a:t>
            </a:r>
            <a:r>
              <a:rPr lang="fr-FR" dirty="0" err="1"/>
              <a:t>your</a:t>
            </a:r>
            <a:r>
              <a:rPr lang="fr-FR" dirty="0"/>
              <a:t> attention</a:t>
            </a:r>
          </a:p>
        </p:txBody>
      </p:sp>
    </p:spTree>
    <p:extLst>
      <p:ext uri="{BB962C8B-B14F-4D97-AF65-F5344CB8AC3E}">
        <p14:creationId xmlns:p14="http://schemas.microsoft.com/office/powerpoint/2010/main" val="38239990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8001B7F-6F28-451C-B78C-1FEB8F741423}"/>
              </a:ext>
            </a:extLst>
          </p:cNvPr>
          <p:cNvSpPr>
            <a:spLocks noGrp="1"/>
          </p:cNvSpPr>
          <p:nvPr>
            <p:ph sz="half" idx="2"/>
          </p:nvPr>
        </p:nvSpPr>
        <p:spPr>
          <a:prstGeom prst="rect">
            <a:avLst/>
          </a:prstGeom>
        </p:spPr>
        <p:txBody>
          <a:bodyPr/>
          <a:lstStyle/>
          <a:p>
            <a:r>
              <a:rPr lang="fr-FR" dirty="0"/>
              <a:t>Name</a:t>
            </a:r>
          </a:p>
          <a:p>
            <a:pPr lvl="1"/>
            <a:r>
              <a:rPr lang="fr-FR" dirty="0" err="1"/>
              <a:t>Title</a:t>
            </a:r>
            <a:endParaRPr lang="fr-FR" dirty="0"/>
          </a:p>
          <a:p>
            <a:pPr lvl="1"/>
            <a:r>
              <a:rPr lang="fr-FR" dirty="0"/>
              <a:t>Business unit</a:t>
            </a:r>
          </a:p>
          <a:p>
            <a:pPr lvl="1"/>
            <a:endParaRPr lang="fr-FR" dirty="0"/>
          </a:p>
          <a:p>
            <a:pPr lvl="2"/>
            <a:r>
              <a:rPr lang="fr-FR" dirty="0"/>
              <a:t>+33 (0)000000000</a:t>
            </a:r>
          </a:p>
          <a:p>
            <a:pPr lvl="2"/>
            <a:r>
              <a:rPr lang="fr-FR" dirty="0"/>
              <a:t>email</a:t>
            </a:r>
          </a:p>
        </p:txBody>
      </p:sp>
    </p:spTree>
    <p:extLst>
      <p:ext uri="{BB962C8B-B14F-4D97-AF65-F5344CB8AC3E}">
        <p14:creationId xmlns:p14="http://schemas.microsoft.com/office/powerpoint/2010/main" val="4085060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895707" y="5865541"/>
            <a:ext cx="8415454" cy="946413"/>
          </a:xfrm>
          <a:prstGeom prst="rect">
            <a:avLst/>
          </a:prstGeom>
          <a:noFill/>
        </p:spPr>
        <p:txBody>
          <a:bodyPr wrap="square" rtlCol="0">
            <a:spAutoFit/>
          </a:bodyPr>
          <a:lstStyle/>
          <a:p>
            <a:pPr algn="ctr"/>
            <a:r>
              <a:rPr lang="en-US" sz="1050" dirty="0">
                <a:solidFill>
                  <a:schemeClr val="bg1"/>
                </a:solidFill>
              </a:rPr>
              <a:t>A CARRIER COMPANY</a:t>
            </a:r>
          </a:p>
          <a:p>
            <a:pPr algn="ctr"/>
            <a:r>
              <a:rPr lang="en-US" sz="900" dirty="0">
                <a:solidFill>
                  <a:schemeClr val="bg1"/>
                </a:solidFill>
              </a:rPr>
              <a:t>The materials and information referenced in this presentation are for informational purposes only and not for the purpose of providing legal or other professional advice. </a:t>
            </a:r>
          </a:p>
          <a:p>
            <a:pPr algn="ctr"/>
            <a:r>
              <a:rPr lang="en-US" sz="900" dirty="0">
                <a:solidFill>
                  <a:schemeClr val="bg1"/>
                </a:solidFill>
              </a:rPr>
              <a:t>©2020 Carrier. All Rights Reserved. CIAT reserves the right to change certain information and specifications contained in this document at any time and without prior notice.</a:t>
            </a:r>
          </a:p>
          <a:p>
            <a:pPr algn="ctr"/>
            <a:r>
              <a:rPr lang="en-US" sz="900" dirty="0">
                <a:solidFill>
                  <a:schemeClr val="bg1"/>
                </a:solidFill>
              </a:rPr>
              <a:t>Availability depends on each country. Please contact your CIAT representative.</a:t>
            </a:r>
          </a:p>
          <a:p>
            <a:pPr algn="ctr"/>
            <a:r>
              <a:rPr lang="fr-FR" sz="900" dirty="0" err="1">
                <a:solidFill>
                  <a:schemeClr val="bg1"/>
                </a:solidFill>
              </a:rPr>
              <a:t>Hydrociat</a:t>
            </a:r>
            <a:r>
              <a:rPr lang="fr-FR" sz="900" dirty="0">
                <a:solidFill>
                  <a:schemeClr val="bg1"/>
                </a:solidFill>
              </a:rPr>
              <a:t> &amp; </a:t>
            </a:r>
            <a:r>
              <a:rPr lang="fr-FR" sz="900" dirty="0" err="1">
                <a:solidFill>
                  <a:schemeClr val="bg1"/>
                </a:solidFill>
              </a:rPr>
              <a:t>Powerciat</a:t>
            </a:r>
            <a:r>
              <a:rPr lang="fr-FR" sz="900" dirty="0">
                <a:solidFill>
                  <a:schemeClr val="bg1"/>
                </a:solidFill>
              </a:rPr>
              <a:t> – English –</a:t>
            </a:r>
            <a:r>
              <a:rPr lang="fr-FR" sz="900" dirty="0" err="1">
                <a:solidFill>
                  <a:schemeClr val="bg1"/>
                </a:solidFill>
              </a:rPr>
              <a:t>October</a:t>
            </a:r>
            <a:r>
              <a:rPr lang="fr-FR" sz="900" dirty="0">
                <a:solidFill>
                  <a:schemeClr val="bg1"/>
                </a:solidFill>
              </a:rPr>
              <a:t> 2020</a:t>
            </a:r>
          </a:p>
          <a:p>
            <a:pPr algn="ctr"/>
            <a:r>
              <a:rPr lang="fr-FR" sz="900" dirty="0">
                <a:solidFill>
                  <a:schemeClr val="bg1"/>
                </a:solidFill>
              </a:rPr>
              <a:t>Photos: CIAT, </a:t>
            </a:r>
            <a:r>
              <a:rPr lang="fr-FR" sz="900" dirty="0" err="1">
                <a:solidFill>
                  <a:schemeClr val="bg1"/>
                </a:solidFill>
              </a:rPr>
              <a:t>istock</a:t>
            </a:r>
            <a:endParaRPr lang="fr-FR" sz="900" dirty="0">
              <a:solidFill>
                <a:schemeClr val="bg1"/>
              </a:solidFill>
            </a:endParaRPr>
          </a:p>
        </p:txBody>
      </p:sp>
    </p:spTree>
    <p:extLst>
      <p:ext uri="{BB962C8B-B14F-4D97-AF65-F5344CB8AC3E}">
        <p14:creationId xmlns:p14="http://schemas.microsoft.com/office/powerpoint/2010/main" val="4089942259"/>
      </p:ext>
    </p:extLst>
  </p:cSld>
  <p:clrMapOvr>
    <a:masterClrMapping/>
  </p:clrMapOvr>
</p:sld>
</file>

<file path=ppt/theme/theme1.xml><?xml version="1.0" encoding="utf-8"?>
<a:theme xmlns:a="http://schemas.openxmlformats.org/drawingml/2006/main" name="CIAT 2018">
  <a:themeElements>
    <a:clrScheme name="CIAT 2018 V1">
      <a:dk1>
        <a:srgbClr val="000000"/>
      </a:dk1>
      <a:lt1>
        <a:sysClr val="window" lastClr="FFFFFF"/>
      </a:lt1>
      <a:dk2>
        <a:srgbClr val="FF0000"/>
      </a:dk2>
      <a:lt2>
        <a:srgbClr val="E6E6E6"/>
      </a:lt2>
      <a:accent1>
        <a:srgbClr val="FF0000"/>
      </a:accent1>
      <a:accent2>
        <a:srgbClr val="FFFFFF"/>
      </a:accent2>
      <a:accent3>
        <a:srgbClr val="FFFFFF"/>
      </a:accent3>
      <a:accent4>
        <a:srgbClr val="FFFFFF"/>
      </a:accent4>
      <a:accent5>
        <a:srgbClr val="FFFFFF"/>
      </a:accent5>
      <a:accent6>
        <a:srgbClr val="FFFFFF"/>
      </a:accent6>
      <a:hlink>
        <a:srgbClr val="7F7F7F"/>
      </a:hlink>
      <a:folHlink>
        <a:srgbClr val="BFBFBF"/>
      </a:folHlink>
    </a:clrScheme>
    <a:fontScheme name="CIAT 2018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e9bb3fc-8412-496e-b96f-c14043eccf75" xsi:nil="true"/>
    <lcf76f155ced4ddcb4097134ff3c332f xmlns="97a12a00-92cb-46cf-9bb5-a5f30f4ce4f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24BFAB7EAA58439F21DA685B67B3FD" ma:contentTypeVersion="13" ma:contentTypeDescription="Crée un document." ma:contentTypeScope="" ma:versionID="f483a5c38ec6b3c85c0b32ccd270cc53">
  <xsd:schema xmlns:xsd="http://www.w3.org/2001/XMLSchema" xmlns:xs="http://www.w3.org/2001/XMLSchema" xmlns:p="http://schemas.microsoft.com/office/2006/metadata/properties" xmlns:ns2="97a12a00-92cb-46cf-9bb5-a5f30f4ce4fe" xmlns:ns3="0e9bb3fc-8412-496e-b96f-c14043eccf75" targetNamespace="http://schemas.microsoft.com/office/2006/metadata/properties" ma:root="true" ma:fieldsID="78461feb1021a9a1fb7ece0f4c0788ac" ns2:_="" ns3:_="">
    <xsd:import namespace="97a12a00-92cb-46cf-9bb5-a5f30f4ce4fe"/>
    <xsd:import namespace="0e9bb3fc-8412-496e-b96f-c14043eccf7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a12a00-92cb-46cf-9bb5-a5f30f4ce4fe"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alises d’images" ma:readOnly="false" ma:fieldId="{5cf76f15-5ced-4ddc-b409-7134ff3c332f}" ma:taxonomyMulti="true" ma:sspId="6c3282b9-7e5c-4006-bd6f-6aea32a4344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9bb3fc-8412-496e-b96f-c14043eccf7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ac79a2b-d7da-4f12-8dbc-1fdfacc65d16}" ma:internalName="TaxCatchAll" ma:showField="CatchAllData" ma:web="0e9bb3fc-8412-496e-b96f-c14043eccf7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7238A8-6918-49E8-9349-4DC422524049}">
  <ds:schemaRefs>
    <ds:schemaRef ds:uri="http://schemas.microsoft.com/sharepoint/v3/contenttype/forms"/>
  </ds:schemaRefs>
</ds:datastoreItem>
</file>

<file path=customXml/itemProps2.xml><?xml version="1.0" encoding="utf-8"?>
<ds:datastoreItem xmlns:ds="http://schemas.openxmlformats.org/officeDocument/2006/customXml" ds:itemID="{7A0E1C65-FD9E-4F7E-91F9-14F705FBC24A}">
  <ds:schemaRefs>
    <ds:schemaRef ds:uri="http://schemas.microsoft.com/office/2006/metadata/properties"/>
    <ds:schemaRef ds:uri="http://schemas.microsoft.com/office/infopath/2007/PartnerControls"/>
    <ds:schemaRef ds:uri="9ce81f8c-d9a9-4f91-b297-4a6689a24f5e"/>
    <ds:schemaRef ds:uri="6d7149db-8d9e-45e3-8f44-55f2476529d0"/>
  </ds:schemaRefs>
</ds:datastoreItem>
</file>

<file path=customXml/itemProps3.xml><?xml version="1.0" encoding="utf-8"?>
<ds:datastoreItem xmlns:ds="http://schemas.openxmlformats.org/officeDocument/2006/customXml" ds:itemID="{9F80F6A3-7EEE-46F2-BB7A-71BAC9163255}"/>
</file>

<file path=docProps/app.xml><?xml version="1.0" encoding="utf-8"?>
<Properties xmlns="http://schemas.openxmlformats.org/officeDocument/2006/extended-properties" xmlns:vt="http://schemas.openxmlformats.org/officeDocument/2006/docPropsVTypes">
  <TotalTime>5371</TotalTime>
  <Words>2784</Words>
  <Application>Microsoft Office PowerPoint</Application>
  <PresentationFormat>Grand écran</PresentationFormat>
  <Paragraphs>554</Paragraphs>
  <Slides>48</Slides>
  <Notes>10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48</vt:i4>
      </vt:variant>
    </vt:vector>
  </HeadingPairs>
  <TitlesOfParts>
    <vt:vector size="54" baseType="lpstr">
      <vt:lpstr>Arial</vt:lpstr>
      <vt:lpstr>Arial Narrow</vt:lpstr>
      <vt:lpstr>Calibri</vt:lpstr>
      <vt:lpstr>SAPDings</vt:lpstr>
      <vt:lpstr>Wingdings 3</vt:lpstr>
      <vt:lpstr>CIAT 2018</vt:lpstr>
      <vt:lpstr>Heating and cooling solutions</vt:lpstr>
      <vt:lpstr>expertise </vt:lpstr>
      <vt:lpstr>HIGH EFFICIENCY  </vt:lpstr>
      <vt:lpstr>Guiding you  right from  the start</vt:lpstr>
      <vt:lpstr>Your challenges</vt:lpstr>
      <vt:lpstr>Montluel Center OF EXCELLENCE:  AT THE FOREFRONT OF CHILLER AND HEAT PUMP TECHNOLOGIES</vt:lpstr>
      <vt:lpstr>PowerCIAT &amp; HydrociaT</vt:lpstr>
      <vt:lpstr>Présentation PowerPoint</vt:lpstr>
      <vt:lpstr>Présentation PowerPoint</vt:lpstr>
      <vt:lpstr>PowerCIAT</vt:lpstr>
      <vt:lpstr>POWERCIAT ENERGY EFFICIENT  MULTI-PURPOSE COOLING  </vt:lpstr>
      <vt:lpstr>POWERCIAT</vt:lpstr>
      <vt:lpstr>POWERCIAT</vt:lpstr>
      <vt:lpstr>POWERCIAT</vt:lpstr>
      <vt:lpstr>POWERCIAT</vt:lpstr>
      <vt:lpstr>POWERCIAT</vt:lpstr>
      <vt:lpstr>A COMBINATION OF TECHNOLOGIES</vt:lpstr>
      <vt:lpstr>A COMBINATION OF TECHNOLOGIES</vt:lpstr>
      <vt:lpstr>MAXIMUM EFFICIENCY</vt:lpstr>
      <vt:lpstr>MAXIMUM EFFICIENCY</vt:lpstr>
      <vt:lpstr>MAXIMUM EFFICIENCY</vt:lpstr>
      <vt:lpstr>MAXIMUM EFFICIENCY</vt:lpstr>
      <vt:lpstr>MAXIMUM EFFICIENCY</vt:lpstr>
      <vt:lpstr>FEATURES AVAILABILITY</vt:lpstr>
      <vt:lpstr>HydroCIAT</vt:lpstr>
      <vt:lpstr>HYDROCIAT HIGH EFFICIENCY  IN A FLEXIBLE  AND COMPACT SOLUTION </vt:lpstr>
      <vt:lpstr>HYDROCIAT </vt:lpstr>
      <vt:lpstr>HYDROCIAT </vt:lpstr>
      <vt:lpstr>HYDROCIAT </vt:lpstr>
      <vt:lpstr>HYDROCIAT </vt:lpstr>
      <vt:lpstr>A COMBINATION OF TECHNOLOGIES</vt:lpstr>
      <vt:lpstr>A COMBINATION OF TECHNOLOGIES</vt:lpstr>
      <vt:lpstr>MAXIMUM EFFICIENCY</vt:lpstr>
      <vt:lpstr>MAXIMUM EFFICIENCY</vt:lpstr>
      <vt:lpstr>MAXIMUM EFFICIENCY</vt:lpstr>
      <vt:lpstr>MAXIMUM EFFICIENCY</vt:lpstr>
      <vt:lpstr>FEATURES AVAILABILITY</vt:lpstr>
      <vt:lpstr>ADVANCED SYSTEM CONTROL</vt:lpstr>
      <vt:lpstr>Présentation PowerPoint</vt:lpstr>
      <vt:lpstr>Abound HVAC Perfomance</vt:lpstr>
      <vt:lpstr>Présentation PowerPoint</vt:lpstr>
      <vt:lpstr>Présentation PowerPoint</vt:lpstr>
      <vt:lpstr>Our references </vt:lpstr>
      <vt:lpstr>Customer Reference</vt:lpstr>
      <vt:lpstr>CIAT AT YOUR SERVICE</vt:lpstr>
      <vt:lpstr>Thank you for your attention</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Rudy Paolozzi</dc:creator>
  <cp:lastModifiedBy>JEANDRAUD, PAULINE</cp:lastModifiedBy>
  <cp:revision>378</cp:revision>
  <dcterms:created xsi:type="dcterms:W3CDTF">2018-04-05T07:37:18Z</dcterms:created>
  <dcterms:modified xsi:type="dcterms:W3CDTF">2023-07-10T14:30:15Z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0x0101002B24BFAB7EAA58439F21DA685B67B3FD</vt:lpwstr>
  </property>
  <property fmtid="{D5CDD505-2E9C-101B-9397-08002B2CF9AE}" pid="3" name="MSIP_Label_b85f6713-6d19-40ac-a071-63e831bc1e58_Enabled">
    <vt:lpwstr>true</vt:lpwstr>
  </property>
  <property fmtid="{D5CDD505-2E9C-101B-9397-08002B2CF9AE}" pid="4" name="MSIP_Label_b85f6713-6d19-40ac-a071-63e831bc1e58_SetDate">
    <vt:lpwstr>2023-07-10T14:09:47Z</vt:lpwstr>
  </property>
  <property fmtid="{D5CDD505-2E9C-101B-9397-08002B2CF9AE}" pid="5" name="MSIP_Label_b85f6713-6d19-40ac-a071-63e831bc1e58_Method">
    <vt:lpwstr>Standard</vt:lpwstr>
  </property>
  <property fmtid="{D5CDD505-2E9C-101B-9397-08002B2CF9AE}" pid="6" name="MSIP_Label_b85f6713-6d19-40ac-a071-63e831bc1e58_Name">
    <vt:lpwstr>Confidential - Low</vt:lpwstr>
  </property>
  <property fmtid="{D5CDD505-2E9C-101B-9397-08002B2CF9AE}" pid="7" name="MSIP_Label_b85f6713-6d19-40ac-a071-63e831bc1e58_SiteId">
    <vt:lpwstr>36839a65-7f3f-4bac-9ea4-f571f10a9a03</vt:lpwstr>
  </property>
  <property fmtid="{D5CDD505-2E9C-101B-9397-08002B2CF9AE}" pid="8" name="MSIP_Label_b85f6713-6d19-40ac-a071-63e831bc1e58_ActionId">
    <vt:lpwstr>4d1f7641-e400-4935-ad92-cf700725ad92</vt:lpwstr>
  </property>
  <property fmtid="{D5CDD505-2E9C-101B-9397-08002B2CF9AE}" pid="9" name="MSIP_Label_b85f6713-6d19-40ac-a071-63e831bc1e58_ContentBits">
    <vt:lpwstr>0</vt:lpwstr>
  </property>
  <property fmtid="{D5CDD505-2E9C-101B-9397-08002B2CF9AE}" pid="10" name="MediaServiceImageTags">
    <vt:lpwstr/>
  </property>
</Properties>
</file>